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3" r:id="rId3"/>
    <p:sldId id="334" r:id="rId4"/>
    <p:sldId id="335" r:id="rId5"/>
    <p:sldId id="341" r:id="rId6"/>
    <p:sldId id="336" r:id="rId7"/>
    <p:sldId id="337" r:id="rId8"/>
    <p:sldId id="338" r:id="rId9"/>
    <p:sldId id="339" r:id="rId10"/>
    <p:sldId id="345" r:id="rId11"/>
    <p:sldId id="340" r:id="rId12"/>
    <p:sldId id="342" r:id="rId13"/>
    <p:sldId id="343" r:id="rId14"/>
    <p:sldId id="346" r:id="rId15"/>
    <p:sldId id="344" r:id="rId16"/>
    <p:sldId id="324" r:id="rId17"/>
    <p:sldId id="325" r:id="rId18"/>
    <p:sldId id="326" r:id="rId19"/>
    <p:sldId id="320" r:id="rId20"/>
    <p:sldId id="321" r:id="rId21"/>
    <p:sldId id="322" r:id="rId22"/>
    <p:sldId id="329" r:id="rId23"/>
    <p:sldId id="328" r:id="rId24"/>
    <p:sldId id="330" r:id="rId25"/>
    <p:sldId id="331" r:id="rId26"/>
    <p:sldId id="31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3046-DE29-443A-9A8E-37E5D465924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28E0-E6E4-4B84-8A6E-3CFB13E42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85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3046-DE29-443A-9A8E-37E5D465924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28E0-E6E4-4B84-8A6E-3CFB13E42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4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3046-DE29-443A-9A8E-37E5D465924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28E0-E6E4-4B84-8A6E-3CFB13E42B0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6920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3046-DE29-443A-9A8E-37E5D465924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28E0-E6E4-4B84-8A6E-3CFB13E42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27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3046-DE29-443A-9A8E-37E5D465924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28E0-E6E4-4B84-8A6E-3CFB13E42B0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1889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3046-DE29-443A-9A8E-37E5D465924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28E0-E6E4-4B84-8A6E-3CFB13E42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9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3046-DE29-443A-9A8E-37E5D465924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28E0-E6E4-4B84-8A6E-3CFB13E42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79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3046-DE29-443A-9A8E-37E5D465924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28E0-E6E4-4B84-8A6E-3CFB13E42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9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3046-DE29-443A-9A8E-37E5D465924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28E0-E6E4-4B84-8A6E-3CFB13E42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8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3046-DE29-443A-9A8E-37E5D465924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28E0-E6E4-4B84-8A6E-3CFB13E42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2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3046-DE29-443A-9A8E-37E5D465924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28E0-E6E4-4B84-8A6E-3CFB13E42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3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3046-DE29-443A-9A8E-37E5D465924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28E0-E6E4-4B84-8A6E-3CFB13E42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2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3046-DE29-443A-9A8E-37E5D465924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28E0-E6E4-4B84-8A6E-3CFB13E42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5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3046-DE29-443A-9A8E-37E5D465924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28E0-E6E4-4B84-8A6E-3CFB13E42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9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3046-DE29-443A-9A8E-37E5D465924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28E0-E6E4-4B84-8A6E-3CFB13E42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6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3046-DE29-443A-9A8E-37E5D465924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28E0-E6E4-4B84-8A6E-3CFB13E42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33046-DE29-443A-9A8E-37E5D4659240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6728E0-E6E4-4B84-8A6E-3CFB13E42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E4389-EB04-4882-B6D1-7AA540E9C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681" y="1906134"/>
            <a:ext cx="11532637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4900" b="1" dirty="0">
                <a:solidFill>
                  <a:srgbClr val="FF0000"/>
                </a:solidFill>
              </a:rPr>
              <a:t>ZDRAVSTVENA NJEGA U TRAUMATOLOGIJI </a:t>
            </a:r>
            <a:br>
              <a:rPr lang="sr-Latn-BA" sz="6000" b="1" dirty="0">
                <a:solidFill>
                  <a:srgbClr val="FF0000"/>
                </a:solidFill>
              </a:rPr>
            </a:br>
            <a:r>
              <a:rPr lang="sr-Latn-BA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sr-Latn-BA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r-Latn-BA" dirty="0">
                <a:solidFill>
                  <a:schemeClr val="tx1">
                    <a:lumMod val="95000"/>
                    <a:lumOff val="5000"/>
                  </a:schemeClr>
                </a:solidFill>
              </a:rPr>
              <a:t>Njega traumatoloških bolesnika kod treume i politraume</a:t>
            </a:r>
            <a:br>
              <a:rPr lang="sr-Latn-BA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r-Latn-BA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Gips i udloge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E7953-0E31-45D0-8EFC-FDF61EF23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4569" y="5413103"/>
            <a:ext cx="7766936" cy="1096899"/>
          </a:xfrm>
        </p:spPr>
        <p:txBody>
          <a:bodyPr>
            <a:normAutofit/>
          </a:bodyPr>
          <a:lstStyle/>
          <a:p>
            <a:r>
              <a:rPr lang="sr-Latn-B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Prof. Dr Predrag Grubor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33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74356-84ED-41F8-A35B-E4FC1A446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0"/>
            <a:ext cx="9819605" cy="1320800"/>
          </a:xfrm>
        </p:spPr>
        <p:txBody>
          <a:bodyPr>
            <a:normAutofit/>
          </a:bodyPr>
          <a:lstStyle/>
          <a:p>
            <a:r>
              <a:rPr lang="sr-Latn-B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Njega traumatoloških bolesnika kod treume i politraume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4C6A0-A69C-4D8D-BA66-6D538BCB7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36914"/>
            <a:ext cx="10407434" cy="5178489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D (od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eng.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disability)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cap="all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neurološka</a:t>
            </a:r>
            <a:r>
              <a:rPr lang="en-US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cap="all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procjena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neurološka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procjena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provesti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terenu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uključuje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procjenu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svijesti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AVPU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određivanje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GCS-a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pacijenta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provjeru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veličine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simetričnosti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zjenica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njihovu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reaktivnost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svjetlosni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podražaj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bolesnika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poremećajima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svijesti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izmjeriti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nivo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glukoze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krvi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Pregled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svijesti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AVPU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brzu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procjenu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je:</a:t>
            </a:r>
            <a:endParaRPr lang="sr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(od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eng.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Alert):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ozlijeđena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svijesti</a:t>
            </a:r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kontaktibilna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sr-Latn-B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(od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eng.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Voice):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reagira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glasno</a:t>
            </a:r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dozivanje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sr-Latn-B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(od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eng.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Pain):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reagira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bolni</a:t>
            </a:r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podražaj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(od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eng.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Unresponsive):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ozlijeđena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en-US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reagira</a:t>
            </a:r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glasno</a:t>
            </a:r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dozivanje</a:t>
            </a:r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bolni</a:t>
            </a:r>
            <a:r>
              <a:rPr lang="en-US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podražaj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BA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E (od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eng.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exposure)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r-Latn-BA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skidanje odjeće</a:t>
            </a:r>
            <a:r>
              <a:rPr lang="en-US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cap="all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cap="all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kompletan</a:t>
            </a:r>
            <a:r>
              <a:rPr lang="en-US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cap="all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pregled</a:t>
            </a:r>
            <a:r>
              <a:rPr lang="en-US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cap="all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cijeloga</a:t>
            </a:r>
            <a:r>
              <a:rPr lang="en-US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cap="all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tijela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Završetak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kompletnog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kvalitetnog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pregleda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politraumatiziranog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završava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njegovim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skidanjem odjeće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brz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 pregledom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vidljivih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povreda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cijeloga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tijela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pacijenata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povredama kičme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nestabilnom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karlicom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velikim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penetrantnim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povredama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izrazito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oprezan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pregledu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početne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procjene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brzi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trauma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pregled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omogućava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sistemsku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procjenu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velikih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dijelova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tijela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obzirom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povrede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zahtijevaju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njegu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inspekcijom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palpacijom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auskultacijom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perkusijom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pregledati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tijela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prsni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trbuh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zdjelica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leđa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ekstremiteti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Ciljani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pregled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određenog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dijela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tijela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pacijenata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izoliranom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povredom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slučaju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opasnog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mehanizma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nastanka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povrede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vozila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velikoj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brzini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prevrtanje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vozila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pad 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najmanje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ukoliko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postoji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sumnja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postojanje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povreda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preporuka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da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izvede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brzi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trauma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pregled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cijelog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tijela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mogućnost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se  predvidi povreda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minimum.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204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3B557-16AB-41AC-999D-20B533400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14" y="156238"/>
            <a:ext cx="10650029" cy="1320800"/>
          </a:xfrm>
        </p:spPr>
        <p:txBody>
          <a:bodyPr>
            <a:normAutofit/>
          </a:bodyPr>
          <a:lstStyle/>
          <a:p>
            <a:r>
              <a:rPr lang="sr-Latn-B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Njega traumatoloških bolesnika kod treume i politraume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A9BCD-524F-4E63-958D-708650CDE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10108855" cy="3880773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učinjenog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primarnog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pregleda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početne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procjene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brzog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trauma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pregleda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ciljanog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pregleda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osigurava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transport 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odgovarajuću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bolničku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ustanovu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potrebno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pridati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pažnju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sprječavanju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sekundarnih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povreda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nastati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prenosa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pacijenta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prevoznog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sredstva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transport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politraumatiziranog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pacijenta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obaveznu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imobilizaciju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vratne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ičme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cijele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ičme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tvrdoj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vakumskom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madracu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imobilizirane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prelome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ekstremitetima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Kontrolnim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pregledom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prate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promjene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zdravstvenog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stanja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pacijenta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bolnice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učiniti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kontrolnih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pregleda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zavisno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dužini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trajanja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pacijenta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Preporuke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kontrolni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pregled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provodi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svakih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do 15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minuta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obavezno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slučaju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vidljivog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pogoršanja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provede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postupak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zbrinjavanja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pacijent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pomakne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sekundarni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pregled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sveobuhvatan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pregled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traže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povrede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pronašla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prvim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pregledom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većine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teško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povrijeđenih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izvodi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opasna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trebala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otkrivena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zbrinuta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početka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sekundarnog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pregleda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8968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BEDF2-FC77-4EAC-B0A2-E2953F3C4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855303" cy="1320800"/>
          </a:xfrm>
        </p:spPr>
        <p:txBody>
          <a:bodyPr>
            <a:normAutofit/>
          </a:bodyPr>
          <a:lstStyle/>
          <a:p>
            <a:r>
              <a:rPr lang="sr-Latn-B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Njega traumatoloških bolesnika kod treume i politraume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D77FE-A198-4CAD-9307-F495631A2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cap="all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Hospitalno</a:t>
            </a:r>
            <a:r>
              <a:rPr lang="en-US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cap="all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liječenje</a:t>
            </a:r>
            <a:r>
              <a:rPr lang="en-US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prehospitalne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procjene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inicijalnog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zbrinjavanja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pacijent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transport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najbližu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bolnicu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trauma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zavisno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organizacije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zdravstvenog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istema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pojedine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države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koji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raspolaže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potrebnim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resursima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educiranim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osobljem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dijagnostiku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liječenje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primjereno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pacijentovom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zdravstvenom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ukupnoj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težini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povrede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zadobio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započinje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bolničkog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liječenja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podijeliti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nekoliko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razdoblja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akutno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sr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stabilizacijsko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sr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sekundarno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tercijarno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03030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000EE-562C-43A2-BFCF-642FC0B34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650029" cy="1320800"/>
          </a:xfrm>
        </p:spPr>
        <p:txBody>
          <a:bodyPr>
            <a:normAutofit/>
          </a:bodyPr>
          <a:lstStyle/>
          <a:p>
            <a:r>
              <a:rPr lang="sr-Latn-B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Njega traumatoloških bolesnika kod treume i politraume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AB970-CEEB-4E5A-99BD-86FCB0DEB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22" y="1488613"/>
            <a:ext cx="9959564" cy="4940179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Dokazano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rehabilitaciju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politraumatiziranih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pacijenata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započeti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vrijeme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hospitalnog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liječenja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pacijentovo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dozvoljava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glavnih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ciljeva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započinjanja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rehabilitacijom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koji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utječu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kasniji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tijek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liječenja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sprječavanje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nastanka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dekubitusa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kontraktura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zglobova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hipotrofije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mišića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uslijed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smanjene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aktivnosti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Rana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rehabilitacija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također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smanjuje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rizik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nastanak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duboke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venske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tromboze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posljedično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moguće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plućne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embolije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razvoj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respiratornih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infekcija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vremeni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rehabilitacije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pacijenata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doživljene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politraume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obuhvaća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faze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rehabilitacije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</a:t>
            </a:r>
            <a:r>
              <a:rPr lang="sr-Latn-B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rehabilitacija</a:t>
            </a:r>
            <a:r>
              <a:rPr lang="sr-Latn-B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obavezni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akutnog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liječenja</a:t>
            </a:r>
            <a:endParaRPr lang="sr-Latn-BA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postakutnu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kontinuiranu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rehabilitaciju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 tri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faze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rehabilitacije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politraume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provoditi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planski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kontinuitetu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Zbog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postojećih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organizacijskih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nedostataka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većini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zdravstvenih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ustanova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često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između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otpusta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bolničkog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liječenja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početka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postakutne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rehabilitacije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pojavljuje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tzv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rehabilitacijska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odnosno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vremenski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period bez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adekvatne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rehabilitacije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74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6D801-304E-4B75-9388-524E2433A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11" y="609600"/>
            <a:ext cx="11327362" cy="1320800"/>
          </a:xfrm>
        </p:spPr>
        <p:txBody>
          <a:bodyPr>
            <a:normAutofit/>
          </a:bodyPr>
          <a:lstStyle/>
          <a:p>
            <a:pPr algn="ctr"/>
            <a:r>
              <a:rPr lang="sr-Latn-B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Njega traumatoloških bolesnika kod treume i politraume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7FAEA-F198-4AEB-A84F-07616C1EE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Glavni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ciljevi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rane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rehabilitacije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sr-Latn-B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sprečavanje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vaskularnih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pulmonalnih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komplikacija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sr-Latn-B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prevencija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dislokacije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subluksacije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endoproteze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sr-Latn-B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ponovno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uspostavljanje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mobilnosti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sr-Latn-B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prevencija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atrofije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muskulature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operirane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noge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r-Latn-B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Važno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educirati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bolesnika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obitelj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prepoznavanje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hitnih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stanja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r-Latn-B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Fizikalna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terapija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kući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preporučiti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bolesnicima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kojima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potrebna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pomoć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obitelji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osigurati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kontinuitet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terapije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bolesnik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veći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komoditet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svojem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zdravstvenim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ustanovama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BA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kuće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paziti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prevenciju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padova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maknuti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tepihe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kućne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ljubimce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osigurati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dobro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osvjetljenje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stolac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povišenje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staviti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toaletnu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školjku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801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0A11B-C9AC-4C6E-A8F8-A74F82F46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32" y="457200"/>
            <a:ext cx="10901956" cy="1320800"/>
          </a:xfrm>
        </p:spPr>
        <p:txBody>
          <a:bodyPr>
            <a:normAutofit/>
          </a:bodyPr>
          <a:lstStyle/>
          <a:p>
            <a:r>
              <a:rPr lang="sr-Latn-B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Njega traumatoloških bolesnika kod treume i politraume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77F8B-8889-44C4-B8E4-1EEBEE3FC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847597" cy="4240211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Obavezna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medicinska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rehabilitacija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odgovarajuću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fizikalnu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terapiju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uključuje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psihoterapiju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ključnu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ulogu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oporavku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budući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se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velikog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pacijenata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javljaju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psihički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poremećaji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najčešći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depresija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posttraumatski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stresni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poremećaj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(PTSP)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Postupak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rehabilitacije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politraume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započinje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medicinskom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rehabilitacijom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nadovezuju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preklapaju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socijalna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profesionalna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rehabilitacija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sveobuhvatne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rehabilitacije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je:</a:t>
            </a:r>
          </a:p>
          <a:p>
            <a:pPr lvl="1">
              <a:spcBef>
                <a:spcPts val="0"/>
              </a:spcBef>
            </a:pP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poboljšavanja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fizičkog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psihičkog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stanja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sr-Latn-BA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ponovna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integracija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sr-Latn-B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porodični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društveni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</a:t>
            </a:r>
            <a:endParaRPr lang="sr-Latn-BA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odgovarajuće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radno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mjesto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B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prikladno invaliditetu.</a:t>
            </a:r>
          </a:p>
          <a:p>
            <a:pPr>
              <a:spcBef>
                <a:spcPts val="0"/>
              </a:spcBef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Upravo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navedenog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rehabilitacije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politraume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timski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multidisciplinarno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djeluju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jekari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različitih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specijalizacija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specijalisti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različitih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irurških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disciplina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specijalisti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fizikalne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psihijatri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neurolozi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internisti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medicinske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sestre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fizioterapeuti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terapeuti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psiholozi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logopedi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socijalni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radnici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individualizirani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pristup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svakom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pojedincu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redovito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praćenje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postignutih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rezultata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028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CD8E-C2E4-45EE-8CDF-73606F718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BA" dirty="0">
                <a:solidFill>
                  <a:schemeClr val="tx1">
                    <a:lumMod val="95000"/>
                    <a:lumOff val="5000"/>
                  </a:schemeClr>
                </a:solidFill>
              </a:rPr>
              <a:t>Njega traumatoloških bolesnika kod treume i politraume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02252-B498-4D8F-8927-A15881083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679647" cy="439883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Liječenje zatvorenih preloma može da bude:</a:t>
            </a:r>
          </a:p>
          <a:p>
            <a:pPr lvl="1">
              <a:spcBef>
                <a:spcPts val="0"/>
              </a:spcBef>
            </a:pPr>
            <a:r>
              <a:rPr lang="sr-Latn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neoperativno</a:t>
            </a: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-ortopedsko liječenje</a:t>
            </a:r>
          </a:p>
          <a:p>
            <a:pPr lvl="1">
              <a:spcBef>
                <a:spcPts val="0"/>
              </a:spcBef>
            </a:pPr>
            <a:r>
              <a:rPr lang="sr-Latn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operativno</a:t>
            </a: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hirurško liječenje</a:t>
            </a:r>
          </a:p>
          <a:p>
            <a:pPr>
              <a:spcBef>
                <a:spcPts val="0"/>
              </a:spcBef>
            </a:pP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 primjeni bilo kog postupka </a:t>
            </a:r>
            <a:r>
              <a:rPr lang="sr-Latn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moraju biti ispunjeni  slijedeći uslovi:</a:t>
            </a:r>
          </a:p>
          <a:p>
            <a:pPr lvl="1">
              <a:spcBef>
                <a:spcPts val="0"/>
              </a:spcBef>
            </a:pP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aktom repozicije  dovedu  dislocirane fragmente u što bolji anatomski položaj</a:t>
            </a:r>
          </a:p>
          <a:p>
            <a:pPr lvl="1">
              <a:spcBef>
                <a:spcPts val="0"/>
              </a:spcBef>
            </a:pP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aktom imobilizacije (interne ili eksterne) obezbjede apsolutnu mobilnost fragmenata u toku konsolidacije preloma</a:t>
            </a:r>
          </a:p>
          <a:p>
            <a:pPr lvl="1">
              <a:spcBef>
                <a:spcPts val="0"/>
              </a:spcBef>
            </a:pP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primjenom rane funkcionalne terapije spriječe loše posljedice imobilizacije(inaktivnu  atrofiju kostiju i mišića, kontrakture zglobova...)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53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09C33-7D16-44BB-B091-7B8110745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7" y="0"/>
            <a:ext cx="10351450" cy="1320800"/>
          </a:xfrm>
        </p:spPr>
        <p:txBody>
          <a:bodyPr>
            <a:normAutofit/>
          </a:bodyPr>
          <a:lstStyle/>
          <a:p>
            <a:pPr algn="ctr"/>
            <a:r>
              <a:rPr lang="sr-Latn-B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Njega traumatoloških bolesnika kod treume i politraume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79B2D-5544-4D27-A98E-EDD270ACA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793102"/>
            <a:ext cx="9517223" cy="5924939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sr-Latn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Neoperativno-ortopedsko liječenje</a:t>
            </a:r>
          </a:p>
          <a:p>
            <a:pPr>
              <a:spcBef>
                <a:spcPts val="0"/>
              </a:spcBef>
            </a:pP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Preloma  je postignuta dobra repozicija fragmenata,obezbijeđena adekvatna i dovoljno duga imobilizacija i provedena rana  funkcionalna terapija stvara sve biološke preduslove za dobru konsolidaciju preloma.</a:t>
            </a:r>
          </a:p>
          <a:p>
            <a:pPr>
              <a:spcBef>
                <a:spcPts val="0"/>
              </a:spcBef>
            </a:pP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Postupak pri konzervativnom/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neoperativnog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liječenja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preloma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postoji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“3R”:  </a:t>
            </a:r>
            <a:r>
              <a:rPr lang="en-US" sz="2400" b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repozicija</a:t>
            </a:r>
            <a:r>
              <a:rPr lang="en-US" sz="2400" b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retencija</a:t>
            </a:r>
            <a:r>
              <a:rPr lang="en-US" sz="2400" b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rehabilitacija</a:t>
            </a:r>
            <a:r>
              <a:rPr lang="en-US" sz="2400" b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Font typeface="+mj-lt"/>
              <a:buAutoNum type="arabicPeriod"/>
            </a:pPr>
            <a:r>
              <a:rPr lang="sr-Latn-B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Repoziciji fragmenata, </a:t>
            </a:r>
          </a:p>
          <a:p>
            <a:pPr lvl="2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postavljanje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fragmenta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prvobitnu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zadovoljavajuću</a:t>
            </a:r>
            <a:r>
              <a:rPr 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poziciju</a:t>
            </a:r>
            <a:endParaRPr lang="sr-Latn-BA" sz="2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sr-Latn-BA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Retencija (imobilizacija) </a:t>
            </a:r>
            <a:endParaRPr lang="sr-Latn-BA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Latn-BA" sz="2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2200" b="1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postupak</a:t>
            </a:r>
            <a:r>
              <a:rPr lang="en-US" sz="22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kojim</a:t>
            </a:r>
            <a:r>
              <a:rPr lang="en-US" sz="22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b="1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dio</a:t>
            </a:r>
            <a:r>
              <a:rPr lang="en-US" sz="22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tijela</a:t>
            </a:r>
            <a:r>
              <a:rPr lang="en-US" sz="22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dovodi</a:t>
            </a:r>
            <a:r>
              <a:rPr lang="en-US" sz="22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b="1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stanje</a:t>
            </a:r>
            <a:r>
              <a:rPr lang="en-US" sz="22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mirovanja</a:t>
            </a:r>
            <a:r>
              <a:rPr lang="en-US" sz="22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bilo</a:t>
            </a:r>
            <a:r>
              <a:rPr lang="en-US" sz="22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je to </a:t>
            </a:r>
            <a:r>
              <a:rPr lang="en-US" sz="2200" b="1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transportna</a:t>
            </a:r>
            <a:r>
              <a:rPr lang="en-US" sz="22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privremena</a:t>
            </a:r>
            <a:r>
              <a:rPr lang="en-US" sz="22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BA" sz="22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gipsana</a:t>
            </a:r>
            <a:r>
              <a:rPr lang="en-US" sz="22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imobilizacija</a:t>
            </a:r>
            <a:r>
              <a:rPr lang="en-US" sz="22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ortoza</a:t>
            </a:r>
            <a:r>
              <a:rPr lang="en-US" sz="22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2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ekstenzija</a:t>
            </a:r>
            <a:r>
              <a:rPr lang="en-US" sz="22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sz="2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sr-Latn-B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Rehabilitacija,rana  primjena funkcionalne terapije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200" b="1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najširem</a:t>
            </a:r>
            <a:r>
              <a:rPr lang="en-US" sz="2200" b="1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smislu</a:t>
            </a:r>
            <a:r>
              <a:rPr lang="en-US" sz="2200" b="1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2200" b="1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b="1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shvatiti</a:t>
            </a:r>
            <a:r>
              <a:rPr lang="en-US" sz="2200" b="1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2200" b="1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povratak</a:t>
            </a:r>
            <a:r>
              <a:rPr lang="en-US" sz="2200" b="1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b="1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stanje</a:t>
            </a:r>
            <a:r>
              <a:rPr lang="en-US" sz="2200" b="1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prije</a:t>
            </a:r>
            <a:r>
              <a:rPr lang="en-US" sz="2200" b="1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traume</a:t>
            </a:r>
            <a:r>
              <a:rPr lang="en-US" sz="2200" b="1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Imobilizacija</a:t>
            </a:r>
            <a:r>
              <a:rPr lang="en-US" sz="22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minimizira</a:t>
            </a:r>
            <a:r>
              <a:rPr lang="en-US" sz="22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pokretljivost</a:t>
            </a:r>
            <a:r>
              <a:rPr lang="en-US" sz="22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2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omogućava</a:t>
            </a:r>
            <a:r>
              <a:rPr lang="en-US" sz="22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koštan</a:t>
            </a:r>
            <a:r>
              <a:rPr lang="en-US" sz="22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b="1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sanaciju</a:t>
            </a:r>
            <a:r>
              <a:rPr lang="en-US" sz="22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zaustavlja</a:t>
            </a:r>
            <a:r>
              <a:rPr lang="en-US" sz="22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daljnje</a:t>
            </a:r>
            <a:r>
              <a:rPr lang="en-US" sz="22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oštećenje</a:t>
            </a:r>
            <a:r>
              <a:rPr lang="en-US" sz="22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tkiva</a:t>
            </a:r>
            <a:r>
              <a:rPr lang="en-US" sz="22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nastanak</a:t>
            </a:r>
            <a:r>
              <a:rPr lang="en-US" sz="22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komplikacija</a:t>
            </a:r>
            <a:r>
              <a:rPr lang="en-US" sz="22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bolnost</a:t>
            </a:r>
            <a:r>
              <a:rPr lang="en-US" sz="22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sz="2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Latn-B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sr-Latn-B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Repozicija fragmenata</a:t>
            </a:r>
          </a:p>
          <a:p>
            <a:pPr marL="685800"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r-Latn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 neophodno otkloniti</a:t>
            </a: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 bi se postigla idealna repozicija  fragmenata.Neposredno poslije traume zbog lokalnog šoka u predjelu preloma dolazi do popuštanja mišićnog tonusa i „fiziološke relakacije“,  kad je  najbolje/najlakše uraditi repoziciju.Nekoliko sati kasnije dolazi do patološkog hipertonusa muskulature  sa spastičkim kontrakcijama.Pri repoziciji, fragmenti kosti draže senzitivne završetke što pojačava bol.</a:t>
            </a:r>
          </a:p>
          <a:p>
            <a:pPr marL="685800"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r-Latn-B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Koristi se :lokalna, sprovodna i opšta anestezija</a:t>
            </a:r>
          </a:p>
          <a:p>
            <a:pPr marL="685800"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r-Latn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Funkcija repozicije:</a:t>
            </a: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dislocirane fragmente kosti dovesti u anatomski položaj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756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031B8-DB47-4D7C-853F-AB81945F8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96416"/>
            <a:ext cx="9461241" cy="1032588"/>
          </a:xfrm>
        </p:spPr>
        <p:txBody>
          <a:bodyPr>
            <a:normAutofit/>
          </a:bodyPr>
          <a:lstStyle/>
          <a:p>
            <a:pPr algn="ctr"/>
            <a:r>
              <a:rPr lang="sr-Latn-B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Njega traumatoloških bolesnika kod treume i politraume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4137A-5A84-4445-8D27-2D0615535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8" y="886409"/>
            <a:ext cx="9096720" cy="5875175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sr-Latn-B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Repozicija fragmenata</a:t>
            </a:r>
            <a:endParaRPr lang="sr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+mj-lt"/>
              <a:buAutoNum type="alphaUcPeriod"/>
            </a:pPr>
            <a:r>
              <a:rPr lang="sr-Latn-BA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Manuelna repozicija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primjenjuje se najčešće kod epifizni preloma(Collesov prelom radijusa bimanualni prelom potkoljenice...Sastoji se u elstenziji distalnog djela ekstremiteta, koriguje  uzdužna dislokacija, aksijalnim pritiskom i torzijom repozicija.</a:t>
            </a:r>
          </a:p>
          <a:p>
            <a:pPr lvl="1">
              <a:spcBef>
                <a:spcPts val="0"/>
              </a:spcBef>
              <a:buFont typeface="+mj-lt"/>
              <a:buAutoNum type="alphaUcPeriod"/>
            </a:pPr>
            <a:r>
              <a:rPr lang="sr-Latn-BA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Repozicija preloma pomoću ortopedskih ekstenzornih aparata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primjenjuje kod dijafizarnih preloma dugih kostiu.Najčešće se koriste ekstenzivni stolovi, specijalni distraktori.Ova repozicija omogućava veću snagu ekstenzije, neograničeno vrijeme trajanja a sam ekstremitet dostupan za manipulaciju</a:t>
            </a:r>
          </a:p>
          <a:p>
            <a:pPr lvl="1">
              <a:spcBef>
                <a:spcPts val="0"/>
              </a:spcBef>
              <a:buFont typeface="+mj-lt"/>
              <a:buAutoNum type="alphaUcPeriod"/>
            </a:pPr>
            <a:r>
              <a:rPr lang="sr-Latn-BA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Repozicija preloma pomoću temporarnih ekstenzija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primjenjuje se kod komunitivnih preloma , otvorenih i komplikovanih preloma</a:t>
            </a:r>
          </a:p>
          <a:p>
            <a:pPr lvl="1">
              <a:spcBef>
                <a:spcPts val="0"/>
              </a:spcBef>
              <a:buFont typeface="+mj-lt"/>
              <a:buAutoNum type="alphaUcPeriod"/>
            </a:pP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Ekstenzija može biti:</a:t>
            </a:r>
          </a:p>
          <a:p>
            <a:pPr lvl="2">
              <a:spcBef>
                <a:spcPts val="0"/>
              </a:spcBef>
              <a:buFont typeface="+mj-lt"/>
              <a:buAutoNum type="alphaUcPeriod"/>
            </a:pPr>
            <a:r>
              <a:rPr lang="sr-Latn-B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indirektna i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485900" lvl="3" indent="-1714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r-Latn-B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Kožna ekstenzija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aplocira preko  leukoplasta ili mastizola, preko kože distalno od preloma</a:t>
            </a:r>
          </a:p>
          <a:p>
            <a:pPr marL="1485900" lvl="3" indent="-1714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r-Latn-B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Ekstenzija preko zglobova,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vidu specijalnih platnenih ili kožni manžeta ili gipsani čizama</a:t>
            </a:r>
          </a:p>
          <a:p>
            <a:pPr lvl="2">
              <a:spcBef>
                <a:spcPts val="0"/>
              </a:spcBef>
              <a:buFont typeface="+mj-lt"/>
              <a:buAutoNum type="alphaUcPeriod"/>
            </a:pPr>
            <a:r>
              <a:rPr lang="sr-Latn-B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Direktna</a:t>
            </a:r>
          </a:p>
          <a:p>
            <a:pPr lvl="3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r-Latn-B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Mišićna ekstenzija  se upotrebljava isključivo  za repoziciju preloma malih kostiju na šaci.Pomoću specijalnih kopči ili žica prolazi se kroz meka tkiva jagodica prsta, a zatim se preko specijalne elastične šine vrši ekstenzija.</a:t>
            </a:r>
          </a:p>
          <a:p>
            <a:pPr lvl="3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r-Latn-B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Skeletna ekstenzija koristi se pri komplikovanih preloma dugih kostiju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  <a:buFont typeface="+mj-lt"/>
              <a:buAutoNum type="alphaUcPeriod"/>
            </a:pPr>
            <a:endParaRPr lang="sr-Latn-B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ECD6D3-C7C8-4429-84C1-7E4B66CB1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241" y="4296066"/>
            <a:ext cx="2549688" cy="23636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C12FC7-E6E3-4920-B8B2-5B43A48F8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241" y="2101720"/>
            <a:ext cx="2469502" cy="228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78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B7C17-BC77-4566-A6DF-FB54988CF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069" y="106663"/>
            <a:ext cx="8596668" cy="957943"/>
          </a:xfrm>
        </p:spPr>
        <p:txBody>
          <a:bodyPr>
            <a:normAutofit/>
          </a:bodyPr>
          <a:lstStyle/>
          <a:p>
            <a:pPr algn="ctr"/>
            <a:r>
              <a:rPr lang="sr-Latn-BA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Gips i udloge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E2812-2093-4CD9-9E1D-638FDD8ED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33" y="1199536"/>
            <a:ext cx="10528731" cy="5551801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r-Latn-B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IMOBILIZACIJA PRELOMA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Šta</a:t>
            </a:r>
            <a:r>
              <a:rPr lang="en-US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0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imobilizacija</a:t>
            </a:r>
            <a:r>
              <a:rPr lang="en-US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je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skup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mjera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kojima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se,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koristeći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imobilizaciona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sredstva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BA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povrijeđeni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dio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tijela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za</a:t>
            </a:r>
            <a:r>
              <a:rPr lang="sr-Latn-BA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određeno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vrijeme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postavlja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prinudni</a:t>
            </a: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položaj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mirovanja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Ciljevi</a:t>
            </a:r>
            <a:r>
              <a:rPr lang="en-US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imobilizacije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nemogućava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naknadno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povređivanje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mekih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tkiva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nerava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BA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krvnih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sudova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visceralnih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organa</a:t>
            </a:r>
            <a:endParaRPr lang="sr-Latn-BA" sz="200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manjuje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bol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mogućnost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nastanka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traumatskog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šoka</a:t>
            </a:r>
            <a:endParaRPr lang="sr-Latn-BA" sz="200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manjuje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rizik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nastanka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embolije</a:t>
            </a:r>
            <a:endParaRPr lang="sr-Latn-BA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država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hemostazu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pomaže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privremenog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zaustavljanja</a:t>
            </a:r>
            <a:r>
              <a:rPr lang="sr-Latn-BA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krvarenja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r-Latn-BA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prječava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širenje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infekcije</a:t>
            </a:r>
            <a:endParaRPr lang="sr-Latn-BA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bezbjeđuje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lakši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transport</a:t>
            </a:r>
            <a:r>
              <a:rPr lang="sr-Latn-BA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povrijeđenog</a:t>
            </a:r>
            <a:r>
              <a:rPr lang="en-US" sz="20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sz="2000" b="1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Indikacije</a:t>
            </a:r>
            <a:r>
              <a:rPr lang="en-US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0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imobilizaciju</a:t>
            </a:r>
            <a:endParaRPr lang="sr-Latn-BA" sz="2000" b="1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r-Latn-B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atvoreni</a:t>
            </a:r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otvoreni</a:t>
            </a:r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prijelom</a:t>
            </a:r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kosti</a:t>
            </a:r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sumnja</a:t>
            </a:r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prijelom</a:t>
            </a:r>
            <a:endParaRPr lang="sr-Latn-BA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r-Latn-B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ovrede</a:t>
            </a:r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zgloba</a:t>
            </a:r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iščašenje</a:t>
            </a:r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uganuće</a:t>
            </a:r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uvrnuće</a:t>
            </a:r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istezanje</a:t>
            </a:r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lang="sr-Latn-BA" sz="180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r-Latn-B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 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obilno</a:t>
            </a:r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krvari</a:t>
            </a:r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prostrana</a:t>
            </a:r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opekotina</a:t>
            </a:r>
            <a:endParaRPr lang="sr-Latn-BA" sz="180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r-Latn-B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mrzotine</a:t>
            </a:r>
            <a:endParaRPr lang="sr-Latn-BA" sz="180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r-Latn-BA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psežna</a:t>
            </a:r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nagnječenja</a:t>
            </a:r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mekih</a:t>
            </a:r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tkiva</a:t>
            </a:r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kraš</a:t>
            </a:r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povrede</a:t>
            </a:r>
            <a:r>
              <a:rPr lang="en-US" sz="18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endParaRPr lang="sr-Latn-BA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52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AA5A0-B05A-4092-8EBF-40A955B7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26" y="223936"/>
            <a:ext cx="8596668" cy="538065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dirty="0">
                <a:solidFill>
                  <a:schemeClr val="tx1">
                    <a:lumMod val="95000"/>
                    <a:lumOff val="5000"/>
                  </a:schemeClr>
                </a:solidFill>
              </a:rPr>
              <a:t>Njega traumatoloških bolesnika kod treume i politraume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8FA0E-3852-4613-B891-1F40CE58A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33" y="1542661"/>
            <a:ext cx="11364685" cy="4951445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sr-Latn-B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Povrijeđeni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traumatizirani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pacijenti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predstavljaju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veliki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izazov</a:t>
            </a:r>
            <a:r>
              <a:rPr lang="sr-Latn-B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zdravstveni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sr-Latn-B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istem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B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njegove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medicinske radnike koji učestvuju u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zbrinjavaju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sr-Latn-BA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financijske</a:t>
            </a:r>
            <a:r>
              <a:rPr lang="sr-Latn-B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resurse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zdravstvenog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sistema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troškovi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liječenja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rehabilitacije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rastu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  <a:r>
              <a:rPr lang="sr-Latn-B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neslućenih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financijskih visina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traumatizirani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pacijent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prepoznat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</a:t>
            </a:r>
            <a:r>
              <a:rPr lang="sr-Latn-B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pacijent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kojemu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znatno</a:t>
            </a:r>
            <a:b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pomoći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dobrim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kvalitetnim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ujednačenim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liječenjem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trenutka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povrede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konačnog</a:t>
            </a:r>
            <a:r>
              <a:rPr lang="sr-Latn-B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izlječenja</a:t>
            </a:r>
            <a:r>
              <a:rPr lang="sr-Latn-B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sr-Latn-BA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bi se to postiglo  potrbno je mnogo truda uložiti:</a:t>
            </a:r>
          </a:p>
          <a:p>
            <a:pPr lvl="1">
              <a:spcBef>
                <a:spcPts val="0"/>
              </a:spcBef>
            </a:pPr>
            <a:r>
              <a:rPr lang="sr-Latn-BA" sz="2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edukaciju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osoblja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izradu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postupnika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nabavku</a:t>
            </a:r>
            <a:r>
              <a:rPr lang="sr-Latn-BA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opreme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prehospitalno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hospitalno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zbrinjavanje</a:t>
            </a:r>
            <a:r>
              <a:rPr lang="sr-Latn-BA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razvoj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trauma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centara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hitnog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bolničkog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prijema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poboljšanju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kvalitete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liječenja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šoka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BA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skra</a:t>
            </a:r>
            <a:r>
              <a:rPr lang="sr-Latn-BA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titi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dijagnostičk</a:t>
            </a:r>
            <a:r>
              <a:rPr lang="sr-Latn-BA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sr-Latn-BA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rocedure 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poboljšanju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operacijskih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tehnika</a:t>
            </a:r>
            <a:endParaRPr lang="sr-Latn-BA" sz="22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615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018B2-A49F-4C8E-BCC5-23F25DE68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98" y="68424"/>
            <a:ext cx="8596668" cy="1320800"/>
          </a:xfrm>
        </p:spPr>
        <p:txBody>
          <a:bodyPr/>
          <a:lstStyle/>
          <a:p>
            <a:pPr algn="ctr"/>
            <a:r>
              <a:rPr lang="sr-Latn-BA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Gips i udloge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B0FF4-1552-4CDD-866D-8717ACB5E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319" y="1464906"/>
            <a:ext cx="8596668" cy="4858139"/>
          </a:xfrm>
        </p:spPr>
        <p:txBody>
          <a:bodyPr>
            <a:noAutofit/>
          </a:bodyPr>
          <a:lstStyle/>
          <a:p>
            <a:r>
              <a:rPr lang="sr-Latn-B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IMOBILIZACIJA PRELOMA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Opšta</a:t>
            </a:r>
            <a:r>
              <a:rPr lang="en-US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pravila</a:t>
            </a:r>
            <a:r>
              <a:rPr lang="en-US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0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imobilizaciju</a:t>
            </a:r>
            <a:endParaRPr lang="sr-Latn-BA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sr-Latn-BA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Pravilo</a:t>
            </a:r>
            <a:r>
              <a:rPr lang="en-US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dvojke</a:t>
            </a:r>
            <a:r>
              <a:rPr lang="sr-Latn-BA" sz="2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200" b="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dva</a:t>
            </a:r>
            <a:r>
              <a:rPr lang="en-US" sz="22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lica</a:t>
            </a:r>
            <a:r>
              <a:rPr lang="en-US" sz="22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pružaju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pomoć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imobilišu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</a:t>
            </a:r>
            <a:r>
              <a:rPr lang="sr-Latn-BA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dva</a:t>
            </a:r>
            <a:r>
              <a:rPr lang="en-US" sz="22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susjedna</a:t>
            </a:r>
            <a:r>
              <a:rPr lang="en-US" sz="22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zgloba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sr-Latn-BA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imobilizaciono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sredstvo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</a:t>
            </a:r>
            <a:r>
              <a:rPr lang="sr-Latn-BA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pričvršćuje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dva</a:t>
            </a:r>
            <a:r>
              <a:rPr lang="en-US" sz="22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mjesta</a:t>
            </a:r>
            <a:r>
              <a:rPr lang="en-US" sz="22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iznad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ispod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mjesta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preloma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r-Latn-BA" sz="22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sr-Latn-BA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pomijerati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povrijeđenog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dok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prelomi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nisu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imobilisani</a:t>
            </a:r>
            <a:endParaRPr lang="sr-Latn-BA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Imobilisati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ekstremitet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fiziološkom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položaju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smotuljak</a:t>
            </a:r>
            <a:r>
              <a:rPr lang="sr-Latn-BA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šaku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lakat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pod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uglom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oštrijim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od 90</a:t>
            </a:r>
            <a:r>
              <a:rPr lang="en-US" sz="2200" b="0" i="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rame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pod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uglom</a:t>
            </a:r>
            <a:r>
              <a:rPr lang="sr-Latn-BA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 90</a:t>
            </a:r>
            <a:r>
              <a:rPr lang="en-US" sz="2200" b="0" i="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koljeno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polusavijeno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stopalo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pod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uglom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od 90</a:t>
            </a:r>
            <a:r>
              <a:rPr lang="en-US" sz="2200" b="0" i="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sr-Latn-BA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odnosu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potkoljenicu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zatečenom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položaju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sr-Latn-BA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postoji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jak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bol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iščašenja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zglobni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prelomi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sr-Latn-BA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Zabranjena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repozicija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namiještanje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preloma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sr-Latn-BA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iščašenja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Prije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imobilizacije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provjeriti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puls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senzibilitet</a:t>
            </a:r>
            <a:r>
              <a:rPr lang="sr-Latn-BA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provjera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pulsa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minuta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sr-Latn-BA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Transport do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najbliže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zdravstvene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ustanove</a:t>
            </a:r>
            <a:r>
              <a:rPr lang="en-US" sz="2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5D4163-3B6A-4058-88A3-50A847F07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591" y="214603"/>
            <a:ext cx="2346211" cy="2127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9E11DD-F993-41A5-912A-78BD21B86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591" y="2882723"/>
            <a:ext cx="2335860" cy="13080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B7C549-B4E8-4A5F-869F-06E951982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6130" y="4292081"/>
            <a:ext cx="1618781" cy="246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17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B5647-BBE6-4389-9681-D853B65D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" y="264367"/>
            <a:ext cx="9292664" cy="650033"/>
          </a:xfrm>
        </p:spPr>
        <p:txBody>
          <a:bodyPr>
            <a:noAutofit/>
          </a:bodyPr>
          <a:lstStyle/>
          <a:p>
            <a:pPr algn="ctr"/>
            <a:r>
              <a:rPr lang="sr-Latn-BA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Gips i udloge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0A3AA-7FA5-41F2-A6E6-6B8D83246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309" y="1218197"/>
            <a:ext cx="8596668" cy="517327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Vrste</a:t>
            </a:r>
            <a:r>
              <a:rPr lang="en-US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imobilizacije</a:t>
            </a:r>
            <a:r>
              <a:rPr lang="en-US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podjela</a:t>
            </a:r>
            <a:r>
              <a:rPr lang="en-US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sr-Latn-B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namjeni</a:t>
            </a:r>
            <a:r>
              <a:rPr lang="en-US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vremenu</a:t>
            </a:r>
            <a:r>
              <a:rPr lang="en-US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upotrebe</a:t>
            </a:r>
            <a:r>
              <a:rPr lang="en-US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r-Latn-BA" sz="2000" b="1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Latn-BA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Transportna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privremena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BA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imobilizacija</a:t>
            </a:r>
            <a:r>
              <a:rPr lang="en-US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štiti</a:t>
            </a:r>
            <a:r>
              <a:rPr lang="en-US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povrijeđenog</a:t>
            </a: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neposredno</a:t>
            </a:r>
            <a:r>
              <a:rPr lang="en-US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povređivanja</a:t>
            </a:r>
            <a:r>
              <a:rPr lang="en-US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en-US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vrijeme</a:t>
            </a:r>
            <a:r>
              <a:rPr lang="en-US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transporta</a:t>
            </a:r>
            <a:r>
              <a:rPr lang="en-US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Vremenski</a:t>
            </a: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ograničena</a:t>
            </a:r>
            <a:r>
              <a:rPr lang="en-US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</a:t>
            </a:r>
            <a:r>
              <a:rPr lang="sr-Latn-BA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sredstvima</a:t>
            </a:r>
            <a:r>
              <a:rPr lang="en-US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kojima</a:t>
            </a:r>
            <a:r>
              <a:rPr lang="en-US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trenutno</a:t>
            </a: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raspolaže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Imobilizacija</a:t>
            </a:r>
            <a:r>
              <a:rPr lang="en-US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priručnim</a:t>
            </a:r>
            <a:r>
              <a:rPr lang="en-US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sredstvima</a:t>
            </a:r>
            <a:endParaRPr lang="sr-Latn-BA" sz="20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Imobilizacija</a:t>
            </a:r>
            <a:r>
              <a:rPr lang="en-US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standardnim</a:t>
            </a:r>
            <a:r>
              <a:rPr lang="en-US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sredstvima</a:t>
            </a:r>
            <a:endParaRPr lang="sr-Latn-BA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Imobilizacija</a:t>
            </a:r>
            <a:r>
              <a:rPr lang="en-US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šinama</a:t>
            </a:r>
            <a:r>
              <a:rPr lang="en-US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gipsa</a:t>
            </a:r>
            <a:r>
              <a:rPr lang="en-US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plastičnih</a:t>
            </a:r>
            <a:r>
              <a:rPr lang="en-US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masa.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BA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Latn-B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Terapijska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definitivna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Latn-BA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imobilizacija</a:t>
            </a:r>
            <a:r>
              <a:rPr lang="en-US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Primjenjuje</a:t>
            </a:r>
            <a:r>
              <a:rPr lang="en-US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u</a:t>
            </a:r>
            <a:r>
              <a:rPr lang="sr-Latn-BA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zdravstvenim</a:t>
            </a:r>
            <a:r>
              <a:rPr lang="en-US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ustanovama</a:t>
            </a:r>
            <a:r>
              <a:rPr lang="en-US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podrazumijeva</a:t>
            </a:r>
            <a:r>
              <a:rPr lang="en-US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neoperativno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Latn-BA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operativno</a:t>
            </a:r>
            <a:r>
              <a:rPr lang="en-US" sz="2000" b="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liječenje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Primjenjuje</a:t>
            </a:r>
            <a:r>
              <a:rPr lang="en-US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2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BA" sz="2000" b="1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otvorenih</a:t>
            </a:r>
            <a:r>
              <a:rPr lang="en-US" sz="1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zatvorenih</a:t>
            </a:r>
            <a:r>
              <a:rPr lang="en-US" sz="1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preloma</a:t>
            </a:r>
            <a:r>
              <a:rPr lang="en-US" sz="1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dugih</a:t>
            </a:r>
            <a:r>
              <a:rPr lang="en-US" sz="1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kostiju</a:t>
            </a:r>
            <a:endParaRPr lang="sr-Latn-BA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otvorenih</a:t>
            </a:r>
            <a:r>
              <a:rPr lang="en-US" sz="1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zatvorenih</a:t>
            </a:r>
            <a:r>
              <a:rPr lang="en-US" sz="1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povreda</a:t>
            </a:r>
            <a:r>
              <a:rPr lang="en-US" sz="1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zglobova</a:t>
            </a:r>
            <a:endParaRPr lang="sr-Latn-BA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povreda</a:t>
            </a:r>
            <a:r>
              <a:rPr lang="en-US" sz="1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tetiva</a:t>
            </a:r>
            <a:r>
              <a:rPr lang="en-US" sz="1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krvnih</a:t>
            </a:r>
            <a:r>
              <a:rPr lang="en-US" sz="1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sudova</a:t>
            </a:r>
            <a:r>
              <a:rPr lang="en-US" sz="1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nerava</a:t>
            </a:r>
            <a:endParaRPr lang="sr-Latn-BA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velikih</a:t>
            </a:r>
            <a:r>
              <a:rPr lang="en-US" sz="1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povreda</a:t>
            </a:r>
            <a:r>
              <a:rPr lang="en-US" sz="1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mekih</a:t>
            </a:r>
            <a:r>
              <a:rPr lang="en-US" sz="1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tkiva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C2ED35-BADB-4718-B0F5-344D49610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747" y="2945394"/>
            <a:ext cx="1875842" cy="1399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5E32EB-C339-476C-88DC-6258BEC00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1450" y="1723693"/>
            <a:ext cx="2950550" cy="1498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80544C-8673-4E42-B2F9-EFD4BC0D6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2227" y="157162"/>
            <a:ext cx="3028950" cy="1514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0786D3-7B4F-4AB2-8032-3E35FDAD6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1450" y="4535486"/>
            <a:ext cx="2736310" cy="20601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F9AF85-A5A2-4689-8916-8479F39E2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1251" y="2397772"/>
            <a:ext cx="1376741" cy="10312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058D8F-043B-44A6-A2D8-F6F5CE2A5F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7348" y="2397772"/>
            <a:ext cx="1376743" cy="10312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E63B84-421E-4D09-80E2-AFBF6F4FE3F2}"/>
              </a:ext>
            </a:extLst>
          </p:cNvPr>
          <p:cNvSpPr txBox="1"/>
          <p:nvPr/>
        </p:nvSpPr>
        <p:spPr>
          <a:xfrm>
            <a:off x="6407427" y="3137391"/>
            <a:ext cx="295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b="1" dirty="0"/>
              <a:t>Madsonov</a:t>
            </a:r>
          </a:p>
          <a:p>
            <a:r>
              <a:rPr lang="sr-Latn-BA" b="1" dirty="0"/>
              <a:t>za klavikulu</a:t>
            </a:r>
            <a:endParaRPr lang="en-US" b="1" dirty="0"/>
          </a:p>
        </p:txBody>
      </p:sp>
      <p:pic>
        <p:nvPicPr>
          <p:cNvPr id="2050" name="Picture 2" descr="Prijelomi distalnoga radijusa u djece">
            <a:extLst>
              <a:ext uri="{FF2B5EF4-FFF2-40B4-BE49-F238E27FC236}">
                <a16:creationId xmlns:a16="http://schemas.microsoft.com/office/drawing/2014/main" id="{11B84EF4-E518-4CE4-91B3-0B0EF196A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152" y="4515922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6B92AD-8DFC-49C5-AE1B-C767207B47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8830" y="5747301"/>
            <a:ext cx="2040099" cy="1020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9B6841-0BEB-4693-ABBE-6FF68F4427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4923" y="5994416"/>
            <a:ext cx="794105" cy="7941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B1DAC9-B50D-4FC7-852E-C235ECCC8E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94778" y="5973246"/>
            <a:ext cx="1638302" cy="69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87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1B681-9627-44C4-9926-6D22AA032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028" y="26436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sr-Latn-B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Gips i udloge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6C65E-966C-4F6C-B35E-65ABE732F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028" y="1706371"/>
            <a:ext cx="7944152" cy="3880773"/>
          </a:xfrm>
        </p:spPr>
        <p:txBody>
          <a:bodyPr/>
          <a:lstStyle/>
          <a:p>
            <a:r>
              <a:rPr lang="sr-Latn-BA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IMOBILIZACIJA PRELOMA razlikujemo:</a:t>
            </a:r>
          </a:p>
          <a:p>
            <a:pPr marL="0" indent="0">
              <a:buNone/>
            </a:pPr>
            <a:r>
              <a:rPr lang="sr-Latn-B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1.Privremenu (transportna) imobilizaciju</a:t>
            </a:r>
            <a:r>
              <a:rPr lang="en-US" sz="24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sr-Latn-BA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r-Latn-BA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 zadatak da izvrši imobilizaciju nekog djela tjela ili ekstremiteta privremeno u cilju transporta ili do  momenta stavljanja stalne, definitivne imobilizacije.Pored improzivanih sredstava za imobilizaciju (dasku, pleh, karton, štap…) postoje i standardne udloge/šine: Cramerova šina, Thomasova, Diterisove,Braunove, Bolerove udloge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4EB15C-55AF-4900-86DB-ADA164299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696" y="1477269"/>
            <a:ext cx="2952750" cy="1552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AE39D1-B392-4CE4-822F-6C7393F5B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613" y="-18134"/>
            <a:ext cx="2286000" cy="1714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435F68-FEC3-4852-9DC1-BF47073BB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519" y="4815674"/>
            <a:ext cx="3368351" cy="19404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090618-45B2-4E0E-98C8-643262A341B4}"/>
              </a:ext>
            </a:extLst>
          </p:cNvPr>
          <p:cNvSpPr txBox="1"/>
          <p:nvPr/>
        </p:nvSpPr>
        <p:spPr>
          <a:xfrm>
            <a:off x="2118694" y="6207614"/>
            <a:ext cx="17261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BA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Cramerova šina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4C100E-AAC8-4E01-AA44-FFC93B004A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982" y="3161418"/>
            <a:ext cx="2846464" cy="13334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BFA8D-1706-4DA4-A95F-1D6FEB6C79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5746" y="5557509"/>
            <a:ext cx="2599385" cy="9677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B2DBE6-AACD-4135-976B-CA2AD559FF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5687" y="4684742"/>
            <a:ext cx="2060627" cy="22191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E56009-6A8B-4A26-AF76-451CA900DF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7108" y="4684742"/>
            <a:ext cx="2346211" cy="212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59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0CEF6-FF7A-4A08-9513-D0DDBF00E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97" y="68424"/>
            <a:ext cx="8596668" cy="538065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Gips i udloge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D26CD-B6AB-4C79-9A06-7A8C88CA7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73" y="680926"/>
            <a:ext cx="9237305" cy="5962470"/>
          </a:xfrm>
        </p:spPr>
        <p:txBody>
          <a:bodyPr>
            <a:noAutofit/>
          </a:bodyPr>
          <a:lstStyle/>
          <a:p>
            <a:r>
              <a:rPr lang="sr-Latn-BA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2.IMOBILIZACIJA  TERAPIJSKA (definitivna)PRELOMA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r-Latn-BA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Definitivna ili terapijska imobilizacija </a:t>
            </a:r>
            <a:r>
              <a:rPr lang="sr-Latn-BA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  za cilj da ekstremitet drži u određenom položaju sve do momenta potpunog  zarastanja preloma.Za ovu vrstu upotrebljava se gipsana imobilizacija a gips omogućava:postići adekvatna i potpuna imobilizacija koja omogućuje kretanje u susjednim zglobovima, indiferentan je, jeftin...</a:t>
            </a:r>
          </a:p>
          <a:p>
            <a:pPr marL="685800"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r-Latn-BA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Gipsana longeta</a:t>
            </a:r>
            <a:r>
              <a:rPr lang="sr-Latn-B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gipsana longeta prisno naliježe na kožu, ne vrši pritisak na pojedine djelove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Longete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obično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korise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prvih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dana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repozicije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preloma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zbog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prevencije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razvoja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otoka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pritiska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nerve I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krvne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sudove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Longeta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obloži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vatom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aplicira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polovinu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dvije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trećine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obima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ekstremiteta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ostatak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ojača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zavojem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Prvih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nekoliko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dana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potrebno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držati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ruku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nogu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povišeno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prevencije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otoka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oslanjati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gips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prva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sata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gips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osuši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stvrdne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Obavezna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rentgenska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klinička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kontrola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po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postavljanju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longete,kako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 se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utvrdio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položaj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fragmenata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stanje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prokrvljenost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(da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gips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steže</a:t>
            </a:r>
            <a:r>
              <a:rPr lang="en-US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sr-Latn-BA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5800"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r-Latn-BA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Cirkularni, puni, definitivni gips</a:t>
            </a:r>
            <a:r>
              <a:rPr lang="sr-Latn-B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stavlja se preko ranije postavljene longete ili direktno  na ekstremitet poslije repozocije.Prsti ruku i nogu se ostavljaju otvoreni/slobodni radi kontrole cirkulacije!!!</a:t>
            </a:r>
          </a:p>
          <a:p>
            <a:pPr marL="685800"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r-Latn-BA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Nekorektna  imobilizacija</a:t>
            </a:r>
            <a:r>
              <a:rPr lang="sr-Latn-BA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dovodi do kompresije i cijanoze perifernih djelova , edema , poremećaja senzibiliteta i motoliteta, dekubitisa, Sudeckove koštane distrofije,Volkmannove ishemične kontrakture, gangrene </a:t>
            </a:r>
          </a:p>
          <a:p>
            <a:pPr marL="685800"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Osim</a:t>
            </a:r>
            <a:r>
              <a:rPr lang="en-US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klasičnog</a:t>
            </a:r>
            <a:r>
              <a:rPr lang="en-US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gipsa</a:t>
            </a:r>
            <a:r>
              <a:rPr lang="en-US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postoji</a:t>
            </a:r>
            <a:r>
              <a:rPr lang="en-US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plastični</a:t>
            </a:r>
            <a:r>
              <a:rPr lang="en-US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koji je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lakši</a:t>
            </a:r>
            <a:r>
              <a:rPr lang="en-US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otporniji</a:t>
            </a:r>
            <a:r>
              <a:rPr lang="en-US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komforniji</a:t>
            </a:r>
            <a:r>
              <a:rPr lang="en-US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pacijenta</a:t>
            </a:r>
            <a:r>
              <a:rPr lang="en-US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r-Latn-BA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Gipsene gaće</a:t>
            </a:r>
            <a:r>
              <a:rPr lang="sr-Latn-B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radi imobilizacije kuka, netkoljenice</a:t>
            </a:r>
          </a:p>
          <a:p>
            <a:pPr marL="685800"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r-Latn-BA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Gipsano korito</a:t>
            </a:r>
            <a:r>
              <a:rPr lang="sr-Latn-B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,preloma karlice  ili kičme</a:t>
            </a:r>
          </a:p>
          <a:p>
            <a:pPr marL="685800"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r-Latn-BA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Gipsani mider</a:t>
            </a:r>
            <a:r>
              <a:rPr lang="sr-Latn-B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preloma kičme</a:t>
            </a:r>
            <a:endParaRPr lang="sr-Latn-B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6FF24B-DCF3-4689-A152-6282F17D6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948" y="195943"/>
            <a:ext cx="2081416" cy="11663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216E32-34AB-4770-A4DB-ED59534B2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783" y="1606691"/>
            <a:ext cx="2125980" cy="13792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6B7A6D-ECA7-405F-A5A3-14E523D29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948" y="3429000"/>
            <a:ext cx="2254277" cy="31778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0F3C20-7ED8-47AA-BD03-4687DA1674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9722" y="5777911"/>
            <a:ext cx="1581334" cy="105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82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38272-1E2B-4524-B22D-51CE0019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994054" cy="1320800"/>
          </a:xfrm>
        </p:spPr>
        <p:txBody>
          <a:bodyPr>
            <a:normAutofit/>
          </a:bodyPr>
          <a:lstStyle/>
          <a:p>
            <a:pPr algn="ctr"/>
            <a:r>
              <a:rPr lang="sr-Latn-B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Njega traumatoloških bolesnika kod treume i politraume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EE9A6-29C8-4F57-B0B1-50CDE4F24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8933197" cy="3880773"/>
          </a:xfrm>
        </p:spPr>
        <p:txBody>
          <a:bodyPr/>
          <a:lstStyle/>
          <a:p>
            <a:r>
              <a:rPr lang="sr-Latn-B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HIRURŠKO(operativno) LIJEČENA PRELOMA</a:t>
            </a:r>
          </a:p>
          <a:p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Krvava repozicija, hirurškim pristupom s dođe  do ftakturiranih  fragmenata i uradi se repozicija i stabilizacija , zavisno od mjesta preloma na kosti i veličine, kominucije...sa: AO,LCP,pločom, Kincherom,šrafom,carclagom žicom,Kišnerovim iglom, endoprotezom...</a:t>
            </a:r>
          </a:p>
          <a:p>
            <a:r>
              <a:rPr lang="sr-Latn-B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Komplikacije hirurškog liječenja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:infekcije, avaskularne nekroze, metaloze, nezarastanje kosti, prelom osteosintetskog materijala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onzervativno liječenje prijeloma">
            <a:extLst>
              <a:ext uri="{FF2B5EF4-FFF2-40B4-BE49-F238E27FC236}">
                <a16:creationId xmlns:a16="http://schemas.microsoft.com/office/drawing/2014/main" id="{539731C5-2B8A-4BD2-8FEA-49EA650D7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315" y="2235459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691BC1-9C61-4FCE-AC4D-6A7E0B2AE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15" y="4161913"/>
            <a:ext cx="2434875" cy="26960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348739-E77D-4D46-B70B-9F7A1B860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7685" y="50800"/>
            <a:ext cx="1681163" cy="2184659"/>
          </a:xfrm>
          <a:prstGeom prst="rect">
            <a:avLst/>
          </a:prstGeom>
        </p:spPr>
      </p:pic>
      <p:pic>
        <p:nvPicPr>
          <p:cNvPr id="1028" name="Picture 4" descr="Prelom potkolenice Fraktura potkolenice Fractura cruris - Dr Dren">
            <a:extLst>
              <a:ext uri="{FF2B5EF4-FFF2-40B4-BE49-F238E27FC236}">
                <a16:creationId xmlns:a16="http://schemas.microsoft.com/office/drawing/2014/main" id="{5F6D4B83-CA9D-48D6-962B-8D98D68E7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950" y="290410"/>
            <a:ext cx="1722310" cy="217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C71C5C-8FC7-426B-86CE-A67A017FF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8260" y="265215"/>
            <a:ext cx="1362270" cy="222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32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9F029-0A9F-4726-88B7-9688DF3C6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/>
          <a:lstStyle/>
          <a:p>
            <a:pPr algn="ctr"/>
            <a:r>
              <a:rPr lang="sr-Latn-BA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Gips i udloge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6239B-2B97-41BE-879A-B866176A1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763486"/>
            <a:ext cx="9012745" cy="5122505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Ortoza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kao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imobilizacija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endParaRPr lang="sr-Latn-BA" b="1" dirty="0">
              <a:solidFill>
                <a:srgbClr val="C00000"/>
              </a:solidFill>
            </a:endParaRPr>
          </a:p>
          <a:p>
            <a:r>
              <a:rPr lang="en-US" dirty="0" err="1"/>
              <a:t>Ortoze</a:t>
            </a:r>
            <a:r>
              <a:rPr lang="en-US" dirty="0"/>
              <a:t> </a:t>
            </a:r>
            <a:r>
              <a:rPr lang="en-US" dirty="0" err="1"/>
              <a:t>služe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sr-Latn-BA" dirty="0"/>
              <a:t>:</a:t>
            </a:r>
            <a:r>
              <a:rPr lang="en-US" b="1" i="1" dirty="0"/>
              <a:t> </a:t>
            </a:r>
            <a:r>
              <a:rPr lang="en-US" b="1" i="1" dirty="0" err="1">
                <a:solidFill>
                  <a:srgbClr val="C00000"/>
                </a:solidFill>
              </a:rPr>
              <a:t>imobilizaciji</a:t>
            </a:r>
            <a:r>
              <a:rPr lang="en-US" b="1" i="1" dirty="0">
                <a:solidFill>
                  <a:srgbClr val="C00000"/>
                </a:solidFill>
              </a:rPr>
              <a:t>, </a:t>
            </a:r>
            <a:r>
              <a:rPr lang="en-US" b="1" i="1" dirty="0" err="1">
                <a:solidFill>
                  <a:srgbClr val="C00000"/>
                </a:solidFill>
              </a:rPr>
              <a:t>ispravljanju</a:t>
            </a:r>
            <a:r>
              <a:rPr lang="en-US" b="1" i="1" dirty="0">
                <a:solidFill>
                  <a:srgbClr val="C00000"/>
                </a:solidFill>
              </a:rPr>
              <a:t>, </a:t>
            </a:r>
            <a:r>
              <a:rPr lang="en-US" b="1" i="1" dirty="0" err="1">
                <a:solidFill>
                  <a:srgbClr val="C00000"/>
                </a:solidFill>
              </a:rPr>
              <a:t>rasterećenju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i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stabiliz</a:t>
            </a:r>
            <a:r>
              <a:rPr lang="sr-Latn-BA" b="1" i="1" dirty="0">
                <a:solidFill>
                  <a:srgbClr val="C00000"/>
                </a:solidFill>
              </a:rPr>
              <a:t>aciji</a:t>
            </a:r>
            <a:r>
              <a:rPr lang="en-US" b="1" i="1" dirty="0"/>
              <a:t> </a:t>
            </a:r>
            <a:r>
              <a:rPr lang="en-US" dirty="0" err="1"/>
              <a:t>određenog</a:t>
            </a:r>
            <a:r>
              <a:rPr lang="en-US" dirty="0"/>
              <a:t> </a:t>
            </a:r>
            <a:r>
              <a:rPr lang="en-US" dirty="0" err="1"/>
              <a:t>dijela</a:t>
            </a:r>
            <a:r>
              <a:rPr lang="en-US" dirty="0"/>
              <a:t> </a:t>
            </a:r>
            <a:r>
              <a:rPr lang="en-US" dirty="0" err="1"/>
              <a:t>tjela</a:t>
            </a:r>
            <a:r>
              <a:rPr lang="en-US" dirty="0"/>
              <a:t>. </a:t>
            </a:r>
            <a:endParaRPr lang="sr-Latn-BA" dirty="0"/>
          </a:p>
          <a:p>
            <a:r>
              <a:rPr lang="en-US" dirty="0" err="1"/>
              <a:t>Ortozom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sr-Latn-BA" dirty="0"/>
              <a:t> kontrolisati način imobilizacije povrijeđenog dijela tjela i koristiti </a:t>
            </a:r>
            <a:r>
              <a:rPr lang="en-US" dirty="0"/>
              <a:t>za </a:t>
            </a:r>
            <a:r>
              <a:rPr lang="en-US" dirty="0" err="1"/>
              <a:t>ispravljanje</a:t>
            </a:r>
            <a:r>
              <a:rPr lang="en-US" dirty="0"/>
              <a:t> </a:t>
            </a:r>
            <a:r>
              <a:rPr lang="en-US" dirty="0" err="1"/>
              <a:t>držanja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kretanja</a:t>
            </a:r>
            <a:r>
              <a:rPr lang="sr-Latn-BA" dirty="0"/>
              <a:t>. Izrađene su </a:t>
            </a:r>
            <a:r>
              <a:rPr lang="en-US" dirty="0"/>
              <a:t>od </a:t>
            </a:r>
            <a:r>
              <a:rPr lang="en-US" dirty="0" err="1"/>
              <a:t>čvrstog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funkcionalnih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za </a:t>
            </a:r>
            <a:r>
              <a:rPr lang="en-US" dirty="0" err="1"/>
              <a:t>pružanje</a:t>
            </a:r>
            <a:r>
              <a:rPr lang="en-US" dirty="0"/>
              <a:t> </a:t>
            </a:r>
            <a:r>
              <a:rPr lang="en-US" dirty="0" err="1"/>
              <a:t>potpore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šipke</a:t>
            </a:r>
            <a:r>
              <a:rPr lang="en-US" dirty="0"/>
              <a:t>, </a:t>
            </a:r>
            <a:r>
              <a:rPr lang="en-US" dirty="0" err="1"/>
              <a:t>poluge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remeni</a:t>
            </a:r>
            <a:r>
              <a:rPr lang="en-US" dirty="0"/>
              <a:t>. </a:t>
            </a:r>
            <a:endParaRPr lang="sr-Latn-BA" dirty="0"/>
          </a:p>
          <a:p>
            <a:r>
              <a:rPr lang="en-US" b="1" dirty="0" err="1"/>
              <a:t>Postoje</a:t>
            </a:r>
            <a:r>
              <a:rPr lang="en-US" b="1" dirty="0"/>
              <a:t> </a:t>
            </a:r>
            <a:r>
              <a:rPr lang="sr-Latn-BA" b="1" dirty="0"/>
              <a:t>:</a:t>
            </a:r>
          </a:p>
          <a:p>
            <a:pPr marL="0" indent="0">
              <a:buNone/>
            </a:pPr>
            <a:r>
              <a:rPr lang="sr-Latn-BA" b="1" dirty="0">
                <a:solidFill>
                  <a:srgbClr val="C00000"/>
                </a:solidFill>
              </a:rPr>
              <a:t>     1.</a:t>
            </a:r>
            <a:r>
              <a:rPr lang="en-US" b="1" dirty="0" err="1">
                <a:solidFill>
                  <a:srgbClr val="C00000"/>
                </a:solidFill>
              </a:rPr>
              <a:t>Konfekcijske</a:t>
            </a:r>
            <a:r>
              <a:rPr lang="sr-Latn-BA" b="1" dirty="0">
                <a:solidFill>
                  <a:srgbClr val="C00000"/>
                </a:solidFill>
              </a:rPr>
              <a:t> ortoze</a:t>
            </a:r>
            <a:r>
              <a:rPr lang="en-US" dirty="0"/>
              <a:t> </a:t>
            </a:r>
            <a:endParaRPr lang="sr-Latn-BA" dirty="0"/>
          </a:p>
          <a:p>
            <a:pPr lvl="1"/>
            <a:r>
              <a:rPr lang="en-US" dirty="0" err="1"/>
              <a:t>Konfekcijske</a:t>
            </a:r>
            <a:r>
              <a:rPr lang="en-US" dirty="0"/>
              <a:t> </a:t>
            </a:r>
            <a:r>
              <a:rPr lang="en-US" dirty="0" err="1"/>
              <a:t>ortoze</a:t>
            </a:r>
            <a:r>
              <a:rPr lang="en-US" dirty="0"/>
              <a:t> se </a:t>
            </a:r>
            <a:r>
              <a:rPr lang="en-US" dirty="0" err="1"/>
              <a:t>izrađuju</a:t>
            </a:r>
            <a:r>
              <a:rPr lang="en-US" dirty="0"/>
              <a:t> u </a:t>
            </a:r>
            <a:r>
              <a:rPr lang="en-US" dirty="0" err="1"/>
              <a:t>različitim</a:t>
            </a:r>
            <a:r>
              <a:rPr lang="en-US" dirty="0"/>
              <a:t> </a:t>
            </a:r>
            <a:r>
              <a:rPr lang="en-US" dirty="0" err="1"/>
              <a:t>dimenzijama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gotovi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polugotovi</a:t>
            </a:r>
            <a:r>
              <a:rPr lang="en-US" dirty="0"/>
              <a:t> </a:t>
            </a:r>
            <a:r>
              <a:rPr lang="en-US" dirty="0" err="1"/>
              <a:t>proizvodi</a:t>
            </a:r>
            <a:r>
              <a:rPr lang="en-US" dirty="0"/>
              <a:t> koji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modificirati</a:t>
            </a:r>
            <a:r>
              <a:rPr lang="en-US" dirty="0"/>
              <a:t> </a:t>
            </a:r>
            <a:r>
              <a:rPr lang="en-US" dirty="0" err="1"/>
              <a:t>ovisno</a:t>
            </a:r>
            <a:r>
              <a:rPr lang="en-US" dirty="0"/>
              <a:t> o </a:t>
            </a:r>
            <a:r>
              <a:rPr lang="en-US" dirty="0" err="1"/>
              <a:t>anatomskim</a:t>
            </a:r>
            <a:r>
              <a:rPr lang="en-US" dirty="0"/>
              <a:t> </a:t>
            </a:r>
            <a:r>
              <a:rPr lang="en-US" dirty="0" err="1"/>
              <a:t>strukturama</a:t>
            </a:r>
            <a:r>
              <a:rPr lang="en-US" dirty="0"/>
              <a:t> </a:t>
            </a:r>
            <a:r>
              <a:rPr lang="en-US" dirty="0" err="1"/>
              <a:t>korisnika</a:t>
            </a:r>
            <a:endParaRPr lang="sr-Latn-BA" dirty="0"/>
          </a:p>
          <a:p>
            <a:pPr marL="0" indent="0">
              <a:buNone/>
            </a:pPr>
            <a:r>
              <a:rPr lang="sr-Latn-BA" b="1" dirty="0">
                <a:solidFill>
                  <a:srgbClr val="C00000"/>
                </a:solidFill>
              </a:rPr>
              <a:t>      2.</a:t>
            </a:r>
            <a:r>
              <a:rPr lang="en-US" b="1" dirty="0" err="1">
                <a:solidFill>
                  <a:srgbClr val="C00000"/>
                </a:solidFill>
              </a:rPr>
              <a:t>individualne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ortoze</a:t>
            </a:r>
            <a:endParaRPr lang="sr-Latn-BA" b="1" dirty="0">
              <a:solidFill>
                <a:srgbClr val="C00000"/>
              </a:solidFill>
            </a:endParaRPr>
          </a:p>
          <a:p>
            <a:pPr lvl="1"/>
            <a:r>
              <a:rPr lang="en-US" dirty="0" err="1"/>
              <a:t>Individualne</a:t>
            </a:r>
            <a:r>
              <a:rPr lang="en-US" dirty="0"/>
              <a:t> </a:t>
            </a:r>
            <a:r>
              <a:rPr lang="en-US" dirty="0" err="1"/>
              <a:t>ortoze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pomagala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izrađuju</a:t>
            </a:r>
            <a:r>
              <a:rPr lang="en-US" dirty="0"/>
              <a:t> </a:t>
            </a:r>
            <a:r>
              <a:rPr lang="en-US" dirty="0" err="1"/>
              <a:t>individualno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se za </a:t>
            </a:r>
            <a:r>
              <a:rPr lang="en-US" dirty="0" err="1"/>
              <a:t>duži</a:t>
            </a:r>
            <a:r>
              <a:rPr lang="en-US" dirty="0"/>
              <a:t> </a:t>
            </a:r>
            <a:r>
              <a:rPr lang="en-US" dirty="0" err="1"/>
              <a:t>vremenski</a:t>
            </a:r>
            <a:r>
              <a:rPr lang="en-US" dirty="0"/>
              <a:t> period </a:t>
            </a:r>
            <a:r>
              <a:rPr lang="en-US" dirty="0" err="1"/>
              <a:t>korištenja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trajnih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 [18] 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D7E1D9-C855-4652-9371-B85B45DFB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154" y="88282"/>
            <a:ext cx="1870512" cy="18705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48A3E2-45FB-4AF8-9F91-0B6892B2B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544" y="1548247"/>
            <a:ext cx="2317199" cy="2317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084E1C-B7D3-4AB0-A291-436715B31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4294" y="3665067"/>
            <a:ext cx="1883812" cy="2152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13F34A-95D2-4BDD-B9E4-B3C582E464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8967" y="5438095"/>
            <a:ext cx="1419905" cy="141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41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406F1E-F87B-4669-B41B-CB973079005D}"/>
              </a:ext>
            </a:extLst>
          </p:cNvPr>
          <p:cNvSpPr txBox="1"/>
          <p:nvPr/>
        </p:nvSpPr>
        <p:spPr>
          <a:xfrm>
            <a:off x="1866122" y="3110500"/>
            <a:ext cx="72872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sr-Latn-BA" sz="6000" dirty="0">
                <a:latin typeface="Algerian" panose="04020705040A02060702" pitchFamily="82" charset="0"/>
              </a:rPr>
              <a:t>HVALA NA PAŽNJ!</a:t>
            </a:r>
          </a:p>
          <a:p>
            <a:pPr marL="0" indent="0" algn="ctr">
              <a:buNone/>
            </a:pPr>
            <a:r>
              <a:rPr lang="sr-Latn-BA" sz="6000" dirty="0">
                <a:latin typeface="Algerian" panose="04020705040A02060702" pitchFamily="82" charset="0"/>
              </a:rPr>
              <a:t>?</a:t>
            </a:r>
            <a:endParaRPr lang="en-US" sz="6000" dirty="0"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D8DA87-A47F-4EE4-B432-0EFAC855A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069" y="542487"/>
            <a:ext cx="3368351" cy="251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03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C8D0F-C18F-424C-8F35-9D80F1AFD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1" y="245706"/>
            <a:ext cx="11263865" cy="1320800"/>
          </a:xfrm>
        </p:spPr>
        <p:txBody>
          <a:bodyPr>
            <a:normAutofit/>
          </a:bodyPr>
          <a:lstStyle/>
          <a:p>
            <a:pPr algn="ctr"/>
            <a:r>
              <a:rPr lang="sr-Latn-B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Njega traumatoloških bolesnika kod treume i politraume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F8040-1924-4133-AD65-E747AC7AE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41" y="1462651"/>
            <a:ext cx="11652971" cy="5292514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Politrauma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predstavlja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istovremenu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tešku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povredu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najmanje</a:t>
            </a:r>
            <a:r>
              <a:rPr lang="en-US" sz="22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dvije</a:t>
            </a:r>
            <a:r>
              <a:rPr lang="en-US" sz="22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tjelesne</a:t>
            </a:r>
            <a:r>
              <a:rPr lang="en-US" sz="22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regije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glava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grudni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trbuh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B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lokomotorni sistem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sr-Latn-B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čemu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jedna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tih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povreda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kombinacija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njih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ugrožava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život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pacijenta</a:t>
            </a:r>
            <a:r>
              <a:rPr lang="sr-Latn-B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ocjenu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težine</a:t>
            </a:r>
            <a:r>
              <a:rPr lang="sr-Latn-BA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povrede</a:t>
            </a:r>
            <a:r>
              <a:rPr lang="sr-Latn-B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koriste se </a:t>
            </a:r>
            <a:r>
              <a:rPr lang="sr-Latn-BA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brojčane skale</a:t>
            </a:r>
            <a:r>
              <a:rPr lang="sr-Latn-B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pomoću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kojih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moguće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brojem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izraziti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težinu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povrede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olakšavaju</a:t>
            </a:r>
            <a:r>
              <a:rPr lang="sr-Latn-BA" sz="2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odluku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trijaži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identifi</a:t>
            </a:r>
            <a:r>
              <a:rPr lang="sr-Latn-BA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kaciji 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pacijente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neočekivanim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ishodim</a:t>
            </a:r>
            <a:r>
              <a:rPr lang="sr-Latn-BA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B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Koriste se  kao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podloga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objektivnu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procjenu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komparaciju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ishoda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liječenja</a:t>
            </a:r>
            <a:r>
              <a:rPr lang="sr-Latn-B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kliničkim</a:t>
            </a:r>
            <a:r>
              <a:rPr lang="en-US" sz="22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parametrima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možemo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podjeliti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tri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osnovne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grupe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BA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sr-Latn-BA" sz="2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Anatomske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-pokazuju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sr-Latn-BA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epen povrede organizma 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anatomskim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područjima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B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Abbreviated Injury Score-AIS, Injury Severity Score-ISS, New Injury Severity</a:t>
            </a:r>
            <a:r>
              <a:rPr lang="sr-Latn-B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Score-NISS, Hannover Polytrauma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Schlüssel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Anatomic Index</a:t>
            </a:r>
            <a:endParaRPr lang="sr-Latn-B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sr-Latn-BA" sz="2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Fiziološke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-pokazuju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sr-Latn-BA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epen povrede 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tijela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fiziološkim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parametrima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BA" sz="2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Glasgow Coma Score-GCS, Trauma Score-TS, Revised Trauma Score-RTS,</a:t>
            </a:r>
            <a:r>
              <a:rPr lang="sr-Latn-B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Trauma Index , Hospital Trauma Index</a:t>
            </a:r>
            <a:endParaRPr lang="sr-Latn-BA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sr-Latn-BA" sz="2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Kombin</a:t>
            </a:r>
            <a:r>
              <a:rPr lang="sr-Latn-BA" sz="2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ovane 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udružuju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podatke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povreda 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regija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fiziološkim</a:t>
            </a:r>
            <a:r>
              <a:rPr lang="sr-Latn-B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mjerenjima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Trauma and Injury Severity Score-TRISS, A Severity</a:t>
            </a:r>
            <a:r>
              <a:rPr lang="sr-Latn-B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Characterisacion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Trauma-ASCOT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587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73FA2-38D4-4B20-A1BD-8A2F4F87C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067" y="149290"/>
            <a:ext cx="10966478" cy="1261221"/>
          </a:xfrm>
        </p:spPr>
        <p:txBody>
          <a:bodyPr>
            <a:normAutofit/>
          </a:bodyPr>
          <a:lstStyle/>
          <a:p>
            <a:pPr algn="ctr"/>
            <a:r>
              <a:rPr lang="sr-Latn-B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Njega traumatoloških bolesnika kod treume i politraume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9EF90-E4C6-4DBC-839B-3D13DD5F7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27" y="1716833"/>
            <a:ext cx="11040525" cy="4907902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Osnovni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liječenja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politraumatiziranih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bolesnika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</a:t>
            </a:r>
            <a:r>
              <a:rPr lang="sr-Latn-B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početak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liječenja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mjestu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</a:t>
            </a:r>
            <a:r>
              <a:rPr lang="sr-Latn-BA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sreće!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traje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okom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nastavlja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bolnici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vrijeme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liječenja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poštovati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istovremenosti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dijagnostike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liječenja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sr-Latn-B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bolničko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razdoblje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liječenja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počinje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mjestu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</a:t>
            </a:r>
            <a:r>
              <a:rPr lang="sr-Latn-B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sreće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Sastoji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od</a:t>
            </a: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brzog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fizikalnog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pregleda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istovremeno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omogućavanje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bolje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oksigenacije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oslobađanje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disajnih putova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intubacija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zaustavljanju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spoljašnjeg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krvarenja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brzom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nadoknadom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izgubljenog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volumena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čime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najefikasnije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smanjuje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šok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hipovolemija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oštećenje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tkiva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oraju</a:t>
            </a:r>
            <a:r>
              <a:rPr lang="sr-Latn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imobilizirati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prelomi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dugih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kostiju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reponirati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klinički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iščašenja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zadržavanje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mjestu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nezgode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bi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trebalo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duže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10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minuta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transport 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odgovarajuću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bolnicu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unutar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minuta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trenutka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nesreće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2497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B18E1-C2C2-4C98-AFFF-66F06878E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11514666" cy="1320800"/>
          </a:xfrm>
        </p:spPr>
        <p:txBody>
          <a:bodyPr>
            <a:normAutofit/>
          </a:bodyPr>
          <a:lstStyle/>
          <a:p>
            <a:br>
              <a:rPr lang="sr-Latn-B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sr-Latn-B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Njega traumatoloških bolesnika kod treume i politraume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34F32-1ACF-4608-8AED-2F4913542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493" y="1087336"/>
            <a:ext cx="11751013" cy="5605293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Bolničko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razdoblje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liječenja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politraumatiziranih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bolesnika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podijeliti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sr-Latn-B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AKUTNO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sr-Latn-BA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Akutno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razdoblje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obuhva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p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eriod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prva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sata</a:t>
            </a:r>
            <a:r>
              <a:rPr lang="en-US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en-US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dolasku</a:t>
            </a:r>
            <a:r>
              <a:rPr lang="en-US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bolnicu</a:t>
            </a:r>
            <a:r>
              <a:rPr lang="en-US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njemu</a:t>
            </a:r>
            <a:r>
              <a:rPr lang="en-US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nastavlja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reanimacijom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isto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vremeno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obavljanje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laboratorijskih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dijagnostičkih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pretraga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Rade se 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irurški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zahvati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kojima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spašava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bolesnika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dekompresija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šupljina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zaustavljanje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krvarenja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osiguravanje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prohodnosti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dišnoga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puta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,operacije na mozgu,prelomi nestabilna karlice, kičme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sr-Latn-B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+mj-lt"/>
              <a:buAutoNum type="arabicPeriod" startAt="2"/>
            </a:pPr>
            <a:r>
              <a:rPr lang="sr-Latn-B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PRIMARNO ILI STABILIZACIJSKO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Latn-B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rimarno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stabilizacijsko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razdoblje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obuhva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period 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1. do 72.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sata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B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započinje istovremeno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akutnim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vrši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stabiliziranje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opšteg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bolesni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čkog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stalnu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kontrolu i onog učinjenog.</a:t>
            </a:r>
            <a:endParaRPr lang="sr-Latn-BA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+mj-lt"/>
              <a:buAutoNum type="arabicPeriod" startAt="2"/>
            </a:pPr>
            <a:r>
              <a:rPr lang="sr-Latn-B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SEKUNDARNO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Sekundarno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razdoblje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vrijeme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3. – 8. dana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njemu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oporavak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bolesnika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odstranjuju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preostali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hematomi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irurški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uzroci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infekcije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zatvaraju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otvorene/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preostale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izvode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potrebne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amputacije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zbrinu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prelomi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gornjih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udova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naročito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nadlaktica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sr-Latn-BA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+mj-lt"/>
              <a:buAutoNum type="arabicPeriod" startAt="2"/>
            </a:pPr>
            <a:r>
              <a:rPr lang="sr-Latn-B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Tercijarno razdoblje</a:t>
            </a:r>
            <a:endParaRPr lang="sr-Latn-BA" sz="20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tercijarnom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razdoblju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počinje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8. dana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rade 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rekonstrukcijski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zahvati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provodi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rehabilitacija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Uprkos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ovako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koncipirano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pristupu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liječenju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politraumatiziranih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bolesnika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unutar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svakog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razdoblja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događaju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promjene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reakciji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organizma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često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uzrokuju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komplikacije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konačno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neželjen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ishod</a:t>
            </a:r>
            <a:r>
              <a:rPr lang="sr-Latn-B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9784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508DD-5747-4305-BE77-E4EF27ECD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77755"/>
            <a:ext cx="10099523" cy="1320800"/>
          </a:xfrm>
        </p:spPr>
        <p:txBody>
          <a:bodyPr>
            <a:normAutofit/>
          </a:bodyPr>
          <a:lstStyle/>
          <a:p>
            <a:pPr algn="ctr"/>
            <a:r>
              <a:rPr lang="sr-Latn-B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Njega traumatoloških bolesnika kod treume i politraume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DF309-38CF-49F8-9054-31EBB8E4E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52" y="1474634"/>
            <a:ext cx="11436750" cy="5179085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en-US" sz="2800" b="1" cap="all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Prehospitalno</a:t>
            </a:r>
            <a:r>
              <a:rPr lang="en-US" sz="28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liječenje</a:t>
            </a:r>
            <a:r>
              <a:rPr lang="en-US" sz="28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sz="2800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r-Latn-B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rehospitalno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zbrinjavanje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politraumatiziranih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predstavlja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organizacijski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izazov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učesnike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uključene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sr-Latn-BA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ovaj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Latn-BA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građanin, 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hitnu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medicinsku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pomoć</a:t>
            </a:r>
            <a:r>
              <a:rPr lang="sr-Latn-BA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vatrogasci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policija</a:t>
            </a:r>
            <a:r>
              <a:rPr lang="sr-Latn-BA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r-Latn-B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Najčešće se prva pomoć pruža  </a:t>
            </a:r>
            <a:r>
              <a:rPr lang="sr-Latn-BA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mjestu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gdje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zadobile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povreda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često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nepovoljnim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sr-Latn-B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slovima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B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Zbog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sr-Latn-B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icaja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nepovoljnih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sr-Latn-B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poznavanja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činjenice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se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rizik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smrtni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ishod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invalidnost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znatno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povećava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ukoliko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pacijentu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pravovremeno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pružena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adekvatna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pomoć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sr-Latn-B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Glavni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termin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povezan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prehospitalno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liječenje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politraume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„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zlatni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sat“.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Zlatni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sat“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predstavlja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prvih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minuta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povređivanja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šanse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preživljavanje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pravovremenu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stručnu medicinsku pomoć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najveće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pacijent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unutar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prvih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minuta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povrede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dođe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bolničke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njege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znatno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veću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vjero</a:t>
            </a:r>
            <a:r>
              <a:rPr lang="sr-Latn-B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vatnoću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lošiji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ishod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liječenja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termin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opisuje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važnost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brzog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djelovanja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zbrinjavanju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politraumatiziranih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platinastih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minuta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koliko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trebalo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vrijeme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boravka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pružanja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pomoći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pacijentu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terenu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783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E1316-66AE-496B-B7FC-FDE9E97E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0800"/>
          </a:xfrm>
        </p:spPr>
        <p:txBody>
          <a:bodyPr>
            <a:normAutofit/>
          </a:bodyPr>
          <a:lstStyle/>
          <a:p>
            <a:pPr algn="ctr"/>
            <a:r>
              <a:rPr lang="sr-Latn-B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Njega traumatoloških bolesnika kod treume i politraume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A2D1A-BB81-448F-9541-E5A6ACFB9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01" y="562021"/>
            <a:ext cx="11299303" cy="5505061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1" cap="all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Prehospitalno</a:t>
            </a:r>
            <a:r>
              <a:rPr lang="en-US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cap="all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liječenje</a:t>
            </a:r>
            <a:r>
              <a:rPr lang="en-US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sz="2000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mjestu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nesreće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najprije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potrebno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procijeniti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sigurnost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isključiti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postojanje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opasnosti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osobe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stigle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ciljem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pružanja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pomoći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službe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moraju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nositi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zaštitnu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opremu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zakonom propisanim.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Ukoliko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riječ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postojanju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teških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povreda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prije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pojedinačnih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pregleda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početka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njega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svakog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pacijenta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potrebno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učiniti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stručan pregled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se t</a:t>
            </a:r>
            <a:r>
              <a:rPr lang="sr-Latn-B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ačno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utvrdio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broj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povrijeđenih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približna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težina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njihovih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povreda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čini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temelj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prijavu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stanja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mjesta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događaja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naknadne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zahtjeve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dodatnim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medicinskim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timovima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opremom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hitnim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službama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Tokom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početne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procjene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potrebno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manualno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stabilizirati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vratnu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sr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ičmu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utvrditi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stanje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svijesti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sr-Latn-B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procijeniti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prohodnost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</a:t>
            </a:r>
            <a:r>
              <a:rPr lang="sr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sajnih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sr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disanje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cirkulaciju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sistematiziranom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istemu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početne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procjene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zbrinjavanja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višestruko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povrijeđenog sa ciljom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rješavati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životno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ugrožavajuća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stanja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njih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nailazi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N.pr.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prelazi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procjenu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disanja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cirkulacije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ne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osigura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prohodnost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snih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završetku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početne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procjene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brzi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trauma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pregled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ciljani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pregled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zavisno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tome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postoji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pacijenta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izolirana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/politrauma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povreda,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kakav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bio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mehanizam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nastanka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povrede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sr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Trijažu (p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ojedinačni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pregledi)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procjene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stanja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vitalne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stabilizacije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politraumatiziranog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pacijenta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</a:t>
            </a:r>
            <a:r>
              <a:rPr lang="sr-Latn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šteg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dojma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slijede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tzv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ABCDE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pristup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08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A4A84-9EF3-43B1-AE93-B270400C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45" y="156238"/>
            <a:ext cx="10827311" cy="1320800"/>
          </a:xfrm>
        </p:spPr>
        <p:txBody>
          <a:bodyPr>
            <a:normAutofit/>
          </a:bodyPr>
          <a:lstStyle/>
          <a:p>
            <a:r>
              <a:rPr lang="sr-Latn-B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Njega traumatoloških bolesnika kod treume i politraume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B84CB-7AC8-4542-8573-689D93F45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440" y="1138335"/>
            <a:ext cx="10920616" cy="556342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sr-Latn-B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Postupci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ABCDE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pristupa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procjeni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stanja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politraumatiziranog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pacijenta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 (od </a:t>
            </a:r>
            <a:r>
              <a:rPr 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eng.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airway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cap="all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procjena</a:t>
            </a:r>
            <a:r>
              <a:rPr lang="en-US" sz="18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cap="all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prohodnosti</a:t>
            </a:r>
            <a:r>
              <a:rPr lang="en-US" sz="18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</a:t>
            </a:r>
            <a:r>
              <a:rPr lang="sr-Latn-BA" sz="18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snih</a:t>
            </a:r>
            <a:r>
              <a:rPr lang="en-US" sz="18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cap="all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putova</a:t>
            </a:r>
            <a:r>
              <a:rPr lang="en-US" sz="18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cap="all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18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cap="all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stabilizaciju</a:t>
            </a:r>
            <a:r>
              <a:rPr lang="en-US" sz="18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cap="all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vratne</a:t>
            </a:r>
            <a:r>
              <a:rPr lang="en-US" sz="18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sr-Latn-BA" sz="18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ičme</a:t>
            </a:r>
            <a:r>
              <a:rPr lang="sr-Latn-B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Procjena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prohodnosti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snih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putova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obavlja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gledanjem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slušanjem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osjetom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Potrebno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pogledati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postoji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vidljiva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opstrukcija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otpali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zubi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povraćani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sadržaj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predmeti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poslu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postoje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pridruženi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zvukovi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bi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mogli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ukazati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postojanje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opstrukcije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(stridor,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krkljanje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osjetiti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strujanje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zraka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Ukoliko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utvrdi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opstrukcija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puteva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potrebno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učiniti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prohodnima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opreznim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podizanjem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mandibule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gore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naprijed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aspiracijom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manualnim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čišćenjem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sadržaja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usnoj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šupljini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prisutan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primjenom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instrumenata;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orofaringealnog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nazofaringealnog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tubusa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endotrahealne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intubacije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krikotiroidotomije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Izbor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između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navedenih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postupaka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zavisi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stanju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pacijenta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slovima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terenu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dostupnosti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odgovarajuće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opreme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edukacije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zdravstvenih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djelatnika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B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 (od </a:t>
            </a:r>
            <a:r>
              <a:rPr 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eng.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breathing)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800" b="1" cap="all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procjena</a:t>
            </a:r>
            <a:r>
              <a:rPr lang="en-US" sz="18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cap="all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disanja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Kroz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sekundi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potrebno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pratiti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diše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pacijent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gledati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slušati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osjećati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Auskultacija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perkusija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palpacija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imaju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vrijednost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postavljanju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diferencijalnih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dijagnoza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dovesti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poremećaja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disanja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pacijent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diše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potrebno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odmah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započeti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ventilacijom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udaha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/min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maskom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samoširećim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balonom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diše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potrebno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procijeniti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frekvenciju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disanja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simetričnost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dubinu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odizanja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prsnoga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koša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Ukoliko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postoji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poremećaj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disanja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potrebno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pacijentu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postaviti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masku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spremnikom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visoki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kisika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Ukoliko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diše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frekvencijom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manjom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10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udaha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/min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također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potrebno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započeti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asistiranom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ventilacijom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Preporuka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upotreba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pulsnog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oksimetra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kontrolu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oksigenacije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god je to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moguće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B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594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F1ED-5A3B-429A-8158-6490AD185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424"/>
            <a:ext cx="9726299" cy="1320800"/>
          </a:xfrm>
        </p:spPr>
        <p:txBody>
          <a:bodyPr>
            <a:normAutofit/>
          </a:bodyPr>
          <a:lstStyle/>
          <a:p>
            <a:r>
              <a:rPr lang="sr-Latn-B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Njega traumatoloških bolesnika kod treume i politraume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FB133-C809-4DCC-9065-BE690E1D7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1" y="914401"/>
            <a:ext cx="10384972" cy="5533054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sr-Latn-B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Postupci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ABCDE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pristupa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procjeni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stanja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politraumatiziranog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pacijenta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sr-Latn-BA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 (od </a:t>
            </a:r>
            <a:r>
              <a:rPr lang="en-US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eng.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circulation)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cap="all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procjena</a:t>
            </a:r>
            <a:r>
              <a:rPr lang="en-US" sz="18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cap="all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cirkulacije</a:t>
            </a:r>
            <a:r>
              <a:rPr lang="en-US" sz="18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cap="all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8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cap="all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kontrolom</a:t>
            </a:r>
            <a:r>
              <a:rPr lang="en-US" sz="18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8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spoljašnjeg</a:t>
            </a:r>
            <a:r>
              <a:rPr lang="en-US" sz="18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cap="all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krvarenja</a:t>
            </a:r>
            <a:r>
              <a:rPr lang="en-US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primarnoj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procjeni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hemodinamskog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statusa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pacijenta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mjestu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zadobivanja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povrede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obratiti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pažnju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stanje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svijesti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puls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prisutnost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frekvencija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punjenost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ritmičnost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stanje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izgled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vratnih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vena,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boju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toplinu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vlažnost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kože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krvni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pritisak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kapilarno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punjenje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EKG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nalaz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prisutnost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znakova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spoljašnjeg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krvarenja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puls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prisutan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potrebno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započeti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kardiopulmonalnu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reanimaciju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preporukama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najnoviji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protokola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Također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potrebno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pomisliti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paziti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mogućnost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postojanja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unutar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ašnjeg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krvarenja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Spoljašnje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krvarenja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potrebno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zbrinuti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direktnim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pritiskom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kompresivnim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zavojem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poveskom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postavljenjem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kleme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krvareć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krvni sud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prikazuje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dostupna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zbog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same 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povrede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Postavljanje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poveske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ne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preporuča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slučaju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traumatske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amputacije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povrede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ekstremiteta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sigurnošću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predpostaviti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završiti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amputacijom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Potrebno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zabilježiti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vrijeme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postavljanja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dalje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postoje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podijeljen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mišljenja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rutinske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primjene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intravenske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(IV)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nadoknade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količine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vrste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tekućine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odraslih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traume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glavni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neželjeni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učinci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primjene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tekućina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spominju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povišenje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krvnoga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tlaka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razrjeđivanje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faktora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zgrušavanja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pogoršati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krvarenje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novije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vrijeme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javlja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koncept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tzv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poštedne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resuscitacije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odnosno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resuscitacije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minimalnim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volumenom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održava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pacijenta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normotenzivnim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Primjenu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nadoknade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smije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odgađati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slučaju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prisutnosti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poremećaja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prokrvljenosti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vitalnih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organa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razvoja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šoka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Najnoviji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trendovi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američkoj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praksi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zaustavljanja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vanjskih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krvarenja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uključuju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primjenu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lokalnih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hemostatskih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supstanci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mukoadheziva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koncentrata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faktora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zgrušavanja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prokoagulantnih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supstanci.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Zasad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prisutna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rutinska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primjena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navedenih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supstanci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zbrinjavanju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ratnih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trauma,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postoje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naznake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budućnosti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primjenjivati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ostalim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situacijama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56109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3359</TotalTime>
  <Words>4137</Words>
  <Application>Microsoft Office PowerPoint</Application>
  <PresentationFormat>Widescreen</PresentationFormat>
  <Paragraphs>216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Algerian</vt:lpstr>
      <vt:lpstr>Arial</vt:lpstr>
      <vt:lpstr>Calibri</vt:lpstr>
      <vt:lpstr>Times New Roman</vt:lpstr>
      <vt:lpstr>Trebuchet MS</vt:lpstr>
      <vt:lpstr>Wingdings</vt:lpstr>
      <vt:lpstr>Wingdings 3</vt:lpstr>
      <vt:lpstr>Facet</vt:lpstr>
      <vt:lpstr>ZDRAVSTVENA NJEGA U TRAUMATOLOGIJI    Njega traumatoloških bolesnika kod treume i politraume Gips i udloge</vt:lpstr>
      <vt:lpstr>Njega traumatoloških bolesnika kod treume i politraume</vt:lpstr>
      <vt:lpstr>Njega traumatoloških bolesnika kod treume i politraume</vt:lpstr>
      <vt:lpstr>Njega traumatoloških bolesnika kod treume i politraume</vt:lpstr>
      <vt:lpstr> Njega traumatoloških bolesnika kod treume i politraume</vt:lpstr>
      <vt:lpstr>Njega traumatoloških bolesnika kod treume i politraume</vt:lpstr>
      <vt:lpstr>Njega traumatoloških bolesnika kod treume i politraume</vt:lpstr>
      <vt:lpstr>Njega traumatoloških bolesnika kod treume i politraume</vt:lpstr>
      <vt:lpstr>Njega traumatoloških bolesnika kod treume i politraume</vt:lpstr>
      <vt:lpstr>Njega traumatoloških bolesnika kod treume i politraume</vt:lpstr>
      <vt:lpstr>Njega traumatoloških bolesnika kod treume i politraume</vt:lpstr>
      <vt:lpstr>Njega traumatoloških bolesnika kod treume i politraume</vt:lpstr>
      <vt:lpstr>Njega traumatoloških bolesnika kod treume i politraume</vt:lpstr>
      <vt:lpstr>Njega traumatoloških bolesnika kod treume i politraume</vt:lpstr>
      <vt:lpstr>Njega traumatoloških bolesnika kod treume i politraume</vt:lpstr>
      <vt:lpstr>Njega traumatoloških bolesnika kod treume i politraume</vt:lpstr>
      <vt:lpstr>Njega traumatoloških bolesnika kod treume i politraume</vt:lpstr>
      <vt:lpstr>Njega traumatoloških bolesnika kod treume i politraume</vt:lpstr>
      <vt:lpstr>Gips i udloge</vt:lpstr>
      <vt:lpstr>Gips i udloge</vt:lpstr>
      <vt:lpstr>Gips i udloge</vt:lpstr>
      <vt:lpstr>Gips i udloge</vt:lpstr>
      <vt:lpstr>Gips i udloge</vt:lpstr>
      <vt:lpstr>Njega traumatoloških bolesnika kod treume i politraume</vt:lpstr>
      <vt:lpstr>Gips i udloge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ZDRAVSTVENA NJEGA U TRAUMATOLOGIJI  Prelom kostiju lobanje Prelomi i povrede kičme</dc:title>
  <dc:creator>Asus</dc:creator>
  <cp:lastModifiedBy>Asus</cp:lastModifiedBy>
  <cp:revision>68</cp:revision>
  <dcterms:created xsi:type="dcterms:W3CDTF">2022-01-13T14:44:49Z</dcterms:created>
  <dcterms:modified xsi:type="dcterms:W3CDTF">2022-05-24T18:55:09Z</dcterms:modified>
</cp:coreProperties>
</file>