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20" r:id="rId3"/>
    <p:sldId id="323" r:id="rId4"/>
    <p:sldId id="355" r:id="rId5"/>
    <p:sldId id="327" r:id="rId6"/>
    <p:sldId id="330" r:id="rId7"/>
    <p:sldId id="340" r:id="rId8"/>
    <p:sldId id="331" r:id="rId9"/>
    <p:sldId id="333" r:id="rId10"/>
    <p:sldId id="339" r:id="rId11"/>
    <p:sldId id="332" r:id="rId12"/>
    <p:sldId id="334" r:id="rId13"/>
    <p:sldId id="338" r:id="rId14"/>
    <p:sldId id="342" r:id="rId15"/>
    <p:sldId id="321" r:id="rId16"/>
    <p:sldId id="326" r:id="rId17"/>
    <p:sldId id="341" r:id="rId18"/>
    <p:sldId id="343" r:id="rId19"/>
    <p:sldId id="344" r:id="rId20"/>
    <p:sldId id="346" r:id="rId21"/>
    <p:sldId id="347" r:id="rId22"/>
    <p:sldId id="348" r:id="rId23"/>
    <p:sldId id="349" r:id="rId24"/>
    <p:sldId id="350" r:id="rId25"/>
    <p:sldId id="351" r:id="rId26"/>
    <p:sldId id="352" r:id="rId27"/>
    <p:sldId id="354" r:id="rId28"/>
    <p:sldId id="31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94660"/>
  </p:normalViewPr>
  <p:slideViewPr>
    <p:cSldViewPr snapToGrid="0">
      <p:cViewPr varScale="1">
        <p:scale>
          <a:sx n="82" d="100"/>
          <a:sy n="82" d="100"/>
        </p:scale>
        <p:origin x="78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033046-DE29-443A-9A8E-37E5D4659240}"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651785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1619345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76920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2232927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31889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394379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033046-DE29-443A-9A8E-37E5D4659240}"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2210679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033046-DE29-443A-9A8E-37E5D4659240}"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410349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033046-DE29-443A-9A8E-37E5D4659240}"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402968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33046-DE29-443A-9A8E-37E5D4659240}"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404582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033046-DE29-443A-9A8E-37E5D4659240}"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301483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033046-DE29-443A-9A8E-37E5D4659240}"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444824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033046-DE29-443A-9A8E-37E5D4659240}" type="datetimeFigureOut">
              <a:rPr lang="en-US" smtClean="0"/>
              <a:t>5/24/2022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167785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033046-DE29-443A-9A8E-37E5D4659240}" type="datetimeFigureOut">
              <a:rPr lang="en-US" smtClean="0"/>
              <a:t>5/24/2022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1284095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033046-DE29-443A-9A8E-37E5D4659240}"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287846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033046-DE29-443A-9A8E-37E5D4659240}"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6728E0-E6E4-4B84-8A6E-3CFB13E42B00}" type="slidenum">
              <a:rPr lang="en-US" smtClean="0"/>
              <a:t>‹#›</a:t>
            </a:fld>
            <a:endParaRPr lang="en-US"/>
          </a:p>
        </p:txBody>
      </p:sp>
    </p:spTree>
    <p:extLst>
      <p:ext uri="{BB962C8B-B14F-4D97-AF65-F5344CB8AC3E}">
        <p14:creationId xmlns:p14="http://schemas.microsoft.com/office/powerpoint/2010/main" val="1744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033046-DE29-443A-9A8E-37E5D4659240}" type="datetimeFigureOut">
              <a:rPr lang="en-US" smtClean="0"/>
              <a:t>5/24/2022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46728E0-E6E4-4B84-8A6E-3CFB13E42B00}" type="slidenum">
              <a:rPr lang="en-US" smtClean="0"/>
              <a:t>‹#›</a:t>
            </a:fld>
            <a:endParaRPr lang="en-US"/>
          </a:p>
        </p:txBody>
      </p:sp>
    </p:spTree>
    <p:extLst>
      <p:ext uri="{BB962C8B-B14F-4D97-AF65-F5344CB8AC3E}">
        <p14:creationId xmlns:p14="http://schemas.microsoft.com/office/powerpoint/2010/main" val="211421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hyperlink" Target="https://www2.aofoundation.org/wps/portal/surgery?showPage=diagnosis&amp;bone=Tibia&amp;segment=Malleoli#44-A1#44-A1" TargetMode="External"/><Relationship Id="rId7" Type="http://schemas.openxmlformats.org/officeDocument/2006/relationships/hyperlink" Target="https://www2.aofoundation.org/wps/portal/surgery?showPage=diagnosis&amp;bone=Tibia&amp;segment=Malleoli#44-A3#44-A3" TargetMode="External"/><Relationship Id="rId12" Type="http://schemas.openxmlformats.org/officeDocument/2006/relationships/image" Target="../media/image36.png"/><Relationship Id="rId17" Type="http://schemas.openxmlformats.org/officeDocument/2006/relationships/image" Target="../media/image41.jfif"/><Relationship Id="rId2" Type="http://schemas.openxmlformats.org/officeDocument/2006/relationships/image" Target="../media/image29.png"/><Relationship Id="rId16"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hyperlink" Target="https://www2.aofoundation.org/wps/portal/surgery?showPage=diagnosis&amp;bone=Tibia&amp;segment=Malleoli#44-A2#44-A2" TargetMode="External"/><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f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jfif"/><Relationship Id="rId2" Type="http://schemas.openxmlformats.org/officeDocument/2006/relationships/image" Target="../media/image65.jfif"/><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jfif"/><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fif"/></Relationships>
</file>

<file path=ppt/slides/_rels/slide2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7.jfi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4389-EB04-4882-B6D1-7AA540E9CCAA}"/>
              </a:ext>
            </a:extLst>
          </p:cNvPr>
          <p:cNvSpPr>
            <a:spLocks noGrp="1"/>
          </p:cNvSpPr>
          <p:nvPr>
            <p:ph type="ctrTitle"/>
          </p:nvPr>
        </p:nvSpPr>
        <p:spPr>
          <a:xfrm>
            <a:off x="329681" y="1906134"/>
            <a:ext cx="11532637" cy="2387600"/>
          </a:xfrm>
        </p:spPr>
        <p:txBody>
          <a:bodyPr>
            <a:normAutofit fontScale="90000"/>
          </a:bodyPr>
          <a:lstStyle/>
          <a:p>
            <a:pPr algn="ctr"/>
            <a:r>
              <a:rPr lang="sr-Latn-BA" sz="4900" b="1" dirty="0">
                <a:solidFill>
                  <a:srgbClr val="FF0000"/>
                </a:solidFill>
              </a:rPr>
              <a:t>ZDRAVSTVENA NJEGA U TRAUMATOLOGIJI </a:t>
            </a:r>
            <a:br>
              <a:rPr lang="sr-Latn-BA" sz="6000" b="1" dirty="0">
                <a:solidFill>
                  <a:srgbClr val="FF0000"/>
                </a:solidFill>
              </a:rPr>
            </a:br>
            <a:r>
              <a:rPr lang="sr-Latn-BA" dirty="0">
                <a:solidFill>
                  <a:schemeClr val="tx1">
                    <a:lumMod val="95000"/>
                    <a:lumOff val="5000"/>
                  </a:schemeClr>
                </a:solidFill>
              </a:rPr>
              <a:t> </a:t>
            </a:r>
            <a:br>
              <a:rPr lang="sr-Latn-BA" dirty="0">
                <a:solidFill>
                  <a:schemeClr val="tx1">
                    <a:lumMod val="95000"/>
                    <a:lumOff val="5000"/>
                  </a:schemeClr>
                </a:solidFill>
              </a:rPr>
            </a:br>
            <a:r>
              <a:rPr lang="sr-Latn-BA" dirty="0">
                <a:solidFill>
                  <a:schemeClr val="tx1">
                    <a:lumMod val="95000"/>
                    <a:lumOff val="5000"/>
                  </a:schemeClr>
                </a:solidFill>
              </a:rPr>
              <a:t>Prelomi i povrede   potkoljenice</a:t>
            </a:r>
            <a:br>
              <a:rPr lang="sr-Latn-BA" dirty="0">
                <a:solidFill>
                  <a:schemeClr val="tx1">
                    <a:lumMod val="95000"/>
                    <a:lumOff val="5000"/>
                  </a:schemeClr>
                </a:solidFill>
              </a:rPr>
            </a:br>
            <a:r>
              <a:rPr lang="sr-Latn-BA" dirty="0">
                <a:solidFill>
                  <a:schemeClr val="tx1">
                    <a:lumMod val="95000"/>
                    <a:lumOff val="5000"/>
                  </a:schemeClr>
                </a:solidFill>
              </a:rPr>
              <a:t>Prelomi i povrede kostiju stopala</a:t>
            </a:r>
            <a:endParaRPr lang="en-US" dirty="0">
              <a:solidFill>
                <a:schemeClr val="tx1">
                  <a:lumMod val="95000"/>
                  <a:lumOff val="5000"/>
                </a:schemeClr>
              </a:solidFill>
            </a:endParaRPr>
          </a:p>
        </p:txBody>
      </p:sp>
      <p:sp>
        <p:nvSpPr>
          <p:cNvPr id="3" name="Subtitle 2">
            <a:extLst>
              <a:ext uri="{FF2B5EF4-FFF2-40B4-BE49-F238E27FC236}">
                <a16:creationId xmlns:a16="http://schemas.microsoft.com/office/drawing/2014/main" id="{1BFE7953-0E31-45D0-8EFC-FDF61EF23E63}"/>
              </a:ext>
            </a:extLst>
          </p:cNvPr>
          <p:cNvSpPr>
            <a:spLocks noGrp="1"/>
          </p:cNvSpPr>
          <p:nvPr>
            <p:ph type="subTitle" idx="1"/>
          </p:nvPr>
        </p:nvSpPr>
        <p:spPr>
          <a:xfrm>
            <a:off x="3214569" y="5413103"/>
            <a:ext cx="7766936" cy="1096899"/>
          </a:xfrm>
        </p:spPr>
        <p:txBody>
          <a:bodyPr>
            <a:normAutofit/>
          </a:bodyPr>
          <a:lstStyle/>
          <a:p>
            <a:r>
              <a:rPr lang="sr-Latn-BA" sz="2800" dirty="0">
                <a:solidFill>
                  <a:schemeClr val="tx1">
                    <a:lumMod val="95000"/>
                    <a:lumOff val="5000"/>
                  </a:schemeClr>
                </a:solidFill>
              </a:rPr>
              <a:t>Prof. Dr Predrag Grubor</a:t>
            </a:r>
            <a:endParaRPr lang="en-US" sz="2800" dirty="0">
              <a:solidFill>
                <a:schemeClr val="tx1">
                  <a:lumMod val="95000"/>
                  <a:lumOff val="5000"/>
                </a:schemeClr>
              </a:solidFill>
            </a:endParaRPr>
          </a:p>
        </p:txBody>
      </p:sp>
    </p:spTree>
    <p:extLst>
      <p:ext uri="{BB962C8B-B14F-4D97-AF65-F5344CB8AC3E}">
        <p14:creationId xmlns:p14="http://schemas.microsoft.com/office/powerpoint/2010/main" val="380483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F060-197A-4F08-8284-7397AAA8BDF0}"/>
              </a:ext>
            </a:extLst>
          </p:cNvPr>
          <p:cNvSpPr>
            <a:spLocks noGrp="1"/>
          </p:cNvSpPr>
          <p:nvPr>
            <p:ph type="title"/>
          </p:nvPr>
        </p:nvSpPr>
        <p:spPr>
          <a:xfrm>
            <a:off x="520035" y="-68643"/>
            <a:ext cx="8596668" cy="1320800"/>
          </a:xfrm>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3178E195-67F5-4BD7-8CA0-0E196534F4AB}"/>
              </a:ext>
            </a:extLst>
          </p:cNvPr>
          <p:cNvSpPr>
            <a:spLocks noGrp="1"/>
          </p:cNvSpPr>
          <p:nvPr>
            <p:ph idx="1"/>
          </p:nvPr>
        </p:nvSpPr>
        <p:spPr>
          <a:xfrm>
            <a:off x="210803" y="848375"/>
            <a:ext cx="8252062" cy="5645393"/>
          </a:xfrm>
          <a:solidFill>
            <a:schemeClr val="bg1"/>
          </a:solidFill>
        </p:spPr>
        <p:txBody>
          <a:bodyPr>
            <a:normAutofit lnSpcReduction="10000"/>
          </a:bodyPr>
          <a:lstStyle/>
          <a:p>
            <a:pPr>
              <a:spcBef>
                <a:spcPts val="0"/>
              </a:spcBef>
              <a:buClrTx/>
            </a:pPr>
            <a:r>
              <a:rPr lang="en-US" b="1" dirty="0">
                <a:latin typeface="Times New Roman" panose="02020603050405020304" pitchFamily="18" charset="0"/>
                <a:cs typeface="Times New Roman" panose="02020603050405020304" pitchFamily="18" charset="0"/>
              </a:rPr>
              <a:t>KLINIČKA SLIKA</a:t>
            </a:r>
            <a:endParaRPr lang="sr-Latn-BA" b="1" dirty="0">
              <a:latin typeface="Times New Roman" panose="02020603050405020304" pitchFamily="18" charset="0"/>
              <a:cs typeface="Times New Roman" panose="02020603050405020304" pitchFamily="18" charset="0"/>
            </a:endParaRPr>
          </a:p>
          <a:p>
            <a:pPr lvl="1">
              <a:spcBef>
                <a:spcPts val="0"/>
              </a:spcBef>
              <a:buClrTx/>
            </a:pPr>
            <a:r>
              <a:rPr lang="sr-Latn-BA" sz="2000" dirty="0">
                <a:latin typeface="Times New Roman" panose="02020603050405020304" pitchFamily="18" charset="0"/>
                <a:cs typeface="Times New Roman" panose="02020603050405020304" pitchFamily="18" charset="0"/>
              </a:rPr>
              <a:t>Obratiti </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pažnj</a:t>
            </a:r>
            <a:r>
              <a:rPr lang="sr-Latn-BA" sz="2000" dirty="0">
                <a:latin typeface="Times New Roman" panose="02020603050405020304" pitchFamily="18" charset="0"/>
                <a:cs typeface="Times New Roman" panose="02020603050405020304" pitchFamily="18" charset="0"/>
              </a:rPr>
              <a:t>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rotacije</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angulacije</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skraćenje</a:t>
            </a:r>
            <a:r>
              <a:rPr lang="en-US" sz="2000" b="1" i="1" dirty="0">
                <a:latin typeface="Times New Roman" panose="02020603050405020304" pitchFamily="18" charset="0"/>
                <a:cs typeface="Times New Roman" panose="02020603050405020304" pitchFamily="18" charset="0"/>
              </a:rPr>
              <a:t> </a:t>
            </a:r>
            <a:r>
              <a:rPr lang="sr-Latn-BA" sz="2000" b="1" i="1" dirty="0">
                <a:latin typeface="Times New Roman" panose="02020603050405020304" pitchFamily="18" charset="0"/>
                <a:cs typeface="Times New Roman" panose="02020603050405020304" pitchFamily="18" charset="0"/>
              </a:rPr>
              <a:t> i deformitet noge</a:t>
            </a:r>
            <a:r>
              <a:rPr lang="sr-Latn-BA" sz="2000" dirty="0">
                <a:latin typeface="Times New Roman" panose="02020603050405020304" pitchFamily="18" charset="0"/>
                <a:cs typeface="Times New Roman" panose="02020603050405020304" pitchFamily="18" charset="0"/>
              </a:rPr>
              <a:t>.</a:t>
            </a:r>
          </a:p>
          <a:p>
            <a:pPr lvl="1">
              <a:spcBef>
                <a:spcPts val="0"/>
              </a:spcBef>
              <a:buClrTx/>
            </a:pPr>
            <a:r>
              <a:rPr lang="sr-Latn-BA" sz="2000" dirty="0">
                <a:latin typeface="Times New Roman" panose="02020603050405020304" pitchFamily="18" charset="0"/>
                <a:cs typeface="Times New Roman" panose="02020603050405020304" pitchFamily="18" charset="0"/>
              </a:rPr>
              <a:t>Slomljeni  fragmenti tibije</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mogu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oštetiti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krvne</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sudove i nerve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stoga</a:t>
            </a:r>
            <a:r>
              <a:rPr lang="en-US" sz="2000" dirty="0">
                <a:latin typeface="Times New Roman" panose="02020603050405020304" pitchFamily="18" charset="0"/>
                <a:cs typeface="Times New Roman" panose="02020603050405020304" pitchFamily="18" charset="0"/>
              </a:rPr>
              <a:t> je </a:t>
            </a:r>
            <a:r>
              <a:rPr lang="en-US" sz="2000" dirty="0" err="1">
                <a:latin typeface="Times New Roman" panose="02020603050405020304" pitchFamily="18" charset="0"/>
                <a:cs typeface="Times New Roman" panose="02020603050405020304" pitchFamily="18" charset="0"/>
              </a:rPr>
              <a:t>palpatorno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inspekcijom</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potrebno </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procijeniti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neurovaskularni</a:t>
            </a:r>
            <a:r>
              <a:rPr lang="en-US" sz="2000" b="1" i="1" dirty="0">
                <a:latin typeface="Times New Roman" panose="02020603050405020304" pitchFamily="18" charset="0"/>
                <a:cs typeface="Times New Roman" panose="02020603050405020304" pitchFamily="18" charset="0"/>
              </a:rPr>
              <a:t> status </a:t>
            </a:r>
            <a:r>
              <a:rPr lang="sr-Latn-BA" sz="2000" b="1" i="1" dirty="0">
                <a:latin typeface="Times New Roman" panose="02020603050405020304" pitchFamily="18" charset="0"/>
                <a:cs typeface="Times New Roman" panose="02020603050405020304" pitchFamily="18" charset="0"/>
              </a:rPr>
              <a:t>povrijeđene noge</a:t>
            </a:r>
            <a:r>
              <a:rPr lang="en-US" sz="2000" dirty="0">
                <a:latin typeface="Times New Roman" panose="02020603050405020304" pitchFamily="18" charset="0"/>
                <a:cs typeface="Times New Roman" panose="02020603050405020304" pitchFamily="18" charset="0"/>
              </a:rPr>
              <a:t>.</a:t>
            </a:r>
            <a:endParaRPr lang="sr-Latn-BA" sz="2000" b="1" i="1" dirty="0">
              <a:latin typeface="Times New Roman" panose="02020603050405020304" pitchFamily="18" charset="0"/>
              <a:cs typeface="Times New Roman" panose="02020603050405020304" pitchFamily="18" charset="0"/>
            </a:endParaRPr>
          </a:p>
          <a:p>
            <a:pPr lvl="1">
              <a:spcBef>
                <a:spcPts val="0"/>
              </a:spcBef>
              <a:buClrTx/>
            </a:pPr>
            <a:r>
              <a:rPr lang="en-US" sz="2000" dirty="0" err="1">
                <a:latin typeface="Times New Roman" panose="02020603050405020304" pitchFamily="18" charset="0"/>
                <a:cs typeface="Times New Roman" panose="02020603050405020304" pitchFamily="18" charset="0"/>
              </a:rPr>
              <a:t>Posebnu</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pažnju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treba</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obratiti povrijeđenom mekom tkivu </a:t>
            </a:r>
            <a:r>
              <a:rPr lang="en-US" sz="2000" dirty="0" err="1">
                <a:latin typeface="Times New Roman" panose="02020603050405020304" pitchFamily="18" charset="0"/>
                <a:cs typeface="Times New Roman" panose="02020603050405020304" pitchFamily="18" charset="0"/>
              </a:rPr>
              <a:t>koje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povećavaju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vjero</a:t>
            </a:r>
            <a:r>
              <a:rPr lang="sr-Latn-BA" sz="2000" dirty="0">
                <a:latin typeface="Times New Roman" panose="02020603050405020304" pitchFamily="18" charset="0"/>
                <a:cs typeface="Times New Roman" panose="02020603050405020304" pitchFamily="18" charset="0"/>
              </a:rPr>
              <a:t>vatnoću </a:t>
            </a:r>
            <a:r>
              <a:rPr lang="en-US" sz="2000" dirty="0" err="1">
                <a:latin typeface="Times New Roman" panose="02020603050405020304" pitchFamily="18" charset="0"/>
                <a:cs typeface="Times New Roman" panose="02020603050405020304" pitchFamily="18" charset="0"/>
              </a:rPr>
              <a:t>nastanka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akutnog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sindroma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mišićnog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odjeljka</a:t>
            </a:r>
            <a:r>
              <a:rPr lang="sr-Latn-BA" sz="2000"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a:t>
            </a:r>
            <a:r>
              <a:rPr lang="en-US" sz="2000" b="1" i="1" dirty="0" err="1">
                <a:latin typeface="Times New Roman" panose="02020603050405020304" pitchFamily="18" charset="0"/>
                <a:cs typeface="Times New Roman" panose="02020603050405020304" pitchFamily="18" charset="0"/>
              </a:rPr>
              <a:t>engl.compartment</a:t>
            </a:r>
            <a:r>
              <a:rPr lang="en-US" sz="2000" b="1" i="1" dirty="0">
                <a:latin typeface="Times New Roman" panose="02020603050405020304" pitchFamily="18" charset="0"/>
                <a:cs typeface="Times New Roman" panose="02020603050405020304" pitchFamily="18" charset="0"/>
              </a:rPr>
              <a:t> syndrome)</a:t>
            </a:r>
            <a:r>
              <a:rPr lang="sr-Latn-B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koji </a:t>
            </a:r>
            <a:r>
              <a:rPr lang="en-US" sz="2000" dirty="0" err="1">
                <a:latin typeface="Times New Roman" panose="02020603050405020304" pitchFamily="18" charset="0"/>
                <a:cs typeface="Times New Roman" panose="02020603050405020304" pitchFamily="18" charset="0"/>
              </a:rPr>
              <a:t>ukoliko</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zanemari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može</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dovesti do </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amputacij</a:t>
            </a:r>
            <a:r>
              <a:rPr lang="sr-Latn-BA" sz="2000" dirty="0">
                <a:latin typeface="Times New Roman" panose="02020603050405020304" pitchFamily="18" charset="0"/>
                <a:cs typeface="Times New Roman" panose="02020603050405020304" pitchFamily="18" charset="0"/>
              </a:rPr>
              <a:t>e </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ekstremiteta</a:t>
            </a:r>
            <a:r>
              <a:rPr lang="sr-Latn-BA" sz="2000" dirty="0">
                <a:latin typeface="Times New Roman" panose="02020603050405020304" pitchFamily="18" charset="0"/>
                <a:cs typeface="Times New Roman" panose="02020603050405020304" pitchFamily="18" charset="0"/>
              </a:rPr>
              <a:t>.</a:t>
            </a:r>
          </a:p>
          <a:p>
            <a:pPr lvl="1">
              <a:spcBef>
                <a:spcPts val="0"/>
              </a:spcBef>
              <a:buClrTx/>
            </a:pP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Prelom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platoa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tibije</a:t>
            </a:r>
            <a:r>
              <a:rPr lang="en-US" sz="2000" dirty="0">
                <a:latin typeface="Times New Roman" panose="02020603050405020304" pitchFamily="18" charset="0"/>
                <a:cs typeface="Times New Roman" panose="02020603050405020304" pitchFamily="18" charset="0"/>
              </a:rPr>
              <a:t>,</a:t>
            </a:r>
            <a:r>
              <a:rPr lang="sr-Latn-B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može</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klinički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manifestirati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efuzijom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koljena</a:t>
            </a:r>
            <a:r>
              <a:rPr lang="en-US" sz="2000" dirty="0">
                <a:latin typeface="Times New Roman" panose="02020603050405020304" pitchFamily="18" charset="0"/>
                <a:cs typeface="Times New Roman" panose="02020603050405020304" pitchFamily="18" charset="0"/>
              </a:rPr>
              <a:t> koji </a:t>
            </a:r>
            <a:r>
              <a:rPr lang="en-US" sz="2000" dirty="0" err="1">
                <a:latin typeface="Times New Roman" panose="02020603050405020304" pitchFamily="18" charset="0"/>
                <a:cs typeface="Times New Roman" panose="02020603050405020304" pitchFamily="18" charset="0"/>
              </a:rPr>
              <a:t>ukazuje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osteohondralnu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leziju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kosti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oštećenja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ligamenata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meniska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često</a:t>
            </a:r>
            <a:r>
              <a:rPr lang="sr-Latn-BA"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udružena</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prelomima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proksimalnog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dijela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kosti</a:t>
            </a:r>
            <a:r>
              <a:rPr lang="sr-Latn-BA" sz="2000" dirty="0">
                <a:latin typeface="Times New Roman" panose="02020603050405020304" pitchFamily="18" charset="0"/>
                <a:cs typeface="Times New Roman" panose="02020603050405020304" pitchFamily="18" charset="0"/>
              </a:rPr>
              <a:t>.</a:t>
            </a:r>
          </a:p>
          <a:p>
            <a:pPr lvl="1">
              <a:spcBef>
                <a:spcPts val="0"/>
              </a:spcBef>
              <a:buClrTx/>
            </a:pPr>
            <a:r>
              <a:rPr lang="en-US" sz="2000" b="1" i="1" dirty="0" err="1">
                <a:latin typeface="Times New Roman" panose="02020603050405020304" pitchFamily="18" charset="0"/>
                <a:cs typeface="Times New Roman" panose="02020603050405020304" pitchFamily="18" charset="0"/>
              </a:rPr>
              <a:t>Prelomi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distalnog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dijela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tibije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mogu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združeni</a:t>
            </a:r>
            <a:r>
              <a:rPr lang="en-US" sz="2000" dirty="0">
                <a:latin typeface="Times New Roman" panose="02020603050405020304" pitchFamily="18" charset="0"/>
                <a:cs typeface="Times New Roman" panose="02020603050405020304" pitchFamily="18" charset="0"/>
              </a:rPr>
              <a:t> s </a:t>
            </a:r>
            <a:r>
              <a:rPr lang="sr-Latn-BA" sz="2000" dirty="0">
                <a:latin typeface="Times New Roman" panose="02020603050405020304" pitchFamily="18" charset="0"/>
                <a:cs typeface="Times New Roman" panose="02020603050405020304" pitchFamily="18" charset="0"/>
              </a:rPr>
              <a:t>povredama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deltoidnog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ligamenta</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 skočnog zgloba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distalne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tibiofibulane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sindesmoz</a:t>
            </a:r>
            <a:r>
              <a:rPr lang="sr-Latn-BA" sz="2000" dirty="0">
                <a:latin typeface="Times New Roman" panose="02020603050405020304" pitchFamily="18" charset="0"/>
                <a:cs typeface="Times New Roman" panose="02020603050405020304" pitchFamily="18" charset="0"/>
              </a:rPr>
              <a:t>e</a:t>
            </a:r>
            <a:r>
              <a:rPr lang="en-US" sz="2000" dirty="0">
                <a:latin typeface="Times New Roman" panose="02020603050405020304" pitchFamily="18" charset="0"/>
                <a:cs typeface="Times New Roman" panose="02020603050405020304" pitchFamily="18" charset="0"/>
              </a:rPr>
              <a:t>.</a:t>
            </a:r>
            <a:endParaRPr lang="sr-Latn-BA" sz="2000" dirty="0">
              <a:latin typeface="Times New Roman" panose="02020603050405020304" pitchFamily="18" charset="0"/>
              <a:cs typeface="Times New Roman" panose="02020603050405020304" pitchFamily="18" charset="0"/>
            </a:endParaRPr>
          </a:p>
          <a:p>
            <a:pPr lvl="1">
              <a:spcBef>
                <a:spcPts val="0"/>
              </a:spcBef>
              <a:buClrTx/>
            </a:pPr>
            <a:r>
              <a:rPr lang="en-US" sz="2000" b="1" i="1" dirty="0" err="1">
                <a:latin typeface="Times New Roman" panose="02020603050405020304" pitchFamily="18" charset="0"/>
                <a:cs typeface="Times New Roman" panose="02020603050405020304" pitchFamily="18" charset="0"/>
              </a:rPr>
              <a:t>Kod</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preloma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dijafize</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tibije</a:t>
            </a:r>
            <a:r>
              <a:rPr lang="en-US" sz="2000" b="1"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treba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pažljivo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tragati</a:t>
            </a:r>
            <a:r>
              <a:rPr lang="en-US" sz="2000" dirty="0">
                <a:latin typeface="Times New Roman" panose="02020603050405020304" pitchFamily="18" charset="0"/>
                <a:cs typeface="Times New Roman" panose="02020603050405020304" pitchFamily="18" charset="0"/>
              </a:rPr>
              <a:t> za </a:t>
            </a:r>
            <a:r>
              <a:rPr lang="en-US" sz="2000" dirty="0" err="1">
                <a:latin typeface="Times New Roman" panose="02020603050405020304" pitchFamily="18" charset="0"/>
                <a:cs typeface="Times New Roman" panose="02020603050405020304" pitchFamily="18" charset="0"/>
              </a:rPr>
              <a:t>malim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laceracijama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mogu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jedini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primarno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uočljivi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znak</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otvorene</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frakture</a:t>
            </a:r>
            <a:r>
              <a:rPr lang="en-US" sz="2000" dirty="0">
                <a:latin typeface="Times New Roman" panose="02020603050405020304" pitchFamily="18" charset="0"/>
                <a:cs typeface="Times New Roman" panose="02020603050405020304" pitchFamily="18" charset="0"/>
              </a:rPr>
              <a:t>. </a:t>
            </a:r>
            <a:endParaRPr lang="sr-Latn-BA" sz="2000" dirty="0">
              <a:latin typeface="Times New Roman" panose="02020603050405020304" pitchFamily="18" charset="0"/>
              <a:cs typeface="Times New Roman" panose="02020603050405020304" pitchFamily="18" charset="0"/>
            </a:endParaRPr>
          </a:p>
          <a:p>
            <a:pPr>
              <a:spcBef>
                <a:spcPts val="0"/>
              </a:spcBef>
              <a:buClrTx/>
            </a:pPr>
            <a:r>
              <a:rPr lang="sr-Latn-BA" sz="2000" dirty="0">
                <a:latin typeface="Times New Roman" panose="02020603050405020304" pitchFamily="18" charset="0"/>
                <a:cs typeface="Times New Roman" panose="02020603050405020304" pitchFamily="18" charset="0"/>
              </a:rPr>
              <a:t>Radiološka dijgnostika, ređe  CT, NMR</a:t>
            </a:r>
            <a:endParaRPr lang="en-US" sz="2000"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5075A617-40C5-4952-9885-554D98C8A1CC}"/>
              </a:ext>
            </a:extLst>
          </p:cNvPr>
          <p:cNvPicPr>
            <a:picLocks noChangeAspect="1" noChangeArrowheads="1"/>
          </p:cNvPicPr>
          <p:nvPr/>
        </p:nvPicPr>
        <p:blipFill>
          <a:blip r:embed="rId2"/>
          <a:srcRect/>
          <a:stretch>
            <a:fillRect/>
          </a:stretch>
        </p:blipFill>
        <p:spPr bwMode="auto">
          <a:xfrm>
            <a:off x="9010419" y="1616657"/>
            <a:ext cx="2761347" cy="2336023"/>
          </a:xfrm>
          <a:prstGeom prst="rect">
            <a:avLst/>
          </a:prstGeom>
          <a:noFill/>
          <a:ln w="9525">
            <a:noFill/>
            <a:miter lim="800000"/>
            <a:headEnd/>
            <a:tailEnd/>
          </a:ln>
        </p:spPr>
      </p:pic>
      <p:sp>
        <p:nvSpPr>
          <p:cNvPr id="7" name="TextBox 6">
            <a:extLst>
              <a:ext uri="{FF2B5EF4-FFF2-40B4-BE49-F238E27FC236}">
                <a16:creationId xmlns:a16="http://schemas.microsoft.com/office/drawing/2014/main" id="{A23A2E37-460C-47E8-8C1B-F0443976BCDF}"/>
              </a:ext>
            </a:extLst>
          </p:cNvPr>
          <p:cNvSpPr txBox="1"/>
          <p:nvPr/>
        </p:nvSpPr>
        <p:spPr>
          <a:xfrm>
            <a:off x="8929396" y="4157744"/>
            <a:ext cx="3262604" cy="2336024"/>
          </a:xfrm>
          <a:prstGeom prst="rect">
            <a:avLst/>
          </a:prstGeom>
          <a:solidFill>
            <a:schemeClr val="bg1"/>
          </a:solidFill>
          <a:ln w="38100">
            <a:solidFill>
              <a:srgbClr val="FF0000"/>
            </a:solidFill>
          </a:ln>
        </p:spPr>
        <p:txBody>
          <a:bodyPr wrap="square">
            <a:spAutoFit/>
          </a:bodyPr>
          <a:lstStyle/>
          <a:p>
            <a:pPr>
              <a:lnSpc>
                <a:spcPct val="90000"/>
              </a:lnSpc>
              <a:defRPr/>
            </a:pPr>
            <a:r>
              <a:rPr lang="hr-HR" kern="0" dirty="0"/>
              <a:t>Klinička slika </a:t>
            </a:r>
            <a:r>
              <a:rPr lang="hr-HR" b="1" kern="0" dirty="0">
                <a:solidFill>
                  <a:srgbClr val="FF0000"/>
                </a:solidFill>
              </a:rPr>
              <a:t>6 P</a:t>
            </a:r>
          </a:p>
          <a:p>
            <a:pPr>
              <a:lnSpc>
                <a:spcPct val="90000"/>
              </a:lnSpc>
              <a:defRPr/>
            </a:pPr>
            <a:r>
              <a:rPr lang="hr-HR" sz="1600" b="1" kern="0" dirty="0">
                <a:solidFill>
                  <a:srgbClr val="FF0000"/>
                </a:solidFill>
              </a:rPr>
              <a:t>P</a:t>
            </a:r>
            <a:r>
              <a:rPr lang="hr-HR" sz="1600" kern="0" dirty="0"/>
              <a:t>ovečan intersticijalni pritisak</a:t>
            </a:r>
          </a:p>
          <a:p>
            <a:pPr>
              <a:lnSpc>
                <a:spcPct val="90000"/>
              </a:lnSpc>
              <a:defRPr/>
            </a:pPr>
            <a:r>
              <a:rPr lang="hr-HR" sz="1600" b="1" kern="0" dirty="0">
                <a:solidFill>
                  <a:srgbClr val="FF0000"/>
                </a:solidFill>
              </a:rPr>
              <a:t>P</a:t>
            </a:r>
            <a:r>
              <a:rPr lang="hr-HR" sz="1600" kern="0" dirty="0"/>
              <a:t>uls – nedostaje puls  arterije</a:t>
            </a:r>
          </a:p>
          <a:p>
            <a:pPr>
              <a:lnSpc>
                <a:spcPct val="90000"/>
              </a:lnSpc>
              <a:defRPr/>
            </a:pPr>
            <a:r>
              <a:rPr lang="hr-HR" sz="1600" b="1" kern="0" dirty="0">
                <a:solidFill>
                  <a:srgbClr val="FF0000"/>
                </a:solidFill>
              </a:rPr>
              <a:t>P</a:t>
            </a:r>
            <a:r>
              <a:rPr lang="hr-HR" sz="1600" kern="0" dirty="0"/>
              <a:t>arestezije oboljelog </a:t>
            </a:r>
          </a:p>
          <a:p>
            <a:pPr>
              <a:lnSpc>
                <a:spcPct val="90000"/>
              </a:lnSpc>
              <a:defRPr/>
            </a:pPr>
            <a:r>
              <a:rPr lang="hr-HR" sz="1600" kern="0" dirty="0"/>
              <a:t>   ekstremiteta</a:t>
            </a:r>
          </a:p>
          <a:p>
            <a:pPr>
              <a:lnSpc>
                <a:spcPct val="90000"/>
              </a:lnSpc>
              <a:defRPr/>
            </a:pPr>
            <a:r>
              <a:rPr lang="hr-HR" sz="1600" b="1" kern="0" dirty="0">
                <a:solidFill>
                  <a:srgbClr val="FF0000"/>
                </a:solidFill>
              </a:rPr>
              <a:t>P</a:t>
            </a:r>
            <a:r>
              <a:rPr lang="hr-HR" sz="1600" kern="0" dirty="0"/>
              <a:t>areza</a:t>
            </a:r>
          </a:p>
          <a:p>
            <a:pPr>
              <a:lnSpc>
                <a:spcPct val="90000"/>
              </a:lnSpc>
              <a:defRPr/>
            </a:pPr>
            <a:r>
              <a:rPr lang="hr-HR" sz="1600" b="1" kern="0" dirty="0">
                <a:solidFill>
                  <a:srgbClr val="FF0000"/>
                </a:solidFill>
              </a:rPr>
              <a:t>P</a:t>
            </a:r>
            <a:r>
              <a:rPr lang="hr-HR" sz="1600" kern="0" dirty="0"/>
              <a:t>ink kolor   (ružičasta boja</a:t>
            </a:r>
          </a:p>
          <a:p>
            <a:pPr>
              <a:lnSpc>
                <a:spcPct val="90000"/>
              </a:lnSpc>
              <a:defRPr/>
            </a:pPr>
            <a:r>
              <a:rPr lang="hr-HR" sz="1600" kern="0" dirty="0"/>
              <a:t>   ekstremiteta)</a:t>
            </a:r>
          </a:p>
          <a:p>
            <a:pPr>
              <a:lnSpc>
                <a:spcPct val="90000"/>
              </a:lnSpc>
              <a:defRPr/>
            </a:pPr>
            <a:r>
              <a:rPr lang="hr-HR" sz="1600" b="1" kern="0" dirty="0">
                <a:solidFill>
                  <a:srgbClr val="FF0000"/>
                </a:solidFill>
              </a:rPr>
              <a:t>P</a:t>
            </a:r>
            <a:r>
              <a:rPr lang="hr-HR" sz="1600" kern="0" dirty="0"/>
              <a:t>ain  ( bol pri fleksiji šake, </a:t>
            </a:r>
          </a:p>
          <a:p>
            <a:pPr>
              <a:lnSpc>
                <a:spcPct val="90000"/>
              </a:lnSpc>
              <a:defRPr/>
            </a:pPr>
            <a:r>
              <a:rPr lang="hr-HR" sz="1600" kern="0" dirty="0"/>
              <a:t>  ekstenziji stopala</a:t>
            </a:r>
            <a:endParaRPr lang="en-US" sz="1600" kern="0" dirty="0"/>
          </a:p>
        </p:txBody>
      </p:sp>
    </p:spTree>
    <p:extLst>
      <p:ext uri="{BB962C8B-B14F-4D97-AF65-F5344CB8AC3E}">
        <p14:creationId xmlns:p14="http://schemas.microsoft.com/office/powerpoint/2010/main" val="1922194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A96E-6529-4EC3-800F-9E68D5F9ABD8}"/>
              </a:ext>
            </a:extLst>
          </p:cNvPr>
          <p:cNvSpPr>
            <a:spLocks noGrp="1"/>
          </p:cNvSpPr>
          <p:nvPr>
            <p:ph type="title"/>
          </p:nvPr>
        </p:nvSpPr>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184EA96D-48FF-4729-A8B3-EA2A7AB5E43A}"/>
              </a:ext>
            </a:extLst>
          </p:cNvPr>
          <p:cNvSpPr>
            <a:spLocks noGrp="1"/>
          </p:cNvSpPr>
          <p:nvPr>
            <p:ph idx="1"/>
          </p:nvPr>
        </p:nvSpPr>
        <p:spPr>
          <a:xfrm>
            <a:off x="677334" y="1930401"/>
            <a:ext cx="8596668" cy="4778310"/>
          </a:xfrm>
        </p:spPr>
        <p:txBody>
          <a:bodyPr>
            <a:normAutofit/>
          </a:bodyPr>
          <a:lstStyle/>
          <a:p>
            <a:pPr>
              <a:spcBef>
                <a:spcPts val="0"/>
              </a:spcBef>
            </a:pPr>
            <a:r>
              <a:rPr lang="en-US" b="1" dirty="0">
                <a:latin typeface="Times New Roman" panose="02020603050405020304" pitchFamily="18" charset="0"/>
                <a:cs typeface="Times New Roman" panose="02020603050405020304" pitchFamily="18" charset="0"/>
              </a:rPr>
              <a:t>OTVORENI PRELOMI POTKOLJENICE</a:t>
            </a:r>
            <a:endParaRPr lang="sr-Latn-BA" b="1"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Gustillo-Andersonov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klasifikacijski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sistem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najčešće</a:t>
            </a:r>
            <a:r>
              <a:rPr lang="en-US" dirty="0">
                <a:latin typeface="Times New Roman" panose="02020603050405020304" pitchFamily="18" charset="0"/>
                <a:cs typeface="Times New Roman" panose="02020603050405020304" pitchFamily="18" charset="0"/>
              </a:rPr>
              <a:t> je </a:t>
            </a:r>
            <a:r>
              <a:rPr lang="en-US" dirty="0" err="1">
                <a:latin typeface="Times New Roman" panose="02020603050405020304" pitchFamily="18" charset="0"/>
                <a:cs typeface="Times New Roman" panose="02020603050405020304" pitchFamily="18" charset="0"/>
              </a:rPr>
              <a:t>upotrebljavana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klasifikacija</a:t>
            </a:r>
            <a:r>
              <a:rPr lang="en-US" dirty="0">
                <a:latin typeface="Times New Roman" panose="02020603050405020304" pitchFamily="18" charset="0"/>
                <a:cs typeface="Times New Roman" panose="02020603050405020304" pitchFamily="18" charset="0"/>
              </a:rPr>
              <a:t> za </a:t>
            </a:r>
            <a:r>
              <a:rPr lang="en-US" dirty="0" err="1">
                <a:latin typeface="Times New Roman" panose="02020603050405020304" pitchFamily="18" charset="0"/>
                <a:cs typeface="Times New Roman" panose="02020603050405020304" pitchFamily="18" charset="0"/>
              </a:rPr>
              <a:t>kategoriziranje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otvorenih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prijeloma</a:t>
            </a:r>
            <a:r>
              <a:rPr lang="en-US" dirty="0">
                <a:latin typeface="Times New Roman" panose="02020603050405020304" pitchFamily="18" charset="0"/>
                <a:cs typeface="Times New Roman" panose="02020603050405020304" pitchFamily="18" charset="0"/>
              </a:rPr>
              <a:t>. Ona </a:t>
            </a:r>
            <a:r>
              <a:rPr lang="en-US" dirty="0" err="1">
                <a:latin typeface="Times New Roman" panose="02020603050405020304" pitchFamily="18" charset="0"/>
                <a:cs typeface="Times New Roman" panose="02020603050405020304" pitchFamily="18" charset="0"/>
              </a:rPr>
              <a:t>uzima</a:t>
            </a:r>
            <a:r>
              <a:rPr lang="en-US" dirty="0">
                <a:latin typeface="Times New Roman" panose="02020603050405020304" pitchFamily="18" charset="0"/>
                <a:cs typeface="Times New Roman" panose="02020603050405020304" pitchFamily="18" charset="0"/>
              </a:rPr>
              <a:t> u </a:t>
            </a:r>
            <a:r>
              <a:rPr lang="en-US" dirty="0" err="1">
                <a:latin typeface="Times New Roman" panose="02020603050405020304" pitchFamily="18" charset="0"/>
                <a:cs typeface="Times New Roman" panose="02020603050405020304" pitchFamily="18" charset="0"/>
              </a:rPr>
              <a:t>obzir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količinu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energije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kojoj</a:t>
            </a:r>
            <a:r>
              <a:rPr lang="en-US" dirty="0">
                <a:latin typeface="Times New Roman" panose="02020603050405020304" pitchFamily="18" charset="0"/>
                <a:cs typeface="Times New Roman" panose="02020603050405020304" pitchFamily="18" charset="0"/>
              </a:rPr>
              <a:t> je </a:t>
            </a:r>
            <a:r>
              <a:rPr lang="en-US" dirty="0" err="1">
                <a:latin typeface="Times New Roman" panose="02020603050405020304" pitchFamily="18" charset="0"/>
                <a:cs typeface="Times New Roman" panose="02020603050405020304" pitchFamily="18" charset="0"/>
              </a:rPr>
              <a:t>tkivo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bilo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izloženo</a:t>
            </a:r>
            <a:r>
              <a:rPr lang="en-US" dirty="0">
                <a:latin typeface="Times New Roman" panose="02020603050405020304" pitchFamily="18" charset="0"/>
                <a:cs typeface="Times New Roman" panose="02020603050405020304" pitchFamily="18" charset="0"/>
              </a:rPr>
              <a:t> t</a:t>
            </a:r>
            <a:r>
              <a:rPr lang="sr-Latn-BA" dirty="0">
                <a:latin typeface="Times New Roman" panose="02020603050405020304" pitchFamily="18" charset="0"/>
                <a:cs typeface="Times New Roman" panose="02020603050405020304" pitchFamily="18" charset="0"/>
              </a:rPr>
              <a:t>okom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traume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zatim</a:t>
            </a:r>
            <a:r>
              <a:rPr lang="en-US" dirty="0">
                <a:latin typeface="Times New Roman" panose="02020603050405020304" pitchFamily="18" charset="0"/>
                <a:cs typeface="Times New Roman" panose="02020603050405020304" pitchFamily="18" charset="0"/>
              </a:rPr>
              <a:t> </a:t>
            </a:r>
            <a:r>
              <a:rPr lang="sr-Latn-BA" dirty="0">
                <a:latin typeface="Times New Roman" panose="02020603050405020304" pitchFamily="18" charset="0"/>
                <a:cs typeface="Times New Roman" panose="02020603050405020304" pitchFamily="18" charset="0"/>
              </a:rPr>
              <a:t>veličinu povrede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mekog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tkiva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t>
            </a:r>
            <a:r>
              <a:rPr lang="sr-Latn-BA" dirty="0">
                <a:latin typeface="Times New Roman" panose="02020603050405020304" pitchFamily="18" charset="0"/>
                <a:cs typeface="Times New Roman" panose="02020603050405020304" pitchFamily="18" charset="0"/>
              </a:rPr>
              <a:t>epen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kontaminacije</a:t>
            </a:r>
            <a:r>
              <a:rPr lang="en-US" dirty="0">
                <a:latin typeface="Times New Roman" panose="02020603050405020304" pitchFamily="18" charset="0"/>
                <a:cs typeface="Times New Roman" panose="02020603050405020304" pitchFamily="18" charset="0"/>
              </a:rPr>
              <a:t>. </a:t>
            </a:r>
            <a:endParaRPr lang="sr-Latn-BA" dirty="0">
              <a:latin typeface="Times New Roman" panose="02020603050405020304" pitchFamily="18" charset="0"/>
              <a:cs typeface="Times New Roman" panose="02020603050405020304" pitchFamily="18" charset="0"/>
            </a:endParaRPr>
          </a:p>
          <a:p>
            <a:pPr>
              <a:spcBef>
                <a:spcPts val="0"/>
              </a:spcBef>
            </a:pPr>
            <a:r>
              <a:rPr lang="en-US" dirty="0" err="1">
                <a:latin typeface="Times New Roman" panose="02020603050405020304" pitchFamily="18" charset="0"/>
                <a:cs typeface="Times New Roman" panose="02020603050405020304" pitchFamily="18" charset="0"/>
              </a:rPr>
              <a:t>Prema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klasifikaciji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postoje</a:t>
            </a:r>
            <a:r>
              <a:rPr lang="en-US" dirty="0">
                <a:latin typeface="Times New Roman" panose="02020603050405020304" pitchFamily="18" charset="0"/>
                <a:cs typeface="Times New Roman" panose="02020603050405020304" pitchFamily="18" charset="0"/>
              </a:rPr>
              <a:t> tri s</a:t>
            </a:r>
            <a:r>
              <a:rPr lang="sr-Latn-BA" dirty="0">
                <a:latin typeface="Times New Roman" panose="02020603050405020304" pitchFamily="18" charset="0"/>
                <a:cs typeface="Times New Roman" panose="02020603050405020304" pitchFamily="18" charset="0"/>
              </a:rPr>
              <a:t>tepena povrede</a:t>
            </a:r>
            <a:r>
              <a:rPr lang="en-US" dirty="0">
                <a:latin typeface="Times New Roman" panose="02020603050405020304" pitchFamily="18" charset="0"/>
                <a:cs typeface="Times New Roman" panose="02020603050405020304" pitchFamily="18" charset="0"/>
              </a:rPr>
              <a:t>, s </a:t>
            </a:r>
            <a:r>
              <a:rPr lang="en-US" dirty="0" err="1">
                <a:latin typeface="Times New Roman" panose="02020603050405020304" pitchFamily="18" charset="0"/>
                <a:cs typeface="Times New Roman" panose="02020603050405020304" pitchFamily="18" charset="0"/>
              </a:rPr>
              <a:t>tim</a:t>
            </a:r>
            <a:r>
              <a:rPr lang="en-US" dirty="0">
                <a:latin typeface="Times New Roman" panose="02020603050405020304" pitchFamily="18" charset="0"/>
                <a:cs typeface="Times New Roman" panose="02020603050405020304" pitchFamily="18" charset="0"/>
              </a:rPr>
              <a:t> da se </a:t>
            </a:r>
            <a:r>
              <a:rPr lang="en-US" dirty="0" err="1">
                <a:latin typeface="Times New Roman" panose="02020603050405020304" pitchFamily="18" charset="0"/>
                <a:cs typeface="Times New Roman" panose="02020603050405020304" pitchFamily="18" charset="0"/>
              </a:rPr>
              <a:t>treći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još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dijeli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a:t>
            </a:r>
            <a:r>
              <a:rPr lang="en-US" dirty="0">
                <a:latin typeface="Times New Roman" panose="02020603050405020304" pitchFamily="18" charset="0"/>
                <a:cs typeface="Times New Roman" panose="02020603050405020304" pitchFamily="18" charset="0"/>
              </a:rPr>
              <a:t> tri </a:t>
            </a:r>
            <a:r>
              <a:rPr lang="en-US" dirty="0" err="1">
                <a:latin typeface="Times New Roman" panose="02020603050405020304" pitchFamily="18" charset="0"/>
                <a:cs typeface="Times New Roman" panose="02020603050405020304" pitchFamily="18" charset="0"/>
              </a:rPr>
              <a:t>tipa</a:t>
            </a:r>
            <a:r>
              <a:rPr lang="en-US" dirty="0">
                <a:latin typeface="Times New Roman" panose="02020603050405020304" pitchFamily="18" charset="0"/>
                <a:cs typeface="Times New Roman" panose="02020603050405020304" pitchFamily="18" charset="0"/>
              </a:rPr>
              <a:t>.</a:t>
            </a:r>
            <a:endParaRPr lang="sr-Latn-BA" dirty="0">
              <a:latin typeface="Times New Roman" panose="02020603050405020304" pitchFamily="18" charset="0"/>
              <a:cs typeface="Times New Roman" panose="02020603050405020304" pitchFamily="18" charset="0"/>
            </a:endParaRPr>
          </a:p>
          <a:p>
            <a:pPr>
              <a:spcBef>
                <a:spcPts val="0"/>
              </a:spcBef>
            </a:pPr>
            <a:r>
              <a:rPr lang="en-US" b="1" dirty="0" err="1">
                <a:latin typeface="Times New Roman" panose="02020603050405020304" pitchFamily="18" charset="0"/>
                <a:cs typeface="Times New Roman" panose="02020603050405020304" pitchFamily="18" charset="0"/>
              </a:rPr>
              <a:t>Gustillo</a:t>
            </a:r>
            <a:r>
              <a:rPr lang="en-US" b="1" dirty="0">
                <a:latin typeface="Times New Roman" panose="02020603050405020304" pitchFamily="18" charset="0"/>
                <a:cs typeface="Times New Roman" panose="02020603050405020304" pitchFamily="18" charset="0"/>
              </a:rPr>
              <a:t> 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Karakteristike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prvog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t>
            </a:r>
            <a:r>
              <a:rPr lang="sr-Latn-BA" dirty="0">
                <a:latin typeface="Times New Roman" panose="02020603050405020304" pitchFamily="18" charset="0"/>
                <a:cs typeface="Times New Roman" panose="02020603050405020304" pitchFamily="18" charset="0"/>
              </a:rPr>
              <a:t>epena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otvoreni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prelom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čista</a:t>
            </a:r>
            <a:r>
              <a:rPr lang="en-US" dirty="0">
                <a:latin typeface="Times New Roman" panose="02020603050405020304" pitchFamily="18" charset="0"/>
                <a:cs typeface="Times New Roman" panose="02020603050405020304" pitchFamily="18" charset="0"/>
              </a:rPr>
              <a:t> rana </a:t>
            </a:r>
            <a:r>
              <a:rPr lang="en-US" dirty="0" err="1">
                <a:latin typeface="Times New Roman" panose="02020603050405020304" pitchFamily="18" charset="0"/>
                <a:cs typeface="Times New Roman" panose="02020603050405020304" pitchFamily="18" charset="0"/>
              </a:rPr>
              <a:t>čija</a:t>
            </a:r>
            <a:r>
              <a:rPr lang="en-US" dirty="0">
                <a:latin typeface="Times New Roman" panose="02020603050405020304" pitchFamily="18" charset="0"/>
                <a:cs typeface="Times New Roman" panose="02020603050405020304" pitchFamily="18" charset="0"/>
              </a:rPr>
              <a:t> je du</a:t>
            </a:r>
            <a:r>
              <a:rPr lang="sr-Latn-BA" dirty="0">
                <a:latin typeface="Times New Roman" panose="02020603050405020304" pitchFamily="18" charset="0"/>
                <a:cs typeface="Times New Roman" panose="02020603050405020304" pitchFamily="18" charset="0"/>
              </a:rPr>
              <a:t>žina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manja</a:t>
            </a:r>
            <a:r>
              <a:rPr lang="en-US" dirty="0">
                <a:latin typeface="Times New Roman" panose="02020603050405020304" pitchFamily="18" charset="0"/>
                <a:cs typeface="Times New Roman" panose="02020603050405020304" pitchFamily="18" charset="0"/>
              </a:rPr>
              <a:t> od 1cm. </a:t>
            </a:r>
            <a:endParaRPr lang="sr-Latn-BA" dirty="0">
              <a:latin typeface="Times New Roman" panose="02020603050405020304" pitchFamily="18" charset="0"/>
              <a:cs typeface="Times New Roman" panose="02020603050405020304" pitchFamily="18" charset="0"/>
            </a:endParaRPr>
          </a:p>
          <a:p>
            <a:pPr>
              <a:spcBef>
                <a:spcPts val="0"/>
              </a:spcBef>
            </a:pPr>
            <a:r>
              <a:rPr lang="en-US" b="1" dirty="0" err="1">
                <a:latin typeface="Times New Roman" panose="02020603050405020304" pitchFamily="18" charset="0"/>
                <a:cs typeface="Times New Roman" panose="02020603050405020304" pitchFamily="18" charset="0"/>
              </a:rPr>
              <a:t>Gustillo</a:t>
            </a:r>
            <a:r>
              <a:rPr lang="en-US" b="1" dirty="0">
                <a:latin typeface="Times New Roman" panose="02020603050405020304" pitchFamily="18" charset="0"/>
                <a:cs typeface="Times New Roman" panose="02020603050405020304" pitchFamily="18" charset="0"/>
              </a:rPr>
              <a:t> II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Karakteristike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ovog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t>
            </a:r>
            <a:r>
              <a:rPr lang="sr-Latn-BA" dirty="0">
                <a:latin typeface="Times New Roman" panose="02020603050405020304" pitchFamily="18" charset="0"/>
                <a:cs typeface="Times New Roman" panose="02020603050405020304" pitchFamily="18" charset="0"/>
              </a:rPr>
              <a:t>epena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otvoreni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prelom</a:t>
            </a:r>
            <a:r>
              <a:rPr lang="en-US" dirty="0">
                <a:latin typeface="Times New Roman" panose="02020603050405020304" pitchFamily="18" charset="0"/>
                <a:cs typeface="Times New Roman" panose="02020603050405020304" pitchFamily="18" charset="0"/>
              </a:rPr>
              <a:t>, rana </a:t>
            </a:r>
            <a:r>
              <a:rPr lang="en-US" dirty="0" err="1">
                <a:latin typeface="Times New Roman" panose="02020603050405020304" pitchFamily="18" charset="0"/>
                <a:cs typeface="Times New Roman" panose="02020603050405020304" pitchFamily="18" charset="0"/>
              </a:rPr>
              <a:t>veća</a:t>
            </a:r>
            <a:r>
              <a:rPr lang="en-US" dirty="0">
                <a:latin typeface="Times New Roman" panose="02020603050405020304" pitchFamily="18" charset="0"/>
                <a:cs typeface="Times New Roman" panose="02020603050405020304" pitchFamily="18" charset="0"/>
              </a:rPr>
              <a:t> od 1 cm, a </a:t>
            </a:r>
            <a:r>
              <a:rPr lang="en-US" dirty="0" err="1">
                <a:latin typeface="Times New Roman" panose="02020603050405020304" pitchFamily="18" charset="0"/>
                <a:cs typeface="Times New Roman" panose="02020603050405020304" pitchFamily="18" charset="0"/>
              </a:rPr>
              <a:t>manja</a:t>
            </a:r>
            <a:r>
              <a:rPr lang="en-US" dirty="0">
                <a:latin typeface="Times New Roman" panose="02020603050405020304" pitchFamily="18" charset="0"/>
                <a:cs typeface="Times New Roman" panose="02020603050405020304" pitchFamily="18" charset="0"/>
              </a:rPr>
              <a:t> od 10cm, bez </a:t>
            </a:r>
            <a:r>
              <a:rPr lang="en-US" dirty="0" err="1">
                <a:latin typeface="Times New Roman" panose="02020603050405020304" pitchFamily="18" charset="0"/>
                <a:cs typeface="Times New Roman" panose="02020603050405020304" pitchFamily="18" charset="0"/>
              </a:rPr>
              <a:t>značajnog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oštećenja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mekog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tkiva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avulzija</a:t>
            </a:r>
            <a:r>
              <a:rPr lang="en-US" dirty="0">
                <a:latin typeface="Times New Roman" panose="02020603050405020304" pitchFamily="18" charset="0"/>
                <a:cs typeface="Times New Roman" panose="02020603050405020304" pitchFamily="18" charset="0"/>
              </a:rPr>
              <a:t>.</a:t>
            </a:r>
            <a:endParaRPr lang="sr-Latn-BA"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Gustillo</a:t>
            </a:r>
            <a:r>
              <a:rPr lang="en-US" b="1" dirty="0">
                <a:latin typeface="Times New Roman" panose="02020603050405020304" pitchFamily="18" charset="0"/>
                <a:cs typeface="Times New Roman" panose="02020603050405020304" pitchFamily="18" charset="0"/>
              </a:rPr>
              <a:t> III</a:t>
            </a:r>
            <a:r>
              <a:rPr lang="en-US" dirty="0">
                <a:latin typeface="Times New Roman" panose="02020603050405020304" pitchFamily="18" charset="0"/>
                <a:cs typeface="Times New Roman" panose="02020603050405020304" pitchFamily="18" charset="0"/>
              </a:rPr>
              <a:t> –</a:t>
            </a:r>
            <a:endParaRPr lang="sr-Latn-BA" dirty="0">
              <a:latin typeface="Times New Roman" panose="02020603050405020304" pitchFamily="18" charset="0"/>
              <a:cs typeface="Times New Roman" panose="02020603050405020304" pitchFamily="18" charset="0"/>
            </a:endParaRPr>
          </a:p>
          <a:p>
            <a:pPr lvl="1">
              <a:spcBef>
                <a:spcPts val="0"/>
              </a:spcBef>
            </a:pPr>
            <a:r>
              <a:rPr lang="en-US" b="1" dirty="0">
                <a:latin typeface="Times New Roman" panose="02020603050405020304" pitchFamily="18" charset="0"/>
                <a:cs typeface="Times New Roman" panose="02020603050405020304" pitchFamily="18" charset="0"/>
              </a:rPr>
              <a:t>IIIA: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ovog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t>
            </a:r>
            <a:r>
              <a:rPr lang="sr-Latn-BA" dirty="0">
                <a:latin typeface="Times New Roman" panose="02020603050405020304" pitchFamily="18" charset="0"/>
                <a:cs typeface="Times New Roman" panose="02020603050405020304" pitchFamily="18" charset="0"/>
              </a:rPr>
              <a:t>epena </a:t>
            </a:r>
            <a:r>
              <a:rPr lang="en-US" dirty="0" err="1">
                <a:latin typeface="Times New Roman" panose="02020603050405020304" pitchFamily="18" charset="0"/>
                <a:cs typeface="Times New Roman" panose="02020603050405020304" pitchFamily="18" charset="0"/>
              </a:rPr>
              <a:t>javlja</a:t>
            </a:r>
            <a:r>
              <a:rPr lang="en-US" dirty="0">
                <a:latin typeface="Times New Roman" panose="02020603050405020304" pitchFamily="18" charset="0"/>
                <a:cs typeface="Times New Roman" panose="02020603050405020304" pitchFamily="18" charset="0"/>
              </a:rPr>
              <a:t> se: </a:t>
            </a:r>
            <a:r>
              <a:rPr lang="en-US" dirty="0" err="1">
                <a:latin typeface="Times New Roman" panose="02020603050405020304" pitchFamily="18" charset="0"/>
                <a:cs typeface="Times New Roman" panose="02020603050405020304" pitchFamily="18" charset="0"/>
              </a:rPr>
              <a:t>otvoreni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prelom</a:t>
            </a:r>
            <a:r>
              <a:rPr lang="en-US" dirty="0">
                <a:latin typeface="Times New Roman" panose="02020603050405020304" pitchFamily="18" charset="0"/>
                <a:cs typeface="Times New Roman" panose="02020603050405020304" pitchFamily="18" charset="0"/>
              </a:rPr>
              <a:t> s </a:t>
            </a:r>
            <a:r>
              <a:rPr lang="en-US" dirty="0" err="1">
                <a:latin typeface="Times New Roman" panose="02020603050405020304" pitchFamily="18" charset="0"/>
                <a:cs typeface="Times New Roman" panose="02020603050405020304" pitchFamily="18" charset="0"/>
              </a:rPr>
              <a:t>ekstenzivnom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laceracijom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mekog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tkiva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većom</a:t>
            </a:r>
            <a:r>
              <a:rPr lang="en-US" dirty="0">
                <a:latin typeface="Times New Roman" panose="02020603050405020304" pitchFamily="18" charset="0"/>
                <a:cs typeface="Times New Roman" panose="02020603050405020304" pitchFamily="18" charset="0"/>
              </a:rPr>
              <a:t> od 10cm, </a:t>
            </a:r>
            <a:r>
              <a:rPr lang="en-US" dirty="0" err="1">
                <a:latin typeface="Times New Roman" panose="02020603050405020304" pitchFamily="18" charset="0"/>
                <a:cs typeface="Times New Roman" panose="02020603050405020304" pitchFamily="18" charset="0"/>
              </a:rPr>
              <a:t>visokoenergetska</a:t>
            </a:r>
            <a:r>
              <a:rPr lang="en-US" dirty="0">
                <a:latin typeface="Times New Roman" panose="02020603050405020304" pitchFamily="18" charset="0"/>
                <a:cs typeface="Times New Roman" panose="02020603050405020304" pitchFamily="18" charset="0"/>
              </a:rPr>
              <a:t> trauma, </a:t>
            </a:r>
            <a:r>
              <a:rPr lang="en-US" dirty="0" err="1">
                <a:latin typeface="Times New Roman" panose="02020603050405020304" pitchFamily="18" charset="0"/>
                <a:cs typeface="Times New Roman" panose="02020603050405020304" pitchFamily="18" charset="0"/>
              </a:rPr>
              <a:t>periost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prekriva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kost</a:t>
            </a:r>
            <a:r>
              <a:rPr lang="sr-Latn-BA" dirty="0">
                <a:latin typeface="Times New Roman" panose="02020603050405020304" pitchFamily="18" charset="0"/>
                <a:cs typeface="Times New Roman" panose="02020603050405020304" pitchFamily="18" charset="0"/>
              </a:rPr>
              <a:t>.</a:t>
            </a:r>
          </a:p>
          <a:p>
            <a:pPr lvl="1">
              <a:spcBef>
                <a:spcPts val="0"/>
              </a:spcBef>
            </a:pPr>
            <a:r>
              <a:rPr lang="en-US" b="1" dirty="0">
                <a:latin typeface="Times New Roman" panose="02020603050405020304" pitchFamily="18" charset="0"/>
                <a:cs typeface="Times New Roman" panose="02020603050405020304" pitchFamily="18" charset="0"/>
              </a:rPr>
              <a:t>IIIB: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otvoreni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prelom</a:t>
            </a:r>
            <a:r>
              <a:rPr lang="en-US" dirty="0">
                <a:latin typeface="Times New Roman" panose="02020603050405020304" pitchFamily="18" charset="0"/>
                <a:cs typeface="Times New Roman" panose="02020603050405020304" pitchFamily="18" charset="0"/>
              </a:rPr>
              <a:t> s </a:t>
            </a:r>
            <a:r>
              <a:rPr lang="en-US" dirty="0" err="1">
                <a:latin typeface="Times New Roman" panose="02020603050405020304" pitchFamily="18" charset="0"/>
                <a:cs typeface="Times New Roman" panose="02020603050405020304" pitchFamily="18" charset="0"/>
              </a:rPr>
              <a:t>ekstenzivnim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gubitkom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mekog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tkiva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oštećenje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periosta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kosti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masivna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kontaminacija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rane</a:t>
            </a:r>
            <a:r>
              <a:rPr lang="sr-Latn-BA"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potreba</a:t>
            </a:r>
            <a:r>
              <a:rPr lang="en-US" dirty="0">
                <a:latin typeface="Times New Roman" panose="02020603050405020304" pitchFamily="18" charset="0"/>
                <a:cs typeface="Times New Roman" panose="02020603050405020304" pitchFamily="18" charset="0"/>
              </a:rPr>
              <a:t> za </a:t>
            </a:r>
            <a:r>
              <a:rPr lang="en-US" dirty="0" err="1">
                <a:latin typeface="Times New Roman" panose="02020603050405020304" pitchFamily="18" charset="0"/>
                <a:cs typeface="Times New Roman" panose="02020603050405020304" pitchFamily="18" charset="0"/>
              </a:rPr>
              <a:t>presađivanjem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mekog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tkiva</a:t>
            </a:r>
            <a:r>
              <a:rPr lang="en-US" dirty="0">
                <a:latin typeface="Times New Roman" panose="02020603050405020304" pitchFamily="18" charset="0"/>
                <a:cs typeface="Times New Roman" panose="02020603050405020304" pitchFamily="18" charset="0"/>
              </a:rPr>
              <a:t>.</a:t>
            </a:r>
            <a:endParaRPr lang="sr-Latn-BA" dirty="0">
              <a:latin typeface="Times New Roman" panose="02020603050405020304" pitchFamily="18" charset="0"/>
              <a:cs typeface="Times New Roman" panose="02020603050405020304" pitchFamily="18" charset="0"/>
            </a:endParaRPr>
          </a:p>
          <a:p>
            <a:pPr lvl="1">
              <a:spcBef>
                <a:spcPts val="0"/>
              </a:spcBef>
            </a:pPr>
            <a:r>
              <a:rPr lang="en-US" b="1" dirty="0">
                <a:latin typeface="Times New Roman" panose="02020603050405020304" pitchFamily="18" charset="0"/>
                <a:cs typeface="Times New Roman" panose="02020603050405020304" pitchFamily="18" charset="0"/>
              </a:rPr>
              <a:t>IIIC: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ovog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tipa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javlja</a:t>
            </a:r>
            <a:r>
              <a:rPr lang="en-US" dirty="0">
                <a:latin typeface="Times New Roman" panose="02020603050405020304" pitchFamily="18" charset="0"/>
                <a:cs typeface="Times New Roman" panose="02020603050405020304" pitchFamily="18" charset="0"/>
              </a:rPr>
              <a:t> se </a:t>
            </a:r>
            <a:r>
              <a:rPr lang="en-US" dirty="0" err="1">
                <a:latin typeface="Times New Roman" panose="02020603050405020304" pitchFamily="18" charset="0"/>
                <a:cs typeface="Times New Roman" panose="02020603050405020304" pitchFamily="18" charset="0"/>
              </a:rPr>
              <a:t>otovren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prelom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karakteristično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oštećenje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arterije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koje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zahtjeva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intervenciju</a:t>
            </a:r>
            <a:r>
              <a:rPr lang="en-US" dirty="0">
                <a:latin typeface="Times New Roman" panose="02020603050405020304" pitchFamily="18" charset="0"/>
                <a:cs typeface="Times New Roman" panose="02020603050405020304" pitchFamily="18" charset="0"/>
              </a:rPr>
              <a:t>, bez </a:t>
            </a:r>
            <a:r>
              <a:rPr lang="en-US" dirty="0" err="1">
                <a:latin typeface="Times New Roman" panose="02020603050405020304" pitchFamily="18" charset="0"/>
                <a:cs typeface="Times New Roman" panose="02020603050405020304" pitchFamily="18" charset="0"/>
              </a:rPr>
              <a:t>obzira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t>
            </a:r>
            <a:r>
              <a:rPr lang="sr-Latn-BA" dirty="0">
                <a:latin typeface="Times New Roman" panose="02020603050405020304" pitchFamily="18" charset="0"/>
                <a:cs typeface="Times New Roman" panose="02020603050405020304" pitchFamily="18" charset="0"/>
              </a:rPr>
              <a:t>epen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oštećenja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mekog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tkiva</a:t>
            </a:r>
            <a:r>
              <a:rPr lang="en-US" dirty="0">
                <a:latin typeface="Times New Roman" panose="02020603050405020304" pitchFamily="18" charset="0"/>
                <a:cs typeface="Times New Roman" panose="02020603050405020304" pitchFamily="18" charset="0"/>
              </a:rPr>
              <a:t>.</a:t>
            </a:r>
          </a:p>
        </p:txBody>
      </p:sp>
      <p:pic>
        <p:nvPicPr>
          <p:cNvPr id="4" name="Picture 1" descr="C:\Users\Grubor\Desktop\otvoreni-prelomi-potkolenice-prim-dr-vesna-jovanovic-24-728.jpg">
            <a:extLst>
              <a:ext uri="{FF2B5EF4-FFF2-40B4-BE49-F238E27FC236}">
                <a16:creationId xmlns:a16="http://schemas.microsoft.com/office/drawing/2014/main" id="{B8554D70-F398-4BBB-8055-7686A4FF8453}"/>
              </a:ext>
            </a:extLst>
          </p:cNvPr>
          <p:cNvPicPr>
            <a:picLocks noChangeAspect="1" noChangeArrowheads="1"/>
          </p:cNvPicPr>
          <p:nvPr/>
        </p:nvPicPr>
        <p:blipFill>
          <a:blip r:embed="rId2"/>
          <a:srcRect/>
          <a:stretch>
            <a:fillRect/>
          </a:stretch>
        </p:blipFill>
        <p:spPr bwMode="auto">
          <a:xfrm>
            <a:off x="9495137" y="2386822"/>
            <a:ext cx="2696863" cy="2084355"/>
          </a:xfrm>
          <a:prstGeom prst="rect">
            <a:avLst/>
          </a:prstGeom>
          <a:noFill/>
        </p:spPr>
      </p:pic>
      <p:pic>
        <p:nvPicPr>
          <p:cNvPr id="5" name="Picture 2" descr="C:\Users\Grubor\Desktop\politrauma-umayor-2011-33-728.jpg">
            <a:extLst>
              <a:ext uri="{FF2B5EF4-FFF2-40B4-BE49-F238E27FC236}">
                <a16:creationId xmlns:a16="http://schemas.microsoft.com/office/drawing/2014/main" id="{363DFE6C-4400-4C11-84D9-64DFBD37E7FF}"/>
              </a:ext>
            </a:extLst>
          </p:cNvPr>
          <p:cNvPicPr>
            <a:picLocks noChangeAspect="1" noChangeArrowheads="1"/>
          </p:cNvPicPr>
          <p:nvPr/>
        </p:nvPicPr>
        <p:blipFill>
          <a:blip r:embed="rId3"/>
          <a:srcRect/>
          <a:stretch>
            <a:fillRect/>
          </a:stretch>
        </p:blipFill>
        <p:spPr bwMode="auto">
          <a:xfrm>
            <a:off x="9495137" y="4728254"/>
            <a:ext cx="2591025" cy="1497565"/>
          </a:xfrm>
          <a:prstGeom prst="rect">
            <a:avLst/>
          </a:prstGeom>
          <a:noFill/>
        </p:spPr>
      </p:pic>
    </p:spTree>
    <p:extLst>
      <p:ext uri="{BB962C8B-B14F-4D97-AF65-F5344CB8AC3E}">
        <p14:creationId xmlns:p14="http://schemas.microsoft.com/office/powerpoint/2010/main" val="327623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A96E-6529-4EC3-800F-9E68D5F9ABD8}"/>
              </a:ext>
            </a:extLst>
          </p:cNvPr>
          <p:cNvSpPr>
            <a:spLocks noGrp="1"/>
          </p:cNvSpPr>
          <p:nvPr>
            <p:ph type="title"/>
          </p:nvPr>
        </p:nvSpPr>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184EA96D-48FF-4729-A8B3-EA2A7AB5E43A}"/>
              </a:ext>
            </a:extLst>
          </p:cNvPr>
          <p:cNvSpPr>
            <a:spLocks noGrp="1"/>
          </p:cNvSpPr>
          <p:nvPr>
            <p:ph idx="1"/>
          </p:nvPr>
        </p:nvSpPr>
        <p:spPr/>
        <p:txBody>
          <a:bodyPr>
            <a:normAutofit/>
          </a:bodyPr>
          <a:lstStyle/>
          <a:p>
            <a:pPr>
              <a:spcBef>
                <a:spcPts val="0"/>
              </a:spcBef>
            </a:pPr>
            <a:r>
              <a:rPr lang="en-US" sz="2000" b="1" dirty="0">
                <a:latin typeface="Times New Roman" panose="02020603050405020304" pitchFamily="18" charset="0"/>
                <a:cs typeface="Times New Roman" panose="02020603050405020304" pitchFamily="18" charset="0"/>
              </a:rPr>
              <a:t>LIJEČENJE</a:t>
            </a:r>
            <a:endParaRPr lang="sr-Latn-BA" sz="2000" b="1" dirty="0">
              <a:latin typeface="Times New Roman" panose="02020603050405020304" pitchFamily="18" charset="0"/>
              <a:cs typeface="Times New Roman" panose="02020603050405020304" pitchFamily="18" charset="0"/>
            </a:endParaRPr>
          </a:p>
          <a:p>
            <a:pPr>
              <a:spcBef>
                <a:spcPts val="0"/>
              </a:spcBef>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Postoje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dvije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vrste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liječenja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prijeloma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potkoljenice</a:t>
            </a:r>
            <a:r>
              <a:rPr lang="sr-Latn-BA" sz="2000" dirty="0">
                <a:latin typeface="Times New Roman" panose="02020603050405020304" pitchFamily="18" charset="0"/>
                <a:cs typeface="Times New Roman" panose="02020603050405020304" pitchFamily="18" charset="0"/>
              </a:rPr>
              <a:t>:</a:t>
            </a:r>
          </a:p>
          <a:p>
            <a:pPr lvl="1">
              <a:spcBef>
                <a:spcPts val="0"/>
              </a:spcBef>
            </a:pPr>
            <a:r>
              <a:rPr lang="en-US" sz="2000" dirty="0" err="1">
                <a:latin typeface="Times New Roman" panose="02020603050405020304" pitchFamily="18" charset="0"/>
                <a:cs typeface="Times New Roman" panose="02020603050405020304" pitchFamily="18" charset="0"/>
              </a:rPr>
              <a:t>konzervativno</a:t>
            </a:r>
            <a:r>
              <a:rPr lang="en-US" sz="2000" dirty="0">
                <a:latin typeface="Times New Roman" panose="02020603050405020304" pitchFamily="18" charset="0"/>
                <a:cs typeface="Times New Roman" panose="02020603050405020304" pitchFamily="18" charset="0"/>
              </a:rPr>
              <a:t>(ne</a:t>
            </a:r>
            <a:r>
              <a:rPr lang="sr-Latn-BA" sz="2000" dirty="0">
                <a:latin typeface="Times New Roman" panose="02020603050405020304" pitchFamily="18" charset="0"/>
                <a:cs typeface="Times New Roman" panose="02020603050405020304" pitchFamily="18" charset="0"/>
              </a:rPr>
              <a:t>h</a:t>
            </a:r>
            <a:r>
              <a:rPr lang="en-US" sz="2000" dirty="0" err="1">
                <a:latin typeface="Times New Roman" panose="02020603050405020304" pitchFamily="18" charset="0"/>
                <a:cs typeface="Times New Roman" panose="02020603050405020304" pitchFamily="18" charset="0"/>
              </a:rPr>
              <a:t>irurško</a:t>
            </a:r>
            <a:r>
              <a:rPr lang="en-US" sz="2000" dirty="0">
                <a:latin typeface="Times New Roman" panose="02020603050405020304" pitchFamily="18" charset="0"/>
                <a:cs typeface="Times New Roman" panose="02020603050405020304" pitchFamily="18" charset="0"/>
              </a:rPr>
              <a:t>) I</a:t>
            </a:r>
            <a:endParaRPr lang="sr-Latn-BA" sz="2000" dirty="0">
              <a:latin typeface="Times New Roman" panose="02020603050405020304" pitchFamily="18" charset="0"/>
              <a:cs typeface="Times New Roman" panose="02020603050405020304" pitchFamily="18" charset="0"/>
            </a:endParaRPr>
          </a:p>
          <a:p>
            <a:pPr lvl="2">
              <a:spcBef>
                <a:spcPts val="0"/>
              </a:spcBef>
            </a:pPr>
            <a:r>
              <a:rPr lang="hr-HR" sz="2000" dirty="0">
                <a:effectLst/>
                <a:latin typeface="Times New Roman" panose="02020603050405020304" pitchFamily="18" charset="0"/>
                <a:ea typeface="Times New Roman" panose="02020603050405020304" pitchFamily="18" charset="0"/>
                <a:cs typeface="Times New Roman" panose="02020603050405020304" pitchFamily="18" charset="0"/>
              </a:rPr>
              <a:t> se liječe prelomi bez dislokacije,imobilizacijom 8-10 sedmica.</a:t>
            </a:r>
            <a:endParaRPr lang="sr-Latn-BA" sz="2000" dirty="0">
              <a:latin typeface="Times New Roman" panose="02020603050405020304" pitchFamily="18" charset="0"/>
              <a:cs typeface="Times New Roman" panose="02020603050405020304" pitchFamily="18" charset="0"/>
            </a:endParaRPr>
          </a:p>
          <a:p>
            <a:pPr lvl="1">
              <a:spcBef>
                <a:spcPts val="0"/>
              </a:spcBef>
            </a:pPr>
            <a:r>
              <a:rPr lang="sr-Latn-BA" sz="2000" dirty="0">
                <a:latin typeface="Times New Roman" panose="02020603050405020304" pitchFamily="18" charset="0"/>
                <a:cs typeface="Times New Roman" panose="02020603050405020304" pitchFamily="18" charset="0"/>
              </a:rPr>
              <a:t>h</a:t>
            </a:r>
            <a:r>
              <a:rPr lang="en-US" sz="2000" dirty="0" err="1">
                <a:latin typeface="Times New Roman" panose="02020603050405020304" pitchFamily="18" charset="0"/>
                <a:cs typeface="Times New Roman" panose="02020603050405020304" pitchFamily="18" charset="0"/>
              </a:rPr>
              <a:t>irurško</a:t>
            </a:r>
            <a:r>
              <a:rPr lang="en-US" sz="2000" dirty="0">
                <a:latin typeface="Times New Roman" panose="02020603050405020304" pitchFamily="18" charset="0"/>
                <a:cs typeface="Times New Roman" panose="02020603050405020304" pitchFamily="18" charset="0"/>
              </a:rPr>
              <a:t>.</a:t>
            </a:r>
            <a:endParaRPr lang="sr-Latn-BA" sz="2000" dirty="0">
              <a:latin typeface="Times New Roman" panose="02020603050405020304" pitchFamily="18" charset="0"/>
              <a:cs typeface="Times New Roman" panose="02020603050405020304" pitchFamily="18" charset="0"/>
            </a:endParaRPr>
          </a:p>
          <a:p>
            <a:pPr>
              <a:spcBef>
                <a:spcPts val="0"/>
              </a:spcBef>
            </a:pPr>
            <a:r>
              <a:rPr lang="en-US" sz="2000" dirty="0" err="1">
                <a:latin typeface="Times New Roman" panose="02020603050405020304" pitchFamily="18" charset="0"/>
                <a:cs typeface="Times New Roman" panose="02020603050405020304" pitchFamily="18" charset="0"/>
              </a:rPr>
              <a:t>Odluku</a:t>
            </a:r>
            <a:r>
              <a:rPr lang="en-US" sz="2000" dirty="0">
                <a:latin typeface="Times New Roman" panose="02020603050405020304" pitchFamily="18" charset="0"/>
                <a:cs typeface="Times New Roman" panose="02020603050405020304" pitchFamily="18" charset="0"/>
              </a:rPr>
              <a:t> o tome koji tip </a:t>
            </a:r>
            <a:r>
              <a:rPr lang="en-US" sz="2000" dirty="0" err="1">
                <a:latin typeface="Times New Roman" panose="02020603050405020304" pitchFamily="18" charset="0"/>
                <a:cs typeface="Times New Roman" panose="02020603050405020304" pitchFamily="18" charset="0"/>
              </a:rPr>
              <a:t>liječenja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će</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primijeniti</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zavisi</a:t>
            </a:r>
            <a:r>
              <a:rPr lang="en-US" sz="2000" dirty="0">
                <a:latin typeface="Times New Roman" panose="02020603050405020304" pitchFamily="18" charset="0"/>
                <a:cs typeface="Times New Roman" panose="02020603050405020304" pitchFamily="18" charset="0"/>
              </a:rPr>
              <a:t> o </a:t>
            </a:r>
            <a:r>
              <a:rPr lang="en-US" sz="2000" dirty="0" err="1">
                <a:latin typeface="Times New Roman" panose="02020603050405020304" pitchFamily="18" charset="0"/>
                <a:cs typeface="Times New Roman" panose="02020603050405020304" pitchFamily="18" charset="0"/>
              </a:rPr>
              <a:t>više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faktora</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najvažniji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op</a:t>
            </a:r>
            <a:r>
              <a:rPr lang="sr-Latn-BA" sz="2000" dirty="0">
                <a:latin typeface="Times New Roman" panose="02020603050405020304" pitchFamily="18" charset="0"/>
                <a:cs typeface="Times New Roman" panose="02020603050405020304" pitchFamily="18" charset="0"/>
              </a:rPr>
              <a:t>šte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zdravstveno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stanje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pacijenta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uzrok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težina</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povrede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st</a:t>
            </a:r>
            <a:r>
              <a:rPr lang="sr-Latn-BA" sz="2000" dirty="0">
                <a:latin typeface="Times New Roman" panose="02020603050405020304" pitchFamily="18" charset="0"/>
                <a:cs typeface="Times New Roman" panose="02020603050405020304" pitchFamily="18" charset="0"/>
              </a:rPr>
              <a:t>epen povrede </a:t>
            </a:r>
            <a:r>
              <a:rPr lang="en-US" sz="2000" dirty="0" err="1">
                <a:latin typeface="Times New Roman" panose="02020603050405020304" pitchFamily="18" charset="0"/>
                <a:cs typeface="Times New Roman" panose="02020603050405020304" pitchFamily="18" charset="0"/>
              </a:rPr>
              <a:t>mekog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tkiva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tehničke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mogućnosti</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što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spada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opremljenost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bolnice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edukacija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operatera</a:t>
            </a:r>
            <a:r>
              <a:rPr lang="en-US" sz="20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1E1A5A09-65B6-481E-8998-B85B64D4A35B}"/>
              </a:ext>
            </a:extLst>
          </p:cNvPr>
          <p:cNvPicPr>
            <a:picLocks noChangeAspect="1"/>
          </p:cNvPicPr>
          <p:nvPr/>
        </p:nvPicPr>
        <p:blipFill>
          <a:blip r:embed="rId2"/>
          <a:stretch>
            <a:fillRect/>
          </a:stretch>
        </p:blipFill>
        <p:spPr>
          <a:xfrm>
            <a:off x="9527198" y="55506"/>
            <a:ext cx="1987468" cy="2999492"/>
          </a:xfrm>
          <a:prstGeom prst="rect">
            <a:avLst/>
          </a:prstGeom>
        </p:spPr>
      </p:pic>
      <p:pic>
        <p:nvPicPr>
          <p:cNvPr id="5" name="Picture 3" descr="D:\RAT.RANA OTKRIVENA\GRUBOR RATNE HIR. otkriće\dia\4843\48430024.JPG">
            <a:extLst>
              <a:ext uri="{FF2B5EF4-FFF2-40B4-BE49-F238E27FC236}">
                <a16:creationId xmlns:a16="http://schemas.microsoft.com/office/drawing/2014/main" id="{A437885F-B992-43E1-AD63-0A87B8E0D128}"/>
              </a:ext>
            </a:extLst>
          </p:cNvPr>
          <p:cNvPicPr>
            <a:picLocks noChangeAspect="1" noChangeArrowheads="1"/>
          </p:cNvPicPr>
          <p:nvPr/>
        </p:nvPicPr>
        <p:blipFill>
          <a:blip r:embed="rId3"/>
          <a:srcRect/>
          <a:stretch>
            <a:fillRect/>
          </a:stretch>
        </p:blipFill>
        <p:spPr>
          <a:xfrm>
            <a:off x="7455533" y="0"/>
            <a:ext cx="1818469" cy="2744260"/>
          </a:xfrm>
          <a:prstGeom prst="rect">
            <a:avLst/>
          </a:prstGeom>
          <a:noFill/>
        </p:spPr>
      </p:pic>
      <p:pic>
        <p:nvPicPr>
          <p:cNvPr id="6" name="Picture 5">
            <a:extLst>
              <a:ext uri="{FF2B5EF4-FFF2-40B4-BE49-F238E27FC236}">
                <a16:creationId xmlns:a16="http://schemas.microsoft.com/office/drawing/2014/main" id="{BF1D46B2-7488-4661-A8E2-939EEF1CA8AA}"/>
              </a:ext>
            </a:extLst>
          </p:cNvPr>
          <p:cNvPicPr>
            <a:picLocks noChangeAspect="1"/>
          </p:cNvPicPr>
          <p:nvPr/>
        </p:nvPicPr>
        <p:blipFill>
          <a:blip r:embed="rId4"/>
          <a:stretch>
            <a:fillRect/>
          </a:stretch>
        </p:blipFill>
        <p:spPr>
          <a:xfrm>
            <a:off x="9216007" y="3005669"/>
            <a:ext cx="2609850" cy="1752600"/>
          </a:xfrm>
          <a:prstGeom prst="rect">
            <a:avLst/>
          </a:prstGeom>
        </p:spPr>
      </p:pic>
      <p:pic>
        <p:nvPicPr>
          <p:cNvPr id="7" name="Picture 6">
            <a:extLst>
              <a:ext uri="{FF2B5EF4-FFF2-40B4-BE49-F238E27FC236}">
                <a16:creationId xmlns:a16="http://schemas.microsoft.com/office/drawing/2014/main" id="{9A6BB1AB-706B-4985-875A-4A0F7A85B830}"/>
              </a:ext>
            </a:extLst>
          </p:cNvPr>
          <p:cNvPicPr>
            <a:picLocks noChangeAspect="1"/>
          </p:cNvPicPr>
          <p:nvPr/>
        </p:nvPicPr>
        <p:blipFill>
          <a:blip r:embed="rId5"/>
          <a:stretch>
            <a:fillRect/>
          </a:stretch>
        </p:blipFill>
        <p:spPr>
          <a:xfrm>
            <a:off x="10520932" y="4870388"/>
            <a:ext cx="1453256" cy="1755862"/>
          </a:xfrm>
          <a:prstGeom prst="rect">
            <a:avLst/>
          </a:prstGeom>
        </p:spPr>
      </p:pic>
    </p:spTree>
    <p:extLst>
      <p:ext uri="{BB962C8B-B14F-4D97-AF65-F5344CB8AC3E}">
        <p14:creationId xmlns:p14="http://schemas.microsoft.com/office/powerpoint/2010/main" val="3355832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avougaonik 12">
            <a:extLst>
              <a:ext uri="{FF2B5EF4-FFF2-40B4-BE49-F238E27FC236}">
                <a16:creationId xmlns:a16="http://schemas.microsoft.com/office/drawing/2014/main" id="{9A2DED0D-AB56-4AE8-8452-B7611EE0002B}"/>
              </a:ext>
            </a:extLst>
          </p:cNvPr>
          <p:cNvSpPr/>
          <p:nvPr/>
        </p:nvSpPr>
        <p:spPr>
          <a:xfrm>
            <a:off x="4758855" y="4082318"/>
            <a:ext cx="4038943" cy="584775"/>
          </a:xfrm>
          <a:prstGeom prst="rect">
            <a:avLst/>
          </a:prstGeom>
        </p:spPr>
        <p:txBody>
          <a:bodyPr wrap="square">
            <a:spAutoFit/>
          </a:bodyPr>
          <a:lstStyle/>
          <a:p>
            <a:pPr lvl="2"/>
            <a:r>
              <a:rPr lang="sr-Latn-CS" sz="1600" b="1" kern="0" dirty="0"/>
              <a:t>l</a:t>
            </a:r>
          </a:p>
          <a:p>
            <a:pPr lvl="2"/>
            <a:endParaRPr lang="sr-Latn-CS" sz="1600" b="1" kern="0" dirty="0"/>
          </a:p>
        </p:txBody>
      </p:sp>
      <p:sp>
        <p:nvSpPr>
          <p:cNvPr id="17" name="Title 16">
            <a:extLst>
              <a:ext uri="{FF2B5EF4-FFF2-40B4-BE49-F238E27FC236}">
                <a16:creationId xmlns:a16="http://schemas.microsoft.com/office/drawing/2014/main" id="{244CD7CE-6F96-40AF-A3F3-F8A02806DFEF}"/>
              </a:ext>
            </a:extLst>
          </p:cNvPr>
          <p:cNvSpPr>
            <a:spLocks noGrp="1"/>
          </p:cNvSpPr>
          <p:nvPr>
            <p:ph type="title"/>
          </p:nvPr>
        </p:nvSpPr>
        <p:spPr/>
        <p:txBody>
          <a:bodyPr/>
          <a:lstStyle/>
          <a:p>
            <a:r>
              <a:rPr lang="sr-Latn-BA" dirty="0">
                <a:solidFill>
                  <a:schemeClr val="tx1">
                    <a:lumMod val="95000"/>
                    <a:lumOff val="5000"/>
                  </a:schemeClr>
                </a:solidFill>
              </a:rPr>
              <a:t>Prelomi i povrede   potkoljenice</a:t>
            </a:r>
            <a:endParaRPr lang="en-US" dirty="0"/>
          </a:p>
        </p:txBody>
      </p:sp>
      <p:sp>
        <p:nvSpPr>
          <p:cNvPr id="18" name="Content Placeholder 17">
            <a:extLst>
              <a:ext uri="{FF2B5EF4-FFF2-40B4-BE49-F238E27FC236}">
                <a16:creationId xmlns:a16="http://schemas.microsoft.com/office/drawing/2014/main" id="{A2EC5B2F-9A2F-4CE8-A8C5-90F6F8F2C6B5}"/>
              </a:ext>
            </a:extLst>
          </p:cNvPr>
          <p:cNvSpPr>
            <a:spLocks noGrp="1"/>
          </p:cNvSpPr>
          <p:nvPr>
            <p:ph idx="1"/>
          </p:nvPr>
        </p:nvSpPr>
        <p:spPr>
          <a:xfrm>
            <a:off x="527666" y="1800635"/>
            <a:ext cx="8596668" cy="4697411"/>
          </a:xfrm>
        </p:spPr>
        <p:txBody>
          <a:bodyPr>
            <a:normAutofit fontScale="92500" lnSpcReduction="20000"/>
          </a:bodyPr>
          <a:lstStyle/>
          <a:p>
            <a:pPr marL="0" marR="0" indent="0" algn="just">
              <a:spcBef>
                <a:spcPts val="0"/>
              </a:spcBef>
              <a:spcAft>
                <a:spcPts val="0"/>
              </a:spcAft>
              <a:buNone/>
            </a:pPr>
            <a:r>
              <a:rPr lang="hr-HR" sz="1800" b="1" dirty="0">
                <a:effectLst/>
                <a:latin typeface="Times New Roman" panose="02020603050405020304" pitchFamily="18" charset="0"/>
                <a:ea typeface="Times New Roman" panose="02020603050405020304" pitchFamily="18" charset="0"/>
              </a:rPr>
              <a:t>POVREDE SKOČNOG ZGLOBOVA</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hr-HR"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hr-HR" sz="1800" dirty="0">
                <a:effectLst/>
                <a:latin typeface="Times New Roman" panose="02020603050405020304" pitchFamily="18" charset="0"/>
                <a:ea typeface="Times New Roman" panose="02020603050405020304" pitchFamily="18" charset="0"/>
              </a:rPr>
              <a:t>Najčešće su distorzije(uganuće).Skočni zglobovi nose svu težinu tijela pri stajanju,hodanju i trčanju.Ako je težina tijela na jednoj nozi,pri najmanjem poremećaju ravnoteže može da dođe do prmjene  položaja težišta tijela,što prati iskretanje skočnog zgloba.Ako ligamenti nisu sposobni da se odupru ovoj sili tada dolazi do njihovog nategnuća ili kidanja.Iskretanje ka spolja je mnogo češća pojava,i pri tome se povrijeđuje lig.talofibulare anterior.</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Prema težini povrede razlikujemo 3 stepena:</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tabLst>
                <a:tab pos="228600" algn="l"/>
              </a:tabLst>
            </a:pPr>
            <a:r>
              <a:rPr lang="hr-HR" sz="1800" b="1" i="1" dirty="0">
                <a:effectLst/>
                <a:latin typeface="Times New Roman" panose="02020603050405020304" pitchFamily="18" charset="0"/>
                <a:ea typeface="Times New Roman" panose="02020603050405020304" pitchFamily="18" charset="0"/>
              </a:rPr>
              <a:t>Elongaciona</a:t>
            </a:r>
            <a:r>
              <a:rPr lang="hr-HR" sz="1800" i="1" dirty="0">
                <a:effectLst/>
                <a:latin typeface="Times New Roman" panose="02020603050405020304" pitchFamily="18" charset="0"/>
                <a:ea typeface="Times New Roman" panose="02020603050405020304" pitchFamily="18" charset="0"/>
              </a:rPr>
              <a:t> –</a:t>
            </a:r>
            <a:r>
              <a:rPr lang="hr-HR" sz="1800" dirty="0">
                <a:effectLst/>
                <a:latin typeface="Times New Roman" panose="02020603050405020304" pitchFamily="18" charset="0"/>
                <a:ea typeface="Times New Roman" panose="02020603050405020304" pitchFamily="18" charset="0"/>
              </a:rPr>
              <a:t> karakteriše nategnuće malog broja vlakana.Bol je slab i ne ograničava bitno pokretljivost u datom zglobu.</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tabLst>
                <a:tab pos="228600" algn="l"/>
              </a:tabLst>
            </a:pPr>
            <a:r>
              <a:rPr lang="hr-HR" sz="1800" b="1" i="1" dirty="0">
                <a:effectLst/>
                <a:latin typeface="Times New Roman" panose="02020603050405020304" pitchFamily="18" charset="0"/>
                <a:ea typeface="Times New Roman" panose="02020603050405020304" pitchFamily="18" charset="0"/>
              </a:rPr>
              <a:t>Laceraciona</a:t>
            </a:r>
            <a:r>
              <a:rPr lang="hr-HR" sz="1800" i="1" dirty="0">
                <a:effectLst/>
                <a:latin typeface="Times New Roman" panose="02020603050405020304" pitchFamily="18" charset="0"/>
                <a:ea typeface="Times New Roman" panose="02020603050405020304" pitchFamily="18" charset="0"/>
              </a:rPr>
              <a:t> –</a:t>
            </a:r>
            <a:r>
              <a:rPr lang="hr-HR" sz="1800" dirty="0">
                <a:effectLst/>
                <a:latin typeface="Times New Roman" panose="02020603050405020304" pitchFamily="18" charset="0"/>
                <a:ea typeface="Times New Roman" panose="02020603050405020304" pitchFamily="18" charset="0"/>
              </a:rPr>
              <a:t> karakteriše djelimično kidanje ligamenata uz prisustvo jakog bola, koja sprečava aktivne pokrete u datom zglobu,a prisutan je i otok oko zgloba.</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Times New Roman" panose="02020603050405020304" pitchFamily="18" charset="0"/>
              <a:buChar char="-"/>
              <a:tabLst>
                <a:tab pos="228600" algn="l"/>
              </a:tabLst>
            </a:pPr>
            <a:r>
              <a:rPr lang="hr-HR" sz="1800" b="1" i="1" dirty="0">
                <a:effectLst/>
                <a:latin typeface="Times New Roman" panose="02020603050405020304" pitchFamily="18" charset="0"/>
                <a:ea typeface="Times New Roman" panose="02020603050405020304" pitchFamily="18" charset="0"/>
              </a:rPr>
              <a:t>Rupturaciona</a:t>
            </a:r>
            <a:r>
              <a:rPr lang="hr-HR" sz="1800" i="1" dirty="0">
                <a:effectLst/>
                <a:latin typeface="Times New Roman" panose="02020603050405020304" pitchFamily="18" charset="0"/>
                <a:ea typeface="Times New Roman" panose="02020603050405020304" pitchFamily="18" charset="0"/>
              </a:rPr>
              <a:t> –</a:t>
            </a:r>
            <a:r>
              <a:rPr lang="hr-HR" sz="1800" dirty="0">
                <a:effectLst/>
                <a:latin typeface="Times New Roman" panose="02020603050405020304" pitchFamily="18" charset="0"/>
                <a:ea typeface="Times New Roman" panose="02020603050405020304" pitchFamily="18" charset="0"/>
              </a:rPr>
              <a:t> karakteriše je potpuna ruptura ligamenata,veliki otok i potkožni izliv krvi(hematom).Nastaje i izliv  krvi unutar zglobne šupljine (hemartros). Bol je veoma izražena i pri najmanjim pokretima,bilo aktivnim ili pasivnim.</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Prva pomoć podrazumijeva momentalnu primjenu leda ili hladne vode da bi spriječilo krvarenje i izliv u zglob, kao i nastanak edema.Zglob se imobiliše ili eventualno stavlja u kompresioni zavoj</a:t>
            </a:r>
            <a:r>
              <a:rPr lang="hr-HR" dirty="0">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Dijagnostika: klinički pregled, UZV i NMR</a:t>
            </a: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Liječenje: konzervativno/gipsom/ i hiruški </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6" name="Picture 3" descr="C:\Documents and Settings\Korisnik\Desktop\gr\11.jpg">
            <a:extLst>
              <a:ext uri="{FF2B5EF4-FFF2-40B4-BE49-F238E27FC236}">
                <a16:creationId xmlns:a16="http://schemas.microsoft.com/office/drawing/2014/main" id="{2F9B3653-CEB1-4035-B12B-DF6A53F8A5F9}"/>
              </a:ext>
            </a:extLst>
          </p:cNvPr>
          <p:cNvPicPr>
            <a:picLocks noChangeAspect="1" noChangeArrowheads="1"/>
          </p:cNvPicPr>
          <p:nvPr/>
        </p:nvPicPr>
        <p:blipFill>
          <a:blip r:embed="rId2"/>
          <a:srcRect/>
          <a:stretch>
            <a:fillRect/>
          </a:stretch>
        </p:blipFill>
        <p:spPr bwMode="auto">
          <a:xfrm>
            <a:off x="8974666" y="447092"/>
            <a:ext cx="2540000" cy="1828800"/>
          </a:xfrm>
          <a:prstGeom prst="rect">
            <a:avLst/>
          </a:prstGeom>
          <a:noFill/>
          <a:ln w="9525">
            <a:noFill/>
            <a:miter lim="800000"/>
            <a:headEnd/>
            <a:tailEnd/>
          </a:ln>
        </p:spPr>
      </p:pic>
      <p:sp>
        <p:nvSpPr>
          <p:cNvPr id="7" name="Strelica: nagore 2">
            <a:extLst>
              <a:ext uri="{FF2B5EF4-FFF2-40B4-BE49-F238E27FC236}">
                <a16:creationId xmlns:a16="http://schemas.microsoft.com/office/drawing/2014/main" id="{D84AC26F-1A02-4366-BF8E-7FD24CE3B428}"/>
              </a:ext>
            </a:extLst>
          </p:cNvPr>
          <p:cNvSpPr/>
          <p:nvPr/>
        </p:nvSpPr>
        <p:spPr bwMode="auto">
          <a:xfrm>
            <a:off x="10418237" y="1508248"/>
            <a:ext cx="181338" cy="584775"/>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r-Latn-RS" sz="2400" b="0" i="0" u="none" strike="noStrike" cap="none" normalizeH="0" baseline="0">
              <a:ln>
                <a:noFill/>
              </a:ln>
              <a:solidFill>
                <a:schemeClr val="tx1"/>
              </a:solidFill>
              <a:effectLst/>
              <a:latin typeface="Times New Roman" pitchFamily="18" charset="0"/>
            </a:endParaRPr>
          </a:p>
        </p:txBody>
      </p:sp>
      <p:sp>
        <p:nvSpPr>
          <p:cNvPr id="10" name="TextBox 9">
            <a:extLst>
              <a:ext uri="{FF2B5EF4-FFF2-40B4-BE49-F238E27FC236}">
                <a16:creationId xmlns:a16="http://schemas.microsoft.com/office/drawing/2014/main" id="{5F44231F-CD3A-4B3E-B602-51698ECA6C7B}"/>
              </a:ext>
            </a:extLst>
          </p:cNvPr>
          <p:cNvSpPr txBox="1"/>
          <p:nvPr/>
        </p:nvSpPr>
        <p:spPr>
          <a:xfrm>
            <a:off x="9797143" y="1999792"/>
            <a:ext cx="2052735" cy="369332"/>
          </a:xfrm>
          <a:prstGeom prst="rect">
            <a:avLst/>
          </a:prstGeom>
          <a:noFill/>
        </p:spPr>
        <p:txBody>
          <a:bodyPr wrap="square">
            <a:spAutoFit/>
          </a:bodyPr>
          <a:lstStyle/>
          <a:p>
            <a:r>
              <a:rPr lang="sr-Latn-RS"/>
              <a:t>Mc Kenzijev </a:t>
            </a:r>
            <a:endParaRPr lang="sr-Latn-RS" dirty="0"/>
          </a:p>
        </p:txBody>
      </p:sp>
      <p:pic>
        <p:nvPicPr>
          <p:cNvPr id="11" name="Picture 2" descr="C:\Users\Grubor\Pictures\distorsio.jpg">
            <a:extLst>
              <a:ext uri="{FF2B5EF4-FFF2-40B4-BE49-F238E27FC236}">
                <a16:creationId xmlns:a16="http://schemas.microsoft.com/office/drawing/2014/main" id="{1F2FF53A-4A3C-4643-9425-3DEBFDC0B01A}"/>
              </a:ext>
            </a:extLst>
          </p:cNvPr>
          <p:cNvPicPr>
            <a:picLocks noChangeAspect="1" noChangeArrowheads="1"/>
          </p:cNvPicPr>
          <p:nvPr/>
        </p:nvPicPr>
        <p:blipFill>
          <a:blip r:embed="rId3"/>
          <a:srcRect/>
          <a:stretch>
            <a:fillRect/>
          </a:stretch>
        </p:blipFill>
        <p:spPr bwMode="auto">
          <a:xfrm>
            <a:off x="9455020" y="2872179"/>
            <a:ext cx="2544294" cy="1912825"/>
          </a:xfrm>
          <a:prstGeom prst="rect">
            <a:avLst/>
          </a:prstGeom>
          <a:noFill/>
        </p:spPr>
      </p:pic>
    </p:spTree>
    <p:extLst>
      <p:ext uri="{BB962C8B-B14F-4D97-AF65-F5344CB8AC3E}">
        <p14:creationId xmlns:p14="http://schemas.microsoft.com/office/powerpoint/2010/main" val="2155048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8B65-0BD4-4FF4-90F1-48FEBF1E2BFB}"/>
              </a:ext>
            </a:extLst>
          </p:cNvPr>
          <p:cNvSpPr>
            <a:spLocks noGrp="1"/>
          </p:cNvSpPr>
          <p:nvPr>
            <p:ph type="title"/>
          </p:nvPr>
        </p:nvSpPr>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3D73B82E-7BE6-4C7E-A954-4A5056122653}"/>
              </a:ext>
            </a:extLst>
          </p:cNvPr>
          <p:cNvSpPr>
            <a:spLocks noGrp="1"/>
          </p:cNvSpPr>
          <p:nvPr>
            <p:ph idx="1"/>
          </p:nvPr>
        </p:nvSpPr>
        <p:spPr>
          <a:xfrm>
            <a:off x="154003" y="1530221"/>
            <a:ext cx="9801759" cy="5066522"/>
          </a:xfrm>
        </p:spPr>
        <p:txBody>
          <a:bodyPr>
            <a:normAutofit lnSpcReduction="10000"/>
          </a:bodyPr>
          <a:lstStyle/>
          <a:p>
            <a:pPr>
              <a:spcBef>
                <a:spcPts val="0"/>
              </a:spcBef>
            </a:pPr>
            <a:r>
              <a:rPr lang="en-US" b="1" dirty="0" err="1">
                <a:solidFill>
                  <a:schemeClr val="tx1">
                    <a:lumMod val="85000"/>
                    <a:lumOff val="15000"/>
                  </a:schemeClr>
                </a:solidFill>
                <a:latin typeface="Times New Roman" panose="02020603050405020304" pitchFamily="18" charset="0"/>
                <a:cs typeface="Times New Roman" panose="02020603050405020304" pitchFamily="18" charset="0"/>
              </a:rPr>
              <a:t>Zglobovi</a:t>
            </a: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err="1">
                <a:solidFill>
                  <a:schemeClr val="tx1">
                    <a:lumMod val="85000"/>
                    <a:lumOff val="15000"/>
                  </a:schemeClr>
                </a:solidFill>
                <a:latin typeface="Times New Roman" panose="02020603050405020304" pitchFamily="18" charset="0"/>
                <a:cs typeface="Times New Roman" panose="02020603050405020304" pitchFamily="18" charset="0"/>
              </a:rPr>
              <a:t>stopala</a:t>
            </a: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err="1">
                <a:solidFill>
                  <a:schemeClr val="tx1">
                    <a:lumMod val="85000"/>
                    <a:lumOff val="15000"/>
                  </a:schemeClr>
                </a:solidFill>
                <a:latin typeface="Times New Roman" panose="02020603050405020304" pitchFamily="18" charset="0"/>
                <a:cs typeface="Times New Roman" panose="02020603050405020304" pitchFamily="18" charset="0"/>
              </a:rPr>
              <a:t>articulationes</a:t>
            </a: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 pedis)</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zajedno</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sa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svojim</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spojem</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za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kosti</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potkoljenice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djeluju</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kao</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jedna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funkcionalna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cjelina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čime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omogućuju</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vrlo</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složenu</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mehaniku</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sr-Latn-BA" dirty="0">
                <a:solidFill>
                  <a:schemeClr val="tx1">
                    <a:lumMod val="85000"/>
                    <a:lumOff val="15000"/>
                  </a:schemeClr>
                </a:solidFill>
                <a:latin typeface="Times New Roman" panose="02020603050405020304" pitchFamily="18" charset="0"/>
                <a:cs typeface="Times New Roman" panose="02020603050405020304" pitchFamily="18" charset="0"/>
              </a:rPr>
              <a:t>pokreta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stopala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sr-Latn-BA" dirty="0">
                <a:solidFill>
                  <a:schemeClr val="tx1">
                    <a:lumMod val="85000"/>
                    <a:lumOff val="15000"/>
                  </a:schemeClr>
                </a:solidFill>
                <a:latin typeface="Times New Roman" panose="02020603050405020304" pitchFamily="18" charset="0"/>
                <a:cs typeface="Times New Roman" panose="02020603050405020304" pitchFamily="18" charset="0"/>
              </a:rPr>
              <a:t>Skočni</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i</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zglob</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je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zglob</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koji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povezuje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donje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krajeve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goljenične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(tibia)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i</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lisne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kosti</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(fibula) s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gležanjskom</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kosti</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(talus)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te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prenosi</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težinu</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čitava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tijela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na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zglobove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i</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svodove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stopala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Čine</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ga</a:t>
            </a:r>
            <a:endParaRPr lang="sr-Latn-BA" dirty="0">
              <a:solidFill>
                <a:schemeClr val="tx1">
                  <a:lumMod val="85000"/>
                  <a:lumOff val="15000"/>
                </a:schemeClr>
              </a:solidFill>
              <a:latin typeface="Times New Roman" panose="02020603050405020304" pitchFamily="18" charset="0"/>
              <a:cs typeface="Times New Roman" panose="02020603050405020304" pitchFamily="18" charset="0"/>
            </a:endParaRPr>
          </a:p>
          <a:p>
            <a:pPr lvl="1">
              <a:spcBef>
                <a:spcPts val="0"/>
              </a:spcBef>
            </a:pP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err="1">
                <a:solidFill>
                  <a:schemeClr val="tx1">
                    <a:lumMod val="85000"/>
                    <a:lumOff val="15000"/>
                  </a:schemeClr>
                </a:solidFill>
                <a:latin typeface="Times New Roman" panose="02020603050405020304" pitchFamily="18" charset="0"/>
                <a:cs typeface="Times New Roman" panose="02020603050405020304" pitchFamily="18" charset="0"/>
              </a:rPr>
              <a:t>gornji</a:t>
            </a: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err="1">
                <a:solidFill>
                  <a:schemeClr val="tx1">
                    <a:lumMod val="85000"/>
                    <a:lumOff val="15000"/>
                  </a:schemeClr>
                </a:solidFill>
                <a:latin typeface="Times New Roman" panose="02020603050405020304" pitchFamily="18" charset="0"/>
                <a:cs typeface="Times New Roman" panose="02020603050405020304" pitchFamily="18" charset="0"/>
              </a:rPr>
              <a:t>gležanjski</a:t>
            </a: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err="1">
                <a:solidFill>
                  <a:schemeClr val="tx1">
                    <a:lumMod val="85000"/>
                    <a:lumOff val="15000"/>
                  </a:schemeClr>
                </a:solidFill>
                <a:latin typeface="Times New Roman" panose="02020603050405020304" pitchFamily="18" charset="0"/>
                <a:cs typeface="Times New Roman" panose="02020603050405020304" pitchFamily="18" charset="0"/>
              </a:rPr>
              <a:t>zglob</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(art.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talocruralis</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i</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sr-Latn-BA" dirty="0">
              <a:solidFill>
                <a:schemeClr val="tx1">
                  <a:lumMod val="85000"/>
                  <a:lumOff val="15000"/>
                </a:schemeClr>
              </a:solidFill>
              <a:latin typeface="Times New Roman" panose="02020603050405020304" pitchFamily="18" charset="0"/>
              <a:cs typeface="Times New Roman" panose="02020603050405020304" pitchFamily="18" charset="0"/>
            </a:endParaRPr>
          </a:p>
          <a:p>
            <a:pPr lvl="1">
              <a:spcBef>
                <a:spcPts val="0"/>
              </a:spcBef>
            </a:pPr>
            <a:r>
              <a:rPr lang="en-US" b="1" dirty="0" err="1">
                <a:solidFill>
                  <a:schemeClr val="tx1">
                    <a:lumMod val="85000"/>
                    <a:lumOff val="15000"/>
                  </a:schemeClr>
                </a:solidFill>
                <a:latin typeface="Times New Roman" panose="02020603050405020304" pitchFamily="18" charset="0"/>
                <a:cs typeface="Times New Roman" panose="02020603050405020304" pitchFamily="18" charset="0"/>
              </a:rPr>
              <a:t>donji</a:t>
            </a: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err="1">
                <a:solidFill>
                  <a:schemeClr val="tx1">
                    <a:lumMod val="85000"/>
                    <a:lumOff val="15000"/>
                  </a:schemeClr>
                </a:solidFill>
                <a:latin typeface="Times New Roman" panose="02020603050405020304" pitchFamily="18" charset="0"/>
                <a:cs typeface="Times New Roman" panose="02020603050405020304" pitchFamily="18" charset="0"/>
              </a:rPr>
              <a:t>gležanjski</a:t>
            </a: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err="1">
                <a:solidFill>
                  <a:schemeClr val="tx1">
                    <a:lumMod val="85000"/>
                    <a:lumOff val="15000"/>
                  </a:schemeClr>
                </a:solidFill>
                <a:latin typeface="Times New Roman" panose="02020603050405020304" pitchFamily="18" charset="0"/>
                <a:cs typeface="Times New Roman" panose="02020603050405020304" pitchFamily="18" charset="0"/>
              </a:rPr>
              <a:t>zglob</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(art.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talocalcaneonavicularis</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subtalaris</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sr-Latn-BA" dirty="0">
              <a:solidFill>
                <a:schemeClr val="tx1">
                  <a:lumMod val="85000"/>
                  <a:lumOff val="15000"/>
                </a:schemeClr>
              </a:solidFill>
              <a:latin typeface="Times New Roman" panose="02020603050405020304" pitchFamily="18" charset="0"/>
              <a:cs typeface="Times New Roman" panose="02020603050405020304" pitchFamily="18" charset="0"/>
            </a:endParaRPr>
          </a:p>
          <a:p>
            <a:pPr>
              <a:spcBef>
                <a:spcPts val="0"/>
              </a:spcBef>
            </a:pP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Prijelom</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sr-Latn-BA" dirty="0">
                <a:solidFill>
                  <a:schemeClr val="tx1">
                    <a:lumMod val="85000"/>
                    <a:lumOff val="15000"/>
                  </a:schemeClr>
                </a:solidFill>
                <a:latin typeface="Times New Roman" panose="02020603050405020304" pitchFamily="18" charset="0"/>
                <a:cs typeface="Times New Roman" panose="02020603050405020304" pitchFamily="18" charset="0"/>
              </a:rPr>
              <a:t>skočnog zgloba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relativno</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je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česta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pojava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ne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samo</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kod</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fizičke aktovni  sportista, rekreativaca već kod  i građana u svakodnevnoj aktivnosti.</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sr-Latn-BA" dirty="0">
              <a:solidFill>
                <a:schemeClr val="tx1">
                  <a:lumMod val="85000"/>
                  <a:lumOff val="15000"/>
                </a:schemeClr>
              </a:solidFill>
              <a:latin typeface="Times New Roman" panose="02020603050405020304" pitchFamily="18" charset="0"/>
              <a:cs typeface="Times New Roman" panose="02020603050405020304" pitchFamily="18" charset="0"/>
            </a:endParaRPr>
          </a:p>
          <a:p>
            <a:pPr>
              <a:spcBef>
                <a:spcPts val="0"/>
              </a:spcBef>
            </a:pPr>
            <a:r>
              <a:rPr lang="sr-Latn-BA" b="1" dirty="0">
                <a:solidFill>
                  <a:schemeClr val="tx1">
                    <a:lumMod val="85000"/>
                    <a:lumOff val="15000"/>
                  </a:schemeClr>
                </a:solidFill>
                <a:latin typeface="Times New Roman" panose="02020603050405020304" pitchFamily="18" charset="0"/>
                <a:cs typeface="Times New Roman" panose="02020603050405020304" pitchFamily="18" charset="0"/>
              </a:rPr>
              <a:t>Klinički s</a:t>
            </a:r>
            <a:r>
              <a:rPr lang="sr-Latn-BA" sz="1800" b="1" i="0" dirty="0">
                <a:solidFill>
                  <a:schemeClr val="tx1">
                    <a:lumMod val="85000"/>
                    <a:lumOff val="15000"/>
                  </a:schemeClr>
                </a:solidFill>
                <a:effectLst/>
                <a:latin typeface="Times New Roman" panose="02020603050405020304" pitchFamily="18" charset="0"/>
                <a:cs typeface="Times New Roman" panose="02020603050405020304" pitchFamily="18" charset="0"/>
              </a:rPr>
              <a:t>imptomi preloma</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skočnog zgloba: </a:t>
            </a:r>
            <a:r>
              <a:rPr lang="sr-Latn-BA" b="1" i="1" dirty="0">
                <a:solidFill>
                  <a:schemeClr val="tx1">
                    <a:lumMod val="85000"/>
                    <a:lumOff val="15000"/>
                  </a:schemeClr>
                </a:solidFill>
                <a:latin typeface="Times New Roman" panose="02020603050405020304" pitchFamily="18" charset="0"/>
                <a:cs typeface="Times New Roman" panose="02020603050405020304" pitchFamily="18" charset="0"/>
              </a:rPr>
              <a:t>bol,edem,hematom, nemogućnos  oslonca na nogu, vidljiv deformitet skočnog zgloba...</a:t>
            </a:r>
            <a:b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br>
            <a:r>
              <a:rPr lang="sr-Latn-BA" sz="1800" b="1" i="0" dirty="0">
                <a:solidFill>
                  <a:schemeClr val="tx1">
                    <a:lumMod val="85000"/>
                    <a:lumOff val="15000"/>
                  </a:schemeClr>
                </a:solidFill>
                <a:effectLst/>
                <a:latin typeface="Times New Roman" panose="02020603050405020304" pitchFamily="18" charset="0"/>
                <a:cs typeface="Times New Roman" panose="02020603050405020304" pitchFamily="18" charset="0"/>
              </a:rPr>
              <a:t>Dijagnoza;</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klinička slika  i RTG snikak skočnog zgloba u AP i LL., rijetko CT ili NMR.</a:t>
            </a:r>
            <a:br>
              <a:rPr lang="en-US"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1800"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Klasifikacija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preloma skočnog zgloba: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Denis-</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Weberova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r>
              <a:rPr lang="en-US" sz="1800" b="1"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i="0" dirty="0" err="1">
                <a:solidFill>
                  <a:schemeClr val="tx1">
                    <a:lumMod val="85000"/>
                    <a:lumOff val="15000"/>
                  </a:schemeClr>
                </a:solidFill>
                <a:effectLst/>
                <a:latin typeface="Times New Roman" panose="02020603050405020304" pitchFamily="18" charset="0"/>
                <a:cs typeface="Times New Roman" panose="02020603050405020304" pitchFamily="18" charset="0"/>
              </a:rPr>
              <a:t>Lauge</a:t>
            </a:r>
            <a:r>
              <a:rPr lang="en-US" sz="1800" i="0" dirty="0">
                <a:solidFill>
                  <a:schemeClr val="tx1">
                    <a:lumMod val="85000"/>
                    <a:lumOff val="15000"/>
                  </a:schemeClr>
                </a:solidFill>
                <a:effectLst/>
                <a:latin typeface="Times New Roman" panose="02020603050405020304" pitchFamily="18" charset="0"/>
                <a:cs typeface="Times New Roman" panose="02020603050405020304" pitchFamily="18" charset="0"/>
              </a:rPr>
              <a:t>-Hansen </a:t>
            </a:r>
            <a:r>
              <a:rPr lang="sr-Latn-BA" sz="1800" i="0" dirty="0">
                <a:solidFill>
                  <a:schemeClr val="tx1">
                    <a:lumMod val="85000"/>
                    <a:lumOff val="15000"/>
                  </a:schemeClr>
                </a:solidFill>
                <a:effectLst/>
                <a:latin typeface="Times New Roman" panose="02020603050405020304" pitchFamily="18" charset="0"/>
                <a:cs typeface="Times New Roman" panose="02020603050405020304" pitchFamily="18" charset="0"/>
              </a:rPr>
              <a:t>, AO., </a:t>
            </a:r>
            <a:r>
              <a:rPr lang="en-US" sz="180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klasifikacija</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sr-Latn-BA" dirty="0">
              <a:solidFill>
                <a:schemeClr val="tx1">
                  <a:lumMod val="85000"/>
                  <a:lumOff val="15000"/>
                </a:schemeClr>
              </a:solidFill>
              <a:latin typeface="Times New Roman" panose="02020603050405020304" pitchFamily="18" charset="0"/>
              <a:cs typeface="Times New Roman" panose="02020603050405020304" pitchFamily="18" charset="0"/>
            </a:endParaRPr>
          </a:p>
          <a:p>
            <a:pPr>
              <a:spcBef>
                <a:spcPts val="0"/>
              </a:spcBef>
            </a:pPr>
            <a:r>
              <a:rPr lang="sr-Latn-BA" sz="1800" b="1" i="0" dirty="0">
                <a:solidFill>
                  <a:schemeClr val="tx1">
                    <a:lumMod val="85000"/>
                    <a:lumOff val="15000"/>
                  </a:schemeClr>
                </a:solidFill>
                <a:effectLst/>
                <a:latin typeface="Times New Roman" panose="02020603050405020304" pitchFamily="18" charset="0"/>
                <a:cs typeface="Times New Roman" panose="02020603050405020304" pitchFamily="18" charset="0"/>
              </a:rPr>
              <a:t>Denis-</a:t>
            </a:r>
            <a:r>
              <a:rPr lang="en-US" sz="1800"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Weberova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klasifikacija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usređena </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je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integritet</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sindezmoze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mjesto</a:t>
            </a:r>
            <a:b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b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fibularne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frakture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Klasifikacija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je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prilično</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jednostavna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sr-Latn-BA" dirty="0">
                <a:solidFill>
                  <a:schemeClr val="tx1">
                    <a:lumMod val="85000"/>
                    <a:lumOff val="15000"/>
                  </a:schemeClr>
                </a:solidFill>
                <a:latin typeface="Times New Roman" panose="02020603050405020304" pitchFamily="18" charset="0"/>
                <a:cs typeface="Times New Roman" panose="02020603050405020304" pitchFamily="18" charset="0"/>
              </a:rPr>
              <a:t>,</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lako</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razumljiva</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i koristi se u svakodnevnoj kliničkoj praksi</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br>
              <a:rPr lang="en-US" dirty="0">
                <a:solidFill>
                  <a:schemeClr val="tx1">
                    <a:lumMod val="85000"/>
                    <a:lumOff val="15000"/>
                  </a:schemeClr>
                </a:solidFill>
                <a:latin typeface="Times New Roman" panose="02020603050405020304" pitchFamily="18" charset="0"/>
                <a:cs typeface="Times New Roman" panose="02020603050405020304" pitchFamily="18" charset="0"/>
              </a:rPr>
            </a:br>
            <a:r>
              <a:rPr lang="sr-Latn-BA" b="1" dirty="0">
                <a:solidFill>
                  <a:schemeClr val="tx1">
                    <a:lumMod val="85000"/>
                    <a:lumOff val="15000"/>
                  </a:schemeClr>
                </a:solidFill>
                <a:latin typeface="Times New Roman" panose="02020603050405020304" pitchFamily="18" charset="0"/>
                <a:cs typeface="Times New Roman" panose="02020603050405020304" pitchFamily="18" charset="0"/>
              </a:rPr>
              <a:t>Liječenje:</a:t>
            </a:r>
          </a:p>
          <a:p>
            <a:pPr lvl="1">
              <a:spcBef>
                <a:spcPts val="0"/>
              </a:spcBef>
            </a:pPr>
            <a:r>
              <a:rPr lang="sr-Latn-BA" dirty="0">
                <a:solidFill>
                  <a:schemeClr val="tx1">
                    <a:lumMod val="85000"/>
                    <a:lumOff val="15000"/>
                  </a:schemeClr>
                </a:solidFill>
                <a:latin typeface="Times New Roman" panose="02020603050405020304" pitchFamily="18" charset="0"/>
                <a:cs typeface="Times New Roman" panose="02020603050405020304" pitchFamily="18" charset="0"/>
              </a:rPr>
              <a:t>Konzervativni - stabilni prelomi</a:t>
            </a:r>
          </a:p>
          <a:p>
            <a:pPr lvl="1">
              <a:spcBef>
                <a:spcPts val="0"/>
              </a:spcBef>
            </a:pPr>
            <a:r>
              <a:rPr lang="sr-Latn-BA" dirty="0">
                <a:solidFill>
                  <a:schemeClr val="tx1">
                    <a:lumMod val="85000"/>
                    <a:lumOff val="15000"/>
                  </a:schemeClr>
                </a:solidFill>
                <a:latin typeface="Times New Roman" panose="02020603050405020304" pitchFamily="18" charset="0"/>
                <a:cs typeface="Times New Roman" panose="02020603050405020304" pitchFamily="18" charset="0"/>
              </a:rPr>
              <a:t>Hirurški.-nestabilni prelomi</a:t>
            </a:r>
            <a:br>
              <a:rPr lang="en-US" dirty="0">
                <a:solidFill>
                  <a:schemeClr val="tx1">
                    <a:lumMod val="85000"/>
                    <a:lumOff val="15000"/>
                  </a:schemeClr>
                </a:solidFill>
                <a:latin typeface="Times New Roman" panose="02020603050405020304" pitchFamily="18" charset="0"/>
                <a:cs typeface="Times New Roman" panose="02020603050405020304" pitchFamily="18" charset="0"/>
              </a:rPr>
            </a:b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3DC3E42-E143-43E5-804F-88EDF67C3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1528" y="1082352"/>
            <a:ext cx="2010472" cy="3107093"/>
          </a:xfrm>
          <a:prstGeom prst="rect">
            <a:avLst/>
          </a:prstGeom>
        </p:spPr>
      </p:pic>
      <p:pic>
        <p:nvPicPr>
          <p:cNvPr id="11" name="Picture 10">
            <a:extLst>
              <a:ext uri="{FF2B5EF4-FFF2-40B4-BE49-F238E27FC236}">
                <a16:creationId xmlns:a16="http://schemas.microsoft.com/office/drawing/2014/main" id="{4BCD3546-112A-4321-AFB4-C2E73C1AB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179" y="4336358"/>
            <a:ext cx="2352821" cy="1589406"/>
          </a:xfrm>
          <a:prstGeom prst="rect">
            <a:avLst/>
          </a:prstGeom>
        </p:spPr>
      </p:pic>
    </p:spTree>
    <p:extLst>
      <p:ext uri="{BB962C8B-B14F-4D97-AF65-F5344CB8AC3E}">
        <p14:creationId xmlns:p14="http://schemas.microsoft.com/office/powerpoint/2010/main" val="2028887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782C7-644C-4AE2-9AC1-5762A14AAAD1}"/>
              </a:ext>
            </a:extLst>
          </p:cNvPr>
          <p:cNvSpPr>
            <a:spLocks noGrp="1"/>
          </p:cNvSpPr>
          <p:nvPr>
            <p:ph type="title"/>
          </p:nvPr>
        </p:nvSpPr>
        <p:spPr>
          <a:xfrm>
            <a:off x="546705" y="55497"/>
            <a:ext cx="4323582" cy="1320800"/>
          </a:xfrm>
        </p:spPr>
        <p:txBody>
          <a:bodyPr/>
          <a:lstStyle/>
          <a:p>
            <a:r>
              <a:rPr lang="sr-Latn-BA" dirty="0">
                <a:solidFill>
                  <a:schemeClr val="tx1">
                    <a:lumMod val="95000"/>
                    <a:lumOff val="5000"/>
                  </a:schemeClr>
                </a:solidFill>
              </a:rPr>
              <a:t>Prelomi i povrede   potkoljenice</a:t>
            </a:r>
            <a:endParaRPr lang="en-US" dirty="0"/>
          </a:p>
        </p:txBody>
      </p:sp>
      <p:pic>
        <p:nvPicPr>
          <p:cNvPr id="6" name="Picture 86" descr="malleolar_b">
            <a:extLst>
              <a:ext uri="{FF2B5EF4-FFF2-40B4-BE49-F238E27FC236}">
                <a16:creationId xmlns:a16="http://schemas.microsoft.com/office/drawing/2014/main" id="{6C33602D-711C-4442-9104-1DDEC35E610A}"/>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8580" y="2015413"/>
            <a:ext cx="867747" cy="1413588"/>
          </a:xfrm>
          <a:prstGeom prst="rect">
            <a:avLst/>
          </a:prstGeom>
          <a:noFill/>
          <a:ln>
            <a:noFill/>
          </a:ln>
        </p:spPr>
      </p:pic>
      <p:pic>
        <p:nvPicPr>
          <p:cNvPr id="7" name="Picture 85" descr="44-B12_117x97">
            <a:hlinkClick r:id="rId3" tooltip="select an option"/>
            <a:extLst>
              <a:ext uri="{FF2B5EF4-FFF2-40B4-BE49-F238E27FC236}">
                <a16:creationId xmlns:a16="http://schemas.microsoft.com/office/drawing/2014/main" id="{99CEE98C-567E-4D6F-8833-5CE8E2AB64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5878" y="2156476"/>
            <a:ext cx="1431007" cy="1067939"/>
          </a:xfrm>
          <a:prstGeom prst="rect">
            <a:avLst/>
          </a:prstGeom>
          <a:noFill/>
          <a:ln>
            <a:noFill/>
          </a:ln>
        </p:spPr>
      </p:pic>
      <p:pic>
        <p:nvPicPr>
          <p:cNvPr id="8" name="Picture 84" descr="44-B22_117x97">
            <a:hlinkClick r:id="rId5" tooltip="select an option"/>
            <a:extLst>
              <a:ext uri="{FF2B5EF4-FFF2-40B4-BE49-F238E27FC236}">
                <a16:creationId xmlns:a16="http://schemas.microsoft.com/office/drawing/2014/main" id="{876EF9AD-90EF-4EAF-9C60-50C5F474C2F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417398" y="2156476"/>
            <a:ext cx="1421500" cy="1200330"/>
          </a:xfrm>
          <a:prstGeom prst="rect">
            <a:avLst/>
          </a:prstGeom>
          <a:noFill/>
          <a:ln>
            <a:noFill/>
          </a:ln>
        </p:spPr>
      </p:pic>
      <p:pic>
        <p:nvPicPr>
          <p:cNvPr id="9" name="Picture 83" descr="44-B32_117x97">
            <a:hlinkClick r:id="rId7" tooltip="select an option"/>
            <a:extLst>
              <a:ext uri="{FF2B5EF4-FFF2-40B4-BE49-F238E27FC236}">
                <a16:creationId xmlns:a16="http://schemas.microsoft.com/office/drawing/2014/main" id="{0CCD6A24-A2A9-4951-9634-5CC42D7DDA3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683395" y="2156477"/>
            <a:ext cx="1292273" cy="1200329"/>
          </a:xfrm>
          <a:prstGeom prst="rect">
            <a:avLst/>
          </a:prstGeom>
          <a:noFill/>
          <a:ln>
            <a:noFill/>
          </a:ln>
        </p:spPr>
      </p:pic>
      <p:sp>
        <p:nvSpPr>
          <p:cNvPr id="11" name="TextBox 10">
            <a:extLst>
              <a:ext uri="{FF2B5EF4-FFF2-40B4-BE49-F238E27FC236}">
                <a16:creationId xmlns:a16="http://schemas.microsoft.com/office/drawing/2014/main" id="{B5B13F7B-37F3-44EE-B66E-EDBFAD4161B4}"/>
              </a:ext>
            </a:extLst>
          </p:cNvPr>
          <p:cNvSpPr txBox="1"/>
          <p:nvPr/>
        </p:nvSpPr>
        <p:spPr>
          <a:xfrm>
            <a:off x="172736" y="1810138"/>
            <a:ext cx="4917232" cy="3416320"/>
          </a:xfrm>
          <a:prstGeom prst="rect">
            <a:avLst/>
          </a:prstGeom>
          <a:noFill/>
          <a:ln w="38100">
            <a:solidFill>
              <a:schemeClr val="tx1"/>
            </a:solidFill>
          </a:ln>
        </p:spPr>
        <p:txBody>
          <a:bodyPr wrap="square" rtlCol="0">
            <a:spAutoFit/>
          </a:bodyPr>
          <a:lstStyle/>
          <a:p>
            <a:r>
              <a:rPr lang="sr-Latn-RS" b="1" dirty="0"/>
              <a:t>A-</a:t>
            </a:r>
            <a:r>
              <a:rPr lang="en-US" b="1" dirty="0" err="1"/>
              <a:t>Infrasindesmotski</a:t>
            </a:r>
            <a:endParaRPr lang="sr-Latn-BA" b="1" dirty="0"/>
          </a:p>
          <a:p>
            <a:endParaRPr lang="sr-Latn-BA" b="1" dirty="0"/>
          </a:p>
          <a:p>
            <a:endParaRPr lang="sr-Latn-BA" b="1" dirty="0"/>
          </a:p>
          <a:p>
            <a:endParaRPr lang="sr-Latn-BA" b="1" dirty="0"/>
          </a:p>
          <a:p>
            <a:endParaRPr lang="sr-Latn-BA" b="1" dirty="0"/>
          </a:p>
          <a:p>
            <a:endParaRPr lang="sr-Latn-BA" b="1" dirty="0"/>
          </a:p>
          <a:p>
            <a:r>
              <a:rPr lang="hr-BA" sz="1600" dirty="0">
                <a:latin typeface="Times New Roman" panose="02020603050405020304" pitchFamily="18" charset="0"/>
                <a:cs typeface="Times New Roman" panose="02020603050405020304" pitchFamily="18" charset="0"/>
              </a:rPr>
              <a:t>Lom lateralnog maleolusa je ispod linije zgloba,  tibiofibularna sindezmoza intaktna, deltoidni ligament intaktan,  medijalni maleolus često frakturiran a tretman najčešće neoperativan.</a:t>
            </a:r>
            <a:endParaRPr lang="sr-Latn-RS" sz="1600" dirty="0">
              <a:latin typeface="Times New Roman" panose="02020603050405020304" pitchFamily="18" charset="0"/>
              <a:cs typeface="Times New Roman" panose="02020603050405020304" pitchFamily="18" charset="0"/>
            </a:endParaRPr>
          </a:p>
          <a:p>
            <a:endParaRPr lang="sr-Latn-RS" dirty="0"/>
          </a:p>
          <a:p>
            <a:endParaRPr lang="en-US" dirty="0"/>
          </a:p>
        </p:txBody>
      </p:sp>
      <p:pic>
        <p:nvPicPr>
          <p:cNvPr id="12" name="Picture 86" descr="malleolar_b">
            <a:extLst>
              <a:ext uri="{FF2B5EF4-FFF2-40B4-BE49-F238E27FC236}">
                <a16:creationId xmlns:a16="http://schemas.microsoft.com/office/drawing/2014/main" id="{95DCD179-C0AE-4E47-AD97-1B399E4CAA47}"/>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67571" y="896309"/>
            <a:ext cx="954743" cy="1165290"/>
          </a:xfrm>
          <a:prstGeom prst="rect">
            <a:avLst/>
          </a:prstGeom>
          <a:noFill/>
          <a:ln>
            <a:noFill/>
          </a:ln>
        </p:spPr>
      </p:pic>
      <p:pic>
        <p:nvPicPr>
          <p:cNvPr id="13" name="Picture 85" descr="44-B12_117x97">
            <a:hlinkClick r:id="rId3" tooltip="select an option"/>
            <a:extLst>
              <a:ext uri="{FF2B5EF4-FFF2-40B4-BE49-F238E27FC236}">
                <a16:creationId xmlns:a16="http://schemas.microsoft.com/office/drawing/2014/main" id="{63FA7395-6490-4716-A874-6CE5FAB241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81311" y="954640"/>
            <a:ext cx="1326711" cy="979715"/>
          </a:xfrm>
          <a:prstGeom prst="rect">
            <a:avLst/>
          </a:prstGeom>
          <a:noFill/>
          <a:ln>
            <a:noFill/>
          </a:ln>
        </p:spPr>
      </p:pic>
      <p:pic>
        <p:nvPicPr>
          <p:cNvPr id="14" name="Picture 84" descr="44-B22_117x97">
            <a:hlinkClick r:id="rId5" tooltip="select an option"/>
            <a:extLst>
              <a:ext uri="{FF2B5EF4-FFF2-40B4-BE49-F238E27FC236}">
                <a16:creationId xmlns:a16="http://schemas.microsoft.com/office/drawing/2014/main" id="{C88037DF-3ED3-4D70-A976-1BE356429A3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299802" y="942495"/>
            <a:ext cx="1185708" cy="1072918"/>
          </a:xfrm>
          <a:prstGeom prst="rect">
            <a:avLst/>
          </a:prstGeom>
          <a:noFill/>
          <a:ln>
            <a:noFill/>
          </a:ln>
        </p:spPr>
      </p:pic>
      <p:pic>
        <p:nvPicPr>
          <p:cNvPr id="15" name="Picture 83" descr="44-B32_117x97">
            <a:hlinkClick r:id="rId7" tooltip="select an option"/>
            <a:extLst>
              <a:ext uri="{FF2B5EF4-FFF2-40B4-BE49-F238E27FC236}">
                <a16:creationId xmlns:a16="http://schemas.microsoft.com/office/drawing/2014/main" id="{CCAE5020-C89E-4187-B823-1B2367EEA42B}"/>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485510" y="954640"/>
            <a:ext cx="1234028" cy="1320801"/>
          </a:xfrm>
          <a:prstGeom prst="rect">
            <a:avLst/>
          </a:prstGeom>
          <a:noFill/>
          <a:ln>
            <a:noFill/>
          </a:ln>
        </p:spPr>
      </p:pic>
      <p:sp>
        <p:nvSpPr>
          <p:cNvPr id="16" name="TextBox 15">
            <a:extLst>
              <a:ext uri="{FF2B5EF4-FFF2-40B4-BE49-F238E27FC236}">
                <a16:creationId xmlns:a16="http://schemas.microsoft.com/office/drawing/2014/main" id="{AC585526-B15C-4BF1-A4EA-D118CF9061B1}"/>
              </a:ext>
            </a:extLst>
          </p:cNvPr>
          <p:cNvSpPr txBox="1"/>
          <p:nvPr/>
        </p:nvSpPr>
        <p:spPr>
          <a:xfrm>
            <a:off x="5215812" y="351837"/>
            <a:ext cx="5169159" cy="3385542"/>
          </a:xfrm>
          <a:prstGeom prst="rect">
            <a:avLst/>
          </a:prstGeom>
          <a:noFill/>
          <a:ln w="38100">
            <a:solidFill>
              <a:schemeClr val="accent1"/>
            </a:solidFill>
          </a:ln>
        </p:spPr>
        <p:txBody>
          <a:bodyPr wrap="square" rtlCol="0">
            <a:spAutoFit/>
          </a:bodyPr>
          <a:lstStyle/>
          <a:p>
            <a:r>
              <a:rPr lang="sr-Latn-CS" sz="2800" b="1" kern="0" dirty="0"/>
              <a:t>B-</a:t>
            </a:r>
            <a:r>
              <a:rPr lang="en-US" b="1" dirty="0" err="1"/>
              <a:t>Transsindesmotski</a:t>
            </a:r>
            <a:endParaRPr lang="sr-Latn-BA" b="1" dirty="0"/>
          </a:p>
          <a:p>
            <a:endParaRPr lang="sr-Latn-BA" b="1" dirty="0"/>
          </a:p>
          <a:p>
            <a:endParaRPr lang="sr-Latn-BA" b="1" dirty="0"/>
          </a:p>
          <a:p>
            <a:endParaRPr lang="hr-BA" sz="1800" b="1" dirty="0"/>
          </a:p>
          <a:p>
            <a:endParaRPr lang="hr-BA" b="1" dirty="0"/>
          </a:p>
          <a:p>
            <a:endParaRPr lang="hr-BA" sz="1800" dirty="0"/>
          </a:p>
          <a:p>
            <a:r>
              <a:rPr lang="hr-BA" sz="1600" dirty="0">
                <a:latin typeface="Times New Roman" panose="02020603050405020304" pitchFamily="18" charset="0"/>
                <a:cs typeface="Times New Roman" panose="02020603050405020304" pitchFamily="18" charset="0"/>
              </a:rPr>
              <a:t>Lom počinje u nivou zgloba šireći se prema gorei lateralno duž fibule, tibiofibularna sindezmoze  je intaktna ili parcijalno rupturirana ali najčešće  bez širenja distalne tibiofibularne artikulacije, medijalni maleolus može biti frakturiran ili deltoidni ligament povrijedjen i lom je varijabilne stabilnosti.</a:t>
            </a:r>
          </a:p>
        </p:txBody>
      </p:sp>
      <p:pic>
        <p:nvPicPr>
          <p:cNvPr id="17" name="Slika 3">
            <a:extLst>
              <a:ext uri="{FF2B5EF4-FFF2-40B4-BE49-F238E27FC236}">
                <a16:creationId xmlns:a16="http://schemas.microsoft.com/office/drawing/2014/main" id="{7440C03C-856C-4ADC-AE95-25ADABD3EA4E}"/>
              </a:ext>
            </a:extLst>
          </p:cNvPr>
          <p:cNvPicPr>
            <a:picLocks noChangeAspect="1"/>
          </p:cNvPicPr>
          <p:nvPr/>
        </p:nvPicPr>
        <p:blipFill>
          <a:blip r:embed="rId9"/>
          <a:stretch>
            <a:fillRect/>
          </a:stretch>
        </p:blipFill>
        <p:spPr>
          <a:xfrm>
            <a:off x="5327891" y="4040395"/>
            <a:ext cx="787337" cy="1108103"/>
          </a:xfrm>
          <a:prstGeom prst="rect">
            <a:avLst/>
          </a:prstGeom>
        </p:spPr>
      </p:pic>
      <p:pic>
        <p:nvPicPr>
          <p:cNvPr id="18" name="Slika 4">
            <a:extLst>
              <a:ext uri="{FF2B5EF4-FFF2-40B4-BE49-F238E27FC236}">
                <a16:creationId xmlns:a16="http://schemas.microsoft.com/office/drawing/2014/main" id="{16094DAD-5DE5-4732-9E6D-793321FB8E96}"/>
              </a:ext>
            </a:extLst>
          </p:cNvPr>
          <p:cNvPicPr>
            <a:picLocks noChangeAspect="1"/>
          </p:cNvPicPr>
          <p:nvPr/>
        </p:nvPicPr>
        <p:blipFill>
          <a:blip r:embed="rId10"/>
          <a:stretch>
            <a:fillRect/>
          </a:stretch>
        </p:blipFill>
        <p:spPr>
          <a:xfrm>
            <a:off x="6202925" y="4077454"/>
            <a:ext cx="1289481" cy="1071044"/>
          </a:xfrm>
          <a:prstGeom prst="rect">
            <a:avLst/>
          </a:prstGeom>
        </p:spPr>
      </p:pic>
      <p:pic>
        <p:nvPicPr>
          <p:cNvPr id="19" name="Slika 5">
            <a:extLst>
              <a:ext uri="{FF2B5EF4-FFF2-40B4-BE49-F238E27FC236}">
                <a16:creationId xmlns:a16="http://schemas.microsoft.com/office/drawing/2014/main" id="{5B89523A-74D2-484D-88CA-4438B98C1F7D}"/>
              </a:ext>
            </a:extLst>
          </p:cNvPr>
          <p:cNvPicPr>
            <a:picLocks noChangeAspect="1"/>
          </p:cNvPicPr>
          <p:nvPr/>
        </p:nvPicPr>
        <p:blipFill>
          <a:blip r:embed="rId11"/>
          <a:stretch>
            <a:fillRect/>
          </a:stretch>
        </p:blipFill>
        <p:spPr>
          <a:xfrm>
            <a:off x="7492406" y="3995302"/>
            <a:ext cx="1396898" cy="1160264"/>
          </a:xfrm>
          <a:prstGeom prst="rect">
            <a:avLst/>
          </a:prstGeom>
        </p:spPr>
      </p:pic>
      <p:pic>
        <p:nvPicPr>
          <p:cNvPr id="20" name="Slika 6">
            <a:extLst>
              <a:ext uri="{FF2B5EF4-FFF2-40B4-BE49-F238E27FC236}">
                <a16:creationId xmlns:a16="http://schemas.microsoft.com/office/drawing/2014/main" id="{222B47E0-0AA7-4785-9F38-0ABB146D89AF}"/>
              </a:ext>
            </a:extLst>
          </p:cNvPr>
          <p:cNvPicPr>
            <a:picLocks noChangeAspect="1"/>
          </p:cNvPicPr>
          <p:nvPr/>
        </p:nvPicPr>
        <p:blipFill>
          <a:blip r:embed="rId12"/>
          <a:stretch>
            <a:fillRect/>
          </a:stretch>
        </p:blipFill>
        <p:spPr>
          <a:xfrm>
            <a:off x="8627759" y="3962639"/>
            <a:ext cx="1565942" cy="1300673"/>
          </a:xfrm>
          <a:prstGeom prst="rect">
            <a:avLst/>
          </a:prstGeom>
        </p:spPr>
      </p:pic>
      <p:sp>
        <p:nvSpPr>
          <p:cNvPr id="22" name="TextBox 21">
            <a:extLst>
              <a:ext uri="{FF2B5EF4-FFF2-40B4-BE49-F238E27FC236}">
                <a16:creationId xmlns:a16="http://schemas.microsoft.com/office/drawing/2014/main" id="{2A7F3D61-FDEC-498C-B591-C3BDFDF550A4}"/>
              </a:ext>
            </a:extLst>
          </p:cNvPr>
          <p:cNvSpPr txBox="1"/>
          <p:nvPr/>
        </p:nvSpPr>
        <p:spPr>
          <a:xfrm>
            <a:off x="5215812" y="3718353"/>
            <a:ext cx="5253135" cy="2800767"/>
          </a:xfrm>
          <a:prstGeom prst="rect">
            <a:avLst/>
          </a:prstGeom>
          <a:noFill/>
          <a:ln w="38100">
            <a:solidFill>
              <a:schemeClr val="tx1"/>
            </a:solidFill>
          </a:ln>
        </p:spPr>
        <p:txBody>
          <a:bodyPr wrap="square">
            <a:spAutoFit/>
          </a:bodyPr>
          <a:lstStyle/>
          <a:p>
            <a:r>
              <a:rPr lang="sr-Latn-RS" sz="1600" b="1" dirty="0">
                <a:latin typeface="Times New Roman" panose="02020603050405020304" pitchFamily="18" charset="0"/>
                <a:cs typeface="Times New Roman" panose="02020603050405020304" pitchFamily="18" charset="0"/>
              </a:rPr>
              <a:t>C-</a:t>
            </a:r>
            <a:r>
              <a:rPr lang="en-US" sz="1600" b="1" dirty="0" err="1">
                <a:latin typeface="Times New Roman" panose="02020603050405020304" pitchFamily="18" charset="0"/>
                <a:cs typeface="Times New Roman" panose="02020603050405020304" pitchFamily="18" charset="0"/>
              </a:rPr>
              <a:t>Suprasindezmotski</a:t>
            </a:r>
            <a:endParaRPr lang="sr-Latn-BA" sz="1600" b="1" dirty="0">
              <a:latin typeface="Times New Roman" panose="02020603050405020304" pitchFamily="18" charset="0"/>
              <a:cs typeface="Times New Roman" panose="02020603050405020304" pitchFamily="18" charset="0"/>
            </a:endParaRPr>
          </a:p>
          <a:p>
            <a:endParaRPr lang="sr-Latn-BA" sz="1600" b="1" dirty="0">
              <a:latin typeface="Times New Roman" panose="02020603050405020304" pitchFamily="18" charset="0"/>
              <a:cs typeface="Times New Roman" panose="02020603050405020304" pitchFamily="18" charset="0"/>
            </a:endParaRPr>
          </a:p>
          <a:p>
            <a:endParaRPr lang="sr-Latn-BA" sz="1600" b="1" dirty="0">
              <a:latin typeface="Times New Roman" panose="02020603050405020304" pitchFamily="18" charset="0"/>
              <a:cs typeface="Times New Roman" panose="02020603050405020304" pitchFamily="18" charset="0"/>
            </a:endParaRPr>
          </a:p>
          <a:p>
            <a:endParaRPr lang="sr-Latn-BA" sz="1600" b="1" dirty="0">
              <a:latin typeface="Times New Roman" panose="02020603050405020304" pitchFamily="18" charset="0"/>
              <a:cs typeface="Times New Roman" panose="02020603050405020304" pitchFamily="18" charset="0"/>
            </a:endParaRPr>
          </a:p>
          <a:p>
            <a:endParaRPr lang="sr-Latn-BA" sz="1600" b="1" dirty="0">
              <a:latin typeface="Times New Roman" panose="02020603050405020304" pitchFamily="18" charset="0"/>
              <a:cs typeface="Times New Roman" panose="02020603050405020304" pitchFamily="18" charset="0"/>
            </a:endParaRPr>
          </a:p>
          <a:p>
            <a:endParaRPr lang="sr-Latn-BA" sz="1600" b="1" dirty="0">
              <a:latin typeface="Times New Roman" panose="02020603050405020304" pitchFamily="18" charset="0"/>
              <a:ea typeface="Times New Roman" panose="02020603050405020304" pitchFamily="18" charset="0"/>
              <a:cs typeface="Times New Roman" panose="02020603050405020304" pitchFamily="18" charset="0"/>
            </a:endParaRPr>
          </a:p>
          <a:p>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Fraktura</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lateralnog</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maleolusa</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počinje</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iznad</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linije</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zgloba</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tibiofibularna</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sindezmoza</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je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rupturirana</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često</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sa</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širenjem</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distalne</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tibiofibularne</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artikulacije</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medijalni</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maleolus</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je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frakturiran</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ili</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je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rupturiran</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deltoidni</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ligament</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lom</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je </a:t>
            </a:r>
            <a:r>
              <a:rPr lang="es-ES" sz="1600" dirty="0" err="1">
                <a:latin typeface="Times New Roman" panose="02020603050405020304" pitchFamily="18" charset="0"/>
                <a:ea typeface="Times New Roman" panose="02020603050405020304" pitchFamily="18" charset="0"/>
                <a:cs typeface="Times New Roman" panose="02020603050405020304" pitchFamily="18" charset="0"/>
              </a:rPr>
              <a:t>nestabilan</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r>
              <a:rPr lang="sr-Latn-RS" sz="1600" dirty="0">
                <a:latin typeface="Times New Roman" panose="02020603050405020304" pitchFamily="18" charset="0"/>
                <a:ea typeface="Times New Roman" panose="02020603050405020304" pitchFamily="18" charset="0"/>
                <a:cs typeface="Times New Roman" panose="02020603050405020304" pitchFamily="18" charset="0"/>
              </a:rPr>
              <a:t>,hirurško  liječenje</a:t>
            </a:r>
            <a:r>
              <a:rPr lang="es-ES" sz="1600" dirty="0">
                <a:latin typeface="Times New Roman" panose="02020603050405020304" pitchFamily="18" charset="0"/>
                <a:ea typeface="Times New Roman" panose="02020603050405020304" pitchFamily="18" charset="0"/>
                <a:cs typeface="Times New Roman" panose="02020603050405020304" pitchFamily="18" charset="0"/>
              </a:rPr>
              <a:t>.</a:t>
            </a:r>
            <a:endParaRPr lang="sr-Latn-R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Slika 8">
            <a:extLst>
              <a:ext uri="{FF2B5EF4-FFF2-40B4-BE49-F238E27FC236}">
                <a16:creationId xmlns:a16="http://schemas.microsoft.com/office/drawing/2014/main" id="{513B7F83-9BFB-4F79-9621-9FD7D2AFCA89}"/>
              </a:ext>
            </a:extLst>
          </p:cNvPr>
          <p:cNvPicPr>
            <a:picLocks noChangeAspect="1"/>
          </p:cNvPicPr>
          <p:nvPr/>
        </p:nvPicPr>
        <p:blipFill>
          <a:blip r:embed="rId13"/>
          <a:stretch>
            <a:fillRect/>
          </a:stretch>
        </p:blipFill>
        <p:spPr>
          <a:xfrm>
            <a:off x="10155439" y="2489309"/>
            <a:ext cx="1782223" cy="1300675"/>
          </a:xfrm>
          <a:prstGeom prst="rect">
            <a:avLst/>
          </a:prstGeom>
        </p:spPr>
      </p:pic>
      <p:pic>
        <p:nvPicPr>
          <p:cNvPr id="24" name="Slika 11">
            <a:extLst>
              <a:ext uri="{FF2B5EF4-FFF2-40B4-BE49-F238E27FC236}">
                <a16:creationId xmlns:a16="http://schemas.microsoft.com/office/drawing/2014/main" id="{3F0FD692-0780-4B04-A87A-E26F5A134B04}"/>
              </a:ext>
            </a:extLst>
          </p:cNvPr>
          <p:cNvPicPr>
            <a:picLocks noChangeAspect="1"/>
          </p:cNvPicPr>
          <p:nvPr/>
        </p:nvPicPr>
        <p:blipFill>
          <a:blip r:embed="rId14"/>
          <a:stretch>
            <a:fillRect/>
          </a:stretch>
        </p:blipFill>
        <p:spPr>
          <a:xfrm>
            <a:off x="10374565" y="4040395"/>
            <a:ext cx="1565942" cy="1196035"/>
          </a:xfrm>
          <a:prstGeom prst="rect">
            <a:avLst/>
          </a:prstGeom>
        </p:spPr>
      </p:pic>
      <p:pic>
        <p:nvPicPr>
          <p:cNvPr id="25" name="Slika 10">
            <a:extLst>
              <a:ext uri="{FF2B5EF4-FFF2-40B4-BE49-F238E27FC236}">
                <a16:creationId xmlns:a16="http://schemas.microsoft.com/office/drawing/2014/main" id="{2042C9C4-0B64-4361-A96E-73551DD33164}"/>
              </a:ext>
            </a:extLst>
          </p:cNvPr>
          <p:cNvPicPr>
            <a:picLocks noChangeAspect="1"/>
          </p:cNvPicPr>
          <p:nvPr/>
        </p:nvPicPr>
        <p:blipFill>
          <a:blip r:embed="rId15"/>
          <a:stretch>
            <a:fillRect/>
          </a:stretch>
        </p:blipFill>
        <p:spPr>
          <a:xfrm>
            <a:off x="10300511" y="5423440"/>
            <a:ext cx="1943244" cy="1181759"/>
          </a:xfrm>
          <a:prstGeom prst="rect">
            <a:avLst/>
          </a:prstGeom>
        </p:spPr>
      </p:pic>
      <p:pic>
        <p:nvPicPr>
          <p:cNvPr id="21" name="Picture 2" descr="Prijelom unutarnjeg gležnja: znakovi, prva pomoć i liječenje - Bolesti I  Stanja 2022">
            <a:extLst>
              <a:ext uri="{FF2B5EF4-FFF2-40B4-BE49-F238E27FC236}">
                <a16:creationId xmlns:a16="http://schemas.microsoft.com/office/drawing/2014/main" id="{48F8930B-7D8F-44EF-93B0-8EF574949B9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14849" y="661143"/>
            <a:ext cx="2274664" cy="1084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C9D76E-4FA8-4D8C-B622-D363591676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90544" y="134592"/>
            <a:ext cx="1769177" cy="1640095"/>
          </a:xfrm>
          <a:prstGeom prst="rect">
            <a:avLst/>
          </a:prstGeom>
        </p:spPr>
      </p:pic>
      <p:sp>
        <p:nvSpPr>
          <p:cNvPr id="26" name="TextBox 25">
            <a:extLst>
              <a:ext uri="{FF2B5EF4-FFF2-40B4-BE49-F238E27FC236}">
                <a16:creationId xmlns:a16="http://schemas.microsoft.com/office/drawing/2014/main" id="{F6E5D648-4301-49FC-885E-AB047C441484}"/>
              </a:ext>
            </a:extLst>
          </p:cNvPr>
          <p:cNvSpPr txBox="1"/>
          <p:nvPr/>
        </p:nvSpPr>
        <p:spPr>
          <a:xfrm>
            <a:off x="298580" y="1322456"/>
            <a:ext cx="6144208" cy="369332"/>
          </a:xfrm>
          <a:prstGeom prst="rect">
            <a:avLst/>
          </a:prstGeom>
          <a:noFill/>
        </p:spPr>
        <p:txBody>
          <a:bodyPr wrap="square">
            <a:spAutoFit/>
          </a:bodyPr>
          <a:lstStyle/>
          <a:p>
            <a:r>
              <a:rPr lang="sr-Latn-BA" sz="1800" b="1" i="0" dirty="0">
                <a:solidFill>
                  <a:srgbClr val="FF0000"/>
                </a:solidFill>
                <a:effectLst/>
                <a:latin typeface="Times New Roman" panose="02020603050405020304" pitchFamily="18" charset="0"/>
                <a:cs typeface="Times New Roman" panose="02020603050405020304" pitchFamily="18" charset="0"/>
              </a:rPr>
              <a:t>Denis-</a:t>
            </a:r>
            <a:r>
              <a:rPr lang="en-US" sz="1800" b="1" i="0" dirty="0" err="1">
                <a:solidFill>
                  <a:srgbClr val="FF0000"/>
                </a:solidFill>
                <a:effectLst/>
                <a:latin typeface="Times New Roman" panose="02020603050405020304" pitchFamily="18" charset="0"/>
                <a:cs typeface="Times New Roman" panose="02020603050405020304" pitchFamily="18" charset="0"/>
              </a:rPr>
              <a:t>Weberova</a:t>
            </a:r>
            <a:r>
              <a:rPr lang="en-US" sz="1800" b="0" i="0" dirty="0">
                <a:solidFill>
                  <a:srgbClr val="FF0000"/>
                </a:solidFill>
                <a:effectLst/>
                <a:latin typeface="Times New Roman" panose="02020603050405020304" pitchFamily="18" charset="0"/>
                <a:cs typeface="Times New Roman" panose="02020603050405020304" pitchFamily="18" charset="0"/>
              </a:rPr>
              <a:t> </a:t>
            </a:r>
            <a:r>
              <a:rPr lang="en-US" sz="1800" b="1" i="0" dirty="0" err="1">
                <a:solidFill>
                  <a:srgbClr val="FF0000"/>
                </a:solidFill>
                <a:effectLst/>
                <a:latin typeface="Times New Roman" panose="02020603050405020304" pitchFamily="18" charset="0"/>
                <a:cs typeface="Times New Roman" panose="02020603050405020304" pitchFamily="18" charset="0"/>
              </a:rPr>
              <a:t>klasifikacija</a:t>
            </a:r>
            <a:r>
              <a:rPr lang="en-US" sz="1800" b="0" i="0" dirty="0">
                <a:solidFill>
                  <a:srgbClr val="000000"/>
                </a:solidFill>
                <a:effectLst/>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528197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A96E-6529-4EC3-800F-9E68D5F9ABD8}"/>
              </a:ext>
            </a:extLst>
          </p:cNvPr>
          <p:cNvSpPr>
            <a:spLocks noGrp="1"/>
          </p:cNvSpPr>
          <p:nvPr>
            <p:ph type="title"/>
          </p:nvPr>
        </p:nvSpPr>
        <p:spPr>
          <a:xfrm>
            <a:off x="173481" y="0"/>
            <a:ext cx="8596668" cy="1320800"/>
          </a:xfrm>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184EA96D-48FF-4729-A8B3-EA2A7AB5E43A}"/>
              </a:ext>
            </a:extLst>
          </p:cNvPr>
          <p:cNvSpPr>
            <a:spLocks noGrp="1"/>
          </p:cNvSpPr>
          <p:nvPr>
            <p:ph idx="1"/>
          </p:nvPr>
        </p:nvSpPr>
        <p:spPr>
          <a:xfrm>
            <a:off x="360094" y="660400"/>
            <a:ext cx="8596668" cy="5600441"/>
          </a:xfrm>
        </p:spPr>
        <p:txBody>
          <a:bodyPr>
            <a:noAutofit/>
          </a:bodyPr>
          <a:lstStyle/>
          <a:p>
            <a:pPr marL="0" marR="0" indent="0" algn="just">
              <a:spcBef>
                <a:spcPts val="0"/>
              </a:spcBef>
              <a:spcAft>
                <a:spcPts val="0"/>
              </a:spcAft>
              <a:buNone/>
            </a:pPr>
            <a:r>
              <a:rPr lang="hr-HR"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hr-HR"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Povrede nervus fibularisa</a:t>
            </a:r>
            <a:endPar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hr-HR" dirty="0">
                <a:effectLst/>
                <a:latin typeface="Times New Roman" panose="02020603050405020304" pitchFamily="18" charset="0"/>
                <a:ea typeface="Times New Roman" panose="02020603050405020304" pitchFamily="18" charset="0"/>
                <a:cs typeface="Times New Roman" panose="02020603050405020304" pitchFamily="18" charset="0"/>
              </a:rPr>
              <a:t>Nastaju u predjelu caput i colum fibule,jer on obilazi vrat fibule prema dolje i dijeli se na 2 dijela.Ispadi ovog živca je česta kod povreda i praćeni ispadima mišića koje inervira.</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hr-HR"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Povrede n.išijadikusa</a:t>
            </a:r>
            <a:endPar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hr-HR" dirty="0">
                <a:effectLst/>
                <a:latin typeface="Times New Roman" panose="02020603050405020304" pitchFamily="18" charset="0"/>
                <a:ea typeface="Times New Roman" panose="02020603050405020304" pitchFamily="18" charset="0"/>
                <a:cs typeface="Times New Roman" panose="02020603050405020304" pitchFamily="18" charset="0"/>
              </a:rPr>
              <a:t>Vrlo su teške.Nastaju ispadom nervus peroneusa češće i nervus išijadikusa.</a:t>
            </a:r>
            <a:endParaRPr lang="sr-Latn-BA"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hr-HR"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Ruptura  tendo Achilii </a:t>
            </a:r>
            <a:r>
              <a:rPr lang="hr-HR" i="1" dirty="0">
                <a:effectLst/>
                <a:latin typeface="Times New Roman" panose="02020603050405020304" pitchFamily="18" charset="0"/>
                <a:ea typeface="Times New Roman" panose="02020603050405020304" pitchFamily="18" charset="0"/>
                <a:cs typeface="Times New Roman" panose="02020603050405020304" pitchFamily="18" charset="0"/>
              </a:rPr>
              <a:t>(Pukla Ahilove tetive) </a:t>
            </a:r>
          </a:p>
          <a:p>
            <a:pPr marL="0" marR="0" algn="just">
              <a:spcBef>
                <a:spcPts val="0"/>
              </a:spcBef>
              <a:spcAft>
                <a:spcPts val="0"/>
              </a:spcAft>
            </a:pPr>
            <a:r>
              <a:rPr lang="sr-Latn-BA" b="0" i="0" dirty="0">
                <a:solidFill>
                  <a:srgbClr val="444444"/>
                </a:solidFill>
                <a:effectLst/>
                <a:latin typeface="Times New Roman" panose="02020603050405020304" pitchFamily="18" charset="0"/>
                <a:cs typeface="Times New Roman" panose="02020603050405020304" pitchFamily="18" charset="0"/>
              </a:rPr>
              <a:t>Ruptura</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Ahilove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tetive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obično</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nastaje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neizravnim</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djelovanjem</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sile</a:t>
            </a:r>
            <a:r>
              <a:rPr lang="en-US" b="0" i="0" dirty="0">
                <a:solidFill>
                  <a:srgbClr val="444444"/>
                </a:solidFill>
                <a:effectLst/>
                <a:latin typeface="Times New Roman" panose="02020603050405020304" pitchFamily="18" charset="0"/>
                <a:cs typeface="Times New Roman" panose="02020603050405020304" pitchFamily="18" charset="0"/>
              </a:rPr>
              <a:t>. Do </a:t>
            </a:r>
            <a:r>
              <a:rPr lang="en-US" b="0" i="0" dirty="0" err="1">
                <a:solidFill>
                  <a:srgbClr val="444444"/>
                </a:solidFill>
                <a:effectLst/>
                <a:latin typeface="Times New Roman" panose="02020603050405020304" pitchFamily="18" charset="0"/>
                <a:cs typeface="Times New Roman" panose="02020603050405020304" pitchFamily="18" charset="0"/>
              </a:rPr>
              <a:t>puknuća</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dolazi</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zbog</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naglog</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i</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pretjeranog</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napinjanja</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već</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napete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tetive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prilikom</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započinjanja</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trčanja</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i</a:t>
            </a:r>
            <a:r>
              <a:rPr lang="en-US" b="0" i="0" dirty="0">
                <a:solidFill>
                  <a:srgbClr val="444444"/>
                </a:solidFill>
                <a:effectLst/>
                <a:latin typeface="Times New Roman" panose="02020603050405020304" pitchFamily="18" charset="0"/>
                <a:cs typeface="Times New Roman" panose="02020603050405020304" pitchFamily="18" charset="0"/>
              </a:rPr>
              <a:t>/</a:t>
            </a:r>
            <a:r>
              <a:rPr lang="en-US" b="0" i="0" dirty="0" err="1">
                <a:solidFill>
                  <a:srgbClr val="444444"/>
                </a:solidFill>
                <a:effectLst/>
                <a:latin typeface="Times New Roman" panose="02020603050405020304" pitchFamily="18" charset="0"/>
                <a:cs typeface="Times New Roman" panose="02020603050405020304" pitchFamily="18" charset="0"/>
              </a:rPr>
              <a:t>ili</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sprintanja</a:t>
            </a:r>
            <a:r>
              <a:rPr lang="en-US" b="0" i="0" dirty="0">
                <a:solidFill>
                  <a:srgbClr val="444444"/>
                </a:solidFill>
                <a:effectLst/>
                <a:latin typeface="Times New Roman" panose="02020603050405020304" pitchFamily="18" charset="0"/>
                <a:cs typeface="Times New Roman" panose="02020603050405020304" pitchFamily="18" charset="0"/>
              </a:rPr>
              <a:t>)</a:t>
            </a:r>
            <a:endParaRPr lang="sr-Latn-BA" i="1" dirty="0">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b="0" i="0" dirty="0" err="1">
                <a:solidFill>
                  <a:srgbClr val="444444"/>
                </a:solidFill>
                <a:effectLst/>
                <a:latin typeface="Times New Roman" panose="02020603050405020304" pitchFamily="18" charset="0"/>
                <a:cs typeface="Times New Roman" panose="02020603050405020304" pitchFamily="18" charset="0"/>
              </a:rPr>
              <a:t>Muškarac</a:t>
            </a:r>
            <a:r>
              <a:rPr lang="en-US" b="0" i="0" dirty="0">
                <a:solidFill>
                  <a:srgbClr val="444444"/>
                </a:solidFill>
                <a:effectLst/>
                <a:latin typeface="Times New Roman" panose="02020603050405020304" pitchFamily="18" charset="0"/>
                <a:cs typeface="Times New Roman" panose="02020603050405020304" pitchFamily="18" charset="0"/>
              </a:rPr>
              <a:t> u </a:t>
            </a:r>
            <a:r>
              <a:rPr lang="en-US" b="0" i="0" dirty="0" err="1">
                <a:solidFill>
                  <a:srgbClr val="444444"/>
                </a:solidFill>
                <a:effectLst/>
                <a:latin typeface="Times New Roman" panose="02020603050405020304" pitchFamily="18" charset="0"/>
                <a:cs typeface="Times New Roman" panose="02020603050405020304" pitchFamily="18" charset="0"/>
              </a:rPr>
              <a:t>životnoj</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dobi</a:t>
            </a:r>
            <a:r>
              <a:rPr lang="en-US" b="0" i="0" dirty="0">
                <a:solidFill>
                  <a:srgbClr val="444444"/>
                </a:solidFill>
                <a:effectLst/>
                <a:latin typeface="Times New Roman" panose="02020603050405020304" pitchFamily="18" charset="0"/>
                <a:cs typeface="Times New Roman" panose="02020603050405020304" pitchFamily="18" charset="0"/>
              </a:rPr>
              <a:t> od </a:t>
            </a:r>
            <a:r>
              <a:rPr lang="en-US" b="0" i="0" dirty="0" err="1">
                <a:solidFill>
                  <a:srgbClr val="444444"/>
                </a:solidFill>
                <a:effectLst/>
                <a:latin typeface="Times New Roman" panose="02020603050405020304" pitchFamily="18" charset="0"/>
                <a:cs typeface="Times New Roman" panose="02020603050405020304" pitchFamily="18" charset="0"/>
              </a:rPr>
              <a:t>četrdesetak</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godina</a:t>
            </a:r>
            <a:r>
              <a:rPr lang="en-US" b="0" i="0" dirty="0">
                <a:solidFill>
                  <a:srgbClr val="444444"/>
                </a:solidFill>
                <a:effectLst/>
                <a:latin typeface="Times New Roman" panose="02020603050405020304" pitchFamily="18" charset="0"/>
                <a:cs typeface="Times New Roman" panose="02020603050405020304" pitchFamily="18" charset="0"/>
              </a:rPr>
              <a:t> koji se </a:t>
            </a:r>
            <a:r>
              <a:rPr lang="en-US" b="0" i="0" dirty="0" err="1">
                <a:solidFill>
                  <a:srgbClr val="444444"/>
                </a:solidFill>
                <a:effectLst/>
                <a:latin typeface="Times New Roman" panose="02020603050405020304" pitchFamily="18" charset="0"/>
                <a:cs typeface="Times New Roman" panose="02020603050405020304" pitchFamily="18" charset="0"/>
              </a:rPr>
              <a:t>nakon</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najčešće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sjedeći</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proveden</a:t>
            </a:r>
            <a:r>
              <a:rPr lang="sr-Latn-BA" b="0" i="0" dirty="0">
                <a:solidFill>
                  <a:srgbClr val="444444"/>
                </a:solidFill>
                <a:effectLst/>
                <a:latin typeface="Times New Roman" panose="02020603050405020304" pitchFamily="18" charset="0"/>
                <a:cs typeface="Times New Roman" panose="02020603050405020304" pitchFamily="18" charset="0"/>
              </a:rPr>
              <a:t>e radne nedelje takmiče u nekom sportu, </a:t>
            </a:r>
            <a:r>
              <a:rPr lang="en-US" b="0" i="0" dirty="0" err="1">
                <a:solidFill>
                  <a:srgbClr val="444444"/>
                </a:solidFill>
                <a:effectLst/>
                <a:latin typeface="Times New Roman" panose="02020603050405020304" pitchFamily="18" charset="0"/>
                <a:cs typeface="Times New Roman" panose="02020603050405020304" pitchFamily="18" charset="0"/>
              </a:rPr>
              <a:t>jes</a:t>
            </a:r>
            <a:r>
              <a:rPr lang="sr-Latn-BA" b="0" i="0" dirty="0">
                <a:solidFill>
                  <a:srgbClr val="444444"/>
                </a:solidFill>
                <a:effectLst/>
                <a:latin typeface="Times New Roman" panose="02020603050405020304" pitchFamily="18" charset="0"/>
                <a:cs typeface="Times New Roman" panose="02020603050405020304" pitchFamily="18" charset="0"/>
              </a:rPr>
              <a:t>u</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osobe</a:t>
            </a:r>
            <a:r>
              <a:rPr lang="en-US" b="0" i="0" dirty="0">
                <a:solidFill>
                  <a:srgbClr val="444444"/>
                </a:solidFill>
                <a:effectLst/>
                <a:latin typeface="Times New Roman" panose="02020603050405020304" pitchFamily="18" charset="0"/>
                <a:cs typeface="Times New Roman" panose="02020603050405020304" pitchFamily="18" charset="0"/>
              </a:rPr>
              <a:t> u </a:t>
            </a:r>
            <a:r>
              <a:rPr lang="en-US" b="0" i="0" dirty="0" err="1">
                <a:solidFill>
                  <a:srgbClr val="444444"/>
                </a:solidFill>
                <a:effectLst/>
                <a:latin typeface="Times New Roman" panose="02020603050405020304" pitchFamily="18" charset="0"/>
                <a:cs typeface="Times New Roman" panose="02020603050405020304" pitchFamily="18" charset="0"/>
              </a:rPr>
              <a:t>koje</a:t>
            </a:r>
            <a:r>
              <a:rPr lang="en-US" b="0" i="0" dirty="0">
                <a:solidFill>
                  <a:srgbClr val="444444"/>
                </a:solidFill>
                <a:effectLst/>
                <a:latin typeface="Times New Roman" panose="02020603050405020304" pitchFamily="18" charset="0"/>
                <a:cs typeface="Times New Roman" panose="02020603050405020304" pitchFamily="18" charset="0"/>
              </a:rPr>
              <a:t> s </a:t>
            </a:r>
            <a:r>
              <a:rPr lang="en-US" b="0" i="0" dirty="0" err="1">
                <a:solidFill>
                  <a:srgbClr val="444444"/>
                </a:solidFill>
                <a:effectLst/>
                <a:latin typeface="Times New Roman" panose="02020603050405020304" pitchFamily="18" charset="0"/>
                <a:cs typeface="Times New Roman" panose="02020603050405020304" pitchFamily="18" charset="0"/>
              </a:rPr>
              <a:t>velikom</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vjerojatnošću</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može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nastati</a:t>
            </a:r>
            <a:r>
              <a:rPr lang="en-US" b="0" i="0" dirty="0">
                <a:solidFill>
                  <a:srgbClr val="444444"/>
                </a:solidFill>
                <a:effectLst/>
                <a:latin typeface="Times New Roman" panose="02020603050405020304" pitchFamily="18" charset="0"/>
                <a:cs typeface="Times New Roman" panose="02020603050405020304" pitchFamily="18" charset="0"/>
              </a:rPr>
              <a:t> </a:t>
            </a:r>
            <a:r>
              <a:rPr lang="sr-Latn-BA" b="0" i="0" dirty="0">
                <a:solidFill>
                  <a:srgbClr val="444444"/>
                </a:solidFill>
                <a:effectLst/>
                <a:latin typeface="Times New Roman" panose="02020603050405020304" pitchFamily="18" charset="0"/>
                <a:cs typeface="Times New Roman" panose="02020603050405020304" pitchFamily="18" charset="0"/>
              </a:rPr>
              <a:t> ruptura</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Ahilove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tetive</a:t>
            </a:r>
            <a:endParaRPr lang="sr-Latn-BA" b="0" i="0" dirty="0">
              <a:solidFill>
                <a:srgbClr val="444444"/>
              </a:solidFill>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sr-Latn-BA" b="0" i="0" dirty="0">
                <a:solidFill>
                  <a:srgbClr val="444444"/>
                </a:solidFill>
                <a:effectLst/>
                <a:latin typeface="Times New Roman" panose="02020603050405020304" pitchFamily="18" charset="0"/>
                <a:cs typeface="Times New Roman" panose="02020603050405020304" pitchFamily="18" charset="0"/>
              </a:rPr>
              <a:t>Anamnestički; u</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trenutku</a:t>
            </a:r>
            <a:r>
              <a:rPr lang="en-US" b="0" i="0" dirty="0">
                <a:solidFill>
                  <a:srgbClr val="444444"/>
                </a:solidFill>
                <a:effectLst/>
                <a:latin typeface="Times New Roman" panose="02020603050405020304" pitchFamily="18" charset="0"/>
                <a:cs typeface="Times New Roman" panose="02020603050405020304" pitchFamily="18" charset="0"/>
              </a:rPr>
              <a:t> </a:t>
            </a:r>
            <a:r>
              <a:rPr lang="sr-Latn-BA" b="0" i="0" dirty="0">
                <a:solidFill>
                  <a:srgbClr val="444444"/>
                </a:solidFill>
                <a:effectLst/>
                <a:latin typeface="Times New Roman" panose="02020603050405020304" pitchFamily="18" charset="0"/>
                <a:cs typeface="Times New Roman" panose="02020603050405020304" pitchFamily="18" charset="0"/>
              </a:rPr>
              <a:t>povrede povrijeđeni </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osjeti</a:t>
            </a:r>
            <a:r>
              <a:rPr lang="en-US" b="0" i="0" dirty="0">
                <a:solidFill>
                  <a:srgbClr val="444444"/>
                </a:solidFill>
                <a:effectLst/>
                <a:latin typeface="Times New Roman" panose="02020603050405020304" pitchFamily="18" charset="0"/>
                <a:cs typeface="Times New Roman" panose="02020603050405020304" pitchFamily="18" charset="0"/>
              </a:rPr>
              <a:t> </a:t>
            </a:r>
            <a:r>
              <a:rPr lang="sr-Latn-BA" b="0" i="0" dirty="0">
                <a:solidFill>
                  <a:srgbClr val="444444"/>
                </a:solidFill>
                <a:effectLst/>
                <a:latin typeface="Times New Roman" panose="02020603050405020304" pitchFamily="18" charset="0"/>
                <a:cs typeface="Times New Roman" panose="02020603050405020304" pitchFamily="18" charset="0"/>
              </a:rPr>
              <a:t>jaku</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bol</a:t>
            </a:r>
            <a:r>
              <a:rPr lang="en-US" b="0" i="0" dirty="0">
                <a:solidFill>
                  <a:srgbClr val="444444"/>
                </a:solidFill>
                <a:effectLst/>
                <a:latin typeface="Times New Roman" panose="02020603050405020304" pitchFamily="18" charset="0"/>
                <a:cs typeface="Times New Roman" panose="02020603050405020304" pitchFamily="18" charset="0"/>
              </a:rPr>
              <a:t>, a </a:t>
            </a:r>
            <a:r>
              <a:rPr lang="en-US" b="0" i="0" dirty="0" err="1">
                <a:solidFill>
                  <a:srgbClr val="444444"/>
                </a:solidFill>
                <a:effectLst/>
                <a:latin typeface="Times New Roman" panose="02020603050405020304" pitchFamily="18" charset="0"/>
                <a:cs typeface="Times New Roman" panose="02020603050405020304" pitchFamily="18" charset="0"/>
              </a:rPr>
              <a:t>često</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i</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čuje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prasak</a:t>
            </a:r>
            <a:r>
              <a:rPr lang="en-US" b="0" i="0" dirty="0">
                <a:solidFill>
                  <a:srgbClr val="444444"/>
                </a:solidFill>
                <a:effectLst/>
                <a:latin typeface="Times New Roman" panose="02020603050405020304" pitchFamily="18" charset="0"/>
                <a:cs typeface="Times New Roman" panose="02020603050405020304" pitchFamily="18" charset="0"/>
              </a:rPr>
              <a:t> koji se </a:t>
            </a:r>
            <a:r>
              <a:rPr lang="en-US" b="0" i="0" dirty="0" err="1">
                <a:solidFill>
                  <a:srgbClr val="444444"/>
                </a:solidFill>
                <a:effectLst/>
                <a:latin typeface="Times New Roman" panose="02020603050405020304" pitchFamily="18" charset="0"/>
                <a:cs typeface="Times New Roman" panose="02020603050405020304" pitchFamily="18" charset="0"/>
              </a:rPr>
              <a:t>opisuje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kao</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zvuk</a:t>
            </a:r>
            <a:r>
              <a:rPr lang="en-US" b="0" i="0" dirty="0">
                <a:solidFill>
                  <a:srgbClr val="444444"/>
                </a:solidFill>
                <a:effectLst/>
                <a:latin typeface="Times New Roman" panose="02020603050405020304" pitchFamily="18" charset="0"/>
                <a:cs typeface="Times New Roman" panose="02020603050405020304" pitchFamily="18" charset="0"/>
              </a:rPr>
              <a:t> koji se </a:t>
            </a:r>
            <a:r>
              <a:rPr lang="en-US" b="0" i="0" dirty="0" err="1">
                <a:solidFill>
                  <a:srgbClr val="444444"/>
                </a:solidFill>
                <a:effectLst/>
                <a:latin typeface="Times New Roman" panose="02020603050405020304" pitchFamily="18" charset="0"/>
                <a:cs typeface="Times New Roman" panose="02020603050405020304" pitchFamily="18" charset="0"/>
              </a:rPr>
              <a:t>dobije</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prilikom</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pucketanja</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bičem</a:t>
            </a:r>
            <a:r>
              <a:rPr lang="en-US" b="0" i="0" dirty="0">
                <a:solidFill>
                  <a:srgbClr val="444444"/>
                </a:solidFill>
                <a:effectLst/>
                <a:latin typeface="Times New Roman" panose="02020603050405020304" pitchFamily="18" charset="0"/>
                <a:cs typeface="Times New Roman" panose="02020603050405020304" pitchFamily="18" charset="0"/>
              </a:rPr>
              <a:t>.</a:t>
            </a:r>
            <a:endParaRPr lang="sr-Latn-BA" b="0" i="0" dirty="0">
              <a:solidFill>
                <a:srgbClr val="444444"/>
              </a:solidFill>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sr-Latn-BA" b="0" i="0" dirty="0">
                <a:solidFill>
                  <a:srgbClr val="444444"/>
                </a:solidFill>
                <a:effectLst/>
                <a:latin typeface="Times New Roman" panose="02020603050405020304" pitchFamily="18" charset="0"/>
                <a:cs typeface="Times New Roman" panose="02020603050405020304" pitchFamily="18" charset="0"/>
              </a:rPr>
              <a:t>Prva pomoć:</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odmor</a:t>
            </a:r>
            <a:r>
              <a:rPr lang="sr-Latn-BA" b="0" i="0" dirty="0">
                <a:solidFill>
                  <a:srgbClr val="444444"/>
                </a:solidFill>
                <a:effectLst/>
                <a:latin typeface="Times New Roman" panose="02020603050405020304" pitchFamily="18" charset="0"/>
                <a:cs typeface="Times New Roman" panose="02020603050405020304" pitchFamily="18" charset="0"/>
              </a:rPr>
              <a:t>,</a:t>
            </a:r>
            <a:r>
              <a:rPr lang="en-US" b="0" i="0" dirty="0">
                <a:solidFill>
                  <a:srgbClr val="444444"/>
                </a:solidFill>
                <a:effectLst/>
                <a:latin typeface="Times New Roman" panose="02020603050405020304" pitchFamily="18" charset="0"/>
                <a:cs typeface="Times New Roman" panose="02020603050405020304" pitchFamily="18" charset="0"/>
              </a:rPr>
              <a:t> led, </a:t>
            </a:r>
            <a:r>
              <a:rPr lang="en-US" b="0" i="0" dirty="0" err="1">
                <a:solidFill>
                  <a:srgbClr val="444444"/>
                </a:solidFill>
                <a:effectLst/>
                <a:latin typeface="Times New Roman" panose="02020603050405020304" pitchFamily="18" charset="0"/>
                <a:cs typeface="Times New Roman" panose="02020603050405020304" pitchFamily="18" charset="0"/>
              </a:rPr>
              <a:t>hlađenje</a:t>
            </a:r>
            <a:r>
              <a:rPr lang="sr-Latn-BA" b="0" i="0" dirty="0">
                <a:solidFill>
                  <a:srgbClr val="444444"/>
                </a:solidFill>
                <a:effectLst/>
                <a:latin typeface="Times New Roman" panose="02020603050405020304" pitchFamily="18" charset="0"/>
                <a:cs typeface="Times New Roman" panose="02020603050405020304" pitchFamily="18" charset="0"/>
              </a:rPr>
              <a:t>,</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kompresija</a:t>
            </a:r>
            <a:r>
              <a:rPr lang="sr-Latn-BA" b="0" i="0" dirty="0">
                <a:solidFill>
                  <a:srgbClr val="444444"/>
                </a:solidFill>
                <a:effectLst/>
                <a:latin typeface="Times New Roman" panose="02020603050405020304" pitchFamily="18" charset="0"/>
                <a:cs typeface="Times New Roman" panose="02020603050405020304" pitchFamily="18" charset="0"/>
              </a:rPr>
              <a:t>,</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elevacija</a:t>
            </a:r>
            <a:r>
              <a:rPr lang="en-US" b="0" i="0" dirty="0">
                <a:solidFill>
                  <a:srgbClr val="444444"/>
                </a:solidFill>
                <a:effectLst/>
                <a:latin typeface="Times New Roman" panose="02020603050405020304" pitchFamily="18" charset="0"/>
                <a:cs typeface="Times New Roman" panose="02020603050405020304" pitchFamily="18" charset="0"/>
              </a:rPr>
              <a:t>, </a:t>
            </a:r>
            <a:r>
              <a:rPr lang="en-US" b="0" i="0" dirty="0" err="1">
                <a:solidFill>
                  <a:srgbClr val="444444"/>
                </a:solidFill>
                <a:effectLst/>
                <a:latin typeface="Times New Roman" panose="02020603050405020304" pitchFamily="18" charset="0"/>
                <a:cs typeface="Times New Roman" panose="02020603050405020304" pitchFamily="18" charset="0"/>
              </a:rPr>
              <a:t>podizanje</a:t>
            </a:r>
            <a:r>
              <a:rPr lang="sr-Latn-BA" b="0" i="0" dirty="0">
                <a:solidFill>
                  <a:srgbClr val="444444"/>
                </a:solidFill>
                <a:effectLst/>
                <a:latin typeface="Times New Roman" panose="02020603050405020304" pitchFamily="18" charset="0"/>
                <a:cs typeface="Times New Roman" panose="02020603050405020304" pitchFamily="18" charset="0"/>
              </a:rPr>
              <a:t> noge</a:t>
            </a:r>
          </a:p>
          <a:p>
            <a:pPr marL="0" marR="0" algn="just">
              <a:spcBef>
                <a:spcPts val="0"/>
              </a:spcBef>
              <a:spcAft>
                <a:spcPts val="0"/>
              </a:spcAft>
            </a:pPr>
            <a:r>
              <a:rPr lang="sr-Latn-BA" dirty="0">
                <a:solidFill>
                  <a:srgbClr val="444444"/>
                </a:solidFill>
                <a:latin typeface="Times New Roman" panose="02020603050405020304" pitchFamily="18" charset="0"/>
                <a:cs typeface="Times New Roman" panose="02020603050405020304" pitchFamily="18" charset="0"/>
              </a:rPr>
              <a:t>Dijagnoza: klinički pregled , ultrazvuk</a:t>
            </a:r>
          </a:p>
          <a:p>
            <a:pPr marL="0" marR="0" algn="just">
              <a:spcBef>
                <a:spcPts val="0"/>
              </a:spcBef>
              <a:spcAft>
                <a:spcPts val="0"/>
              </a:spcAft>
            </a:pPr>
            <a:r>
              <a:rPr lang="sr-Latn-BA" dirty="0">
                <a:solidFill>
                  <a:srgbClr val="444444"/>
                </a:solidFill>
                <a:latin typeface="Times New Roman" panose="02020603050405020304" pitchFamily="18" charset="0"/>
                <a:cs typeface="Times New Roman" panose="02020603050405020304" pitchFamily="18" charset="0"/>
              </a:rPr>
              <a:t>Liječenje: hirurško i konzervativno</a:t>
            </a:r>
            <a:endParaRPr lang="en-US" dirty="0">
              <a:latin typeface="Times New Roman" panose="02020603050405020304" pitchFamily="18" charset="0"/>
              <a:cs typeface="Times New Roman" panose="02020603050405020304" pitchFamily="18" charset="0"/>
            </a:endParaRPr>
          </a:p>
        </p:txBody>
      </p:sp>
      <p:pic>
        <p:nvPicPr>
          <p:cNvPr id="1026" name="Picture 2" descr="Puknuće Ahilove tetive">
            <a:extLst>
              <a:ext uri="{FF2B5EF4-FFF2-40B4-BE49-F238E27FC236}">
                <a16:creationId xmlns:a16="http://schemas.microsoft.com/office/drawing/2014/main" id="{3DFBBDC5-C328-4621-80DE-9E8D0E304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801" y="0"/>
            <a:ext cx="1982439" cy="127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rubor\Pictures\image1.jpg">
            <a:extLst>
              <a:ext uri="{FF2B5EF4-FFF2-40B4-BE49-F238E27FC236}">
                <a16:creationId xmlns:a16="http://schemas.microsoft.com/office/drawing/2014/main" id="{326A13B7-377D-4DA2-9856-E6A497A8F6D9}"/>
              </a:ext>
            </a:extLst>
          </p:cNvPr>
          <p:cNvPicPr>
            <a:picLocks noChangeAspect="1" noChangeArrowheads="1"/>
          </p:cNvPicPr>
          <p:nvPr/>
        </p:nvPicPr>
        <p:blipFill>
          <a:blip r:embed="rId3"/>
          <a:srcRect/>
          <a:stretch>
            <a:fillRect/>
          </a:stretch>
        </p:blipFill>
        <p:spPr bwMode="auto">
          <a:xfrm>
            <a:off x="9375821" y="1567542"/>
            <a:ext cx="2648793" cy="1991231"/>
          </a:xfrm>
          <a:prstGeom prst="rect">
            <a:avLst/>
          </a:prstGeom>
          <a:noFill/>
        </p:spPr>
      </p:pic>
      <p:pic>
        <p:nvPicPr>
          <p:cNvPr id="6" name="Picture 5" descr="C:\Users\Grubor\Pictures\images (1).jpg">
            <a:extLst>
              <a:ext uri="{FF2B5EF4-FFF2-40B4-BE49-F238E27FC236}">
                <a16:creationId xmlns:a16="http://schemas.microsoft.com/office/drawing/2014/main" id="{D07E9463-A6BB-4501-B6AA-46A9B94FF122}"/>
              </a:ext>
            </a:extLst>
          </p:cNvPr>
          <p:cNvPicPr>
            <a:picLocks noChangeAspect="1" noChangeArrowheads="1"/>
          </p:cNvPicPr>
          <p:nvPr/>
        </p:nvPicPr>
        <p:blipFill>
          <a:blip r:embed="rId4"/>
          <a:srcRect/>
          <a:stretch>
            <a:fillRect/>
          </a:stretch>
        </p:blipFill>
        <p:spPr bwMode="auto">
          <a:xfrm>
            <a:off x="9382653" y="3675709"/>
            <a:ext cx="2737812" cy="1876005"/>
          </a:xfrm>
          <a:prstGeom prst="rect">
            <a:avLst/>
          </a:prstGeom>
          <a:noFill/>
        </p:spPr>
      </p:pic>
      <p:sp>
        <p:nvSpPr>
          <p:cNvPr id="4" name="Arrow: Down 3">
            <a:extLst>
              <a:ext uri="{FF2B5EF4-FFF2-40B4-BE49-F238E27FC236}">
                <a16:creationId xmlns:a16="http://schemas.microsoft.com/office/drawing/2014/main" id="{96BB6127-39F0-4E38-BE21-E59F20C9FC9B}"/>
              </a:ext>
            </a:extLst>
          </p:cNvPr>
          <p:cNvSpPr/>
          <p:nvPr/>
        </p:nvSpPr>
        <p:spPr>
          <a:xfrm>
            <a:off x="10592938" y="1450606"/>
            <a:ext cx="317241" cy="913363"/>
          </a:xfrm>
          <a:prstGeom prst="downArrow">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rgbClr val="FF0000"/>
              </a:solidFill>
            </a:endParaRPr>
          </a:p>
        </p:txBody>
      </p:sp>
      <p:sp>
        <p:nvSpPr>
          <p:cNvPr id="7" name="Arrow: Left 6">
            <a:extLst>
              <a:ext uri="{FF2B5EF4-FFF2-40B4-BE49-F238E27FC236}">
                <a16:creationId xmlns:a16="http://schemas.microsoft.com/office/drawing/2014/main" id="{76F654FB-1A0F-4963-849E-D015D9A5B9D6}"/>
              </a:ext>
            </a:extLst>
          </p:cNvPr>
          <p:cNvSpPr/>
          <p:nvPr/>
        </p:nvSpPr>
        <p:spPr>
          <a:xfrm>
            <a:off x="11430000" y="4245429"/>
            <a:ext cx="594614" cy="326571"/>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10DAB725-D0AB-4BBC-9624-AF8359899751}"/>
              </a:ext>
            </a:extLst>
          </p:cNvPr>
          <p:cNvPicPr>
            <a:picLocks noChangeAspect="1"/>
          </p:cNvPicPr>
          <p:nvPr/>
        </p:nvPicPr>
        <p:blipFill>
          <a:blip r:embed="rId5"/>
          <a:stretch>
            <a:fillRect/>
          </a:stretch>
        </p:blipFill>
        <p:spPr>
          <a:xfrm>
            <a:off x="8239346" y="5092806"/>
            <a:ext cx="2353592" cy="1765194"/>
          </a:xfrm>
          <a:prstGeom prst="rect">
            <a:avLst/>
          </a:prstGeom>
        </p:spPr>
      </p:pic>
    </p:spTree>
    <p:extLst>
      <p:ext uri="{BB962C8B-B14F-4D97-AF65-F5344CB8AC3E}">
        <p14:creationId xmlns:p14="http://schemas.microsoft.com/office/powerpoint/2010/main" val="2838049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0336-ED11-4FC5-8256-DCB72CD742A0}"/>
              </a:ext>
            </a:extLst>
          </p:cNvPr>
          <p:cNvSpPr>
            <a:spLocks noGrp="1"/>
          </p:cNvSpPr>
          <p:nvPr>
            <p:ph type="title"/>
          </p:nvPr>
        </p:nvSpPr>
        <p:spPr>
          <a:xfrm>
            <a:off x="621350" y="-29029"/>
            <a:ext cx="8596668" cy="1320800"/>
          </a:xfrm>
        </p:spPr>
        <p:txBody>
          <a:bodyPr/>
          <a:lstStyle/>
          <a:p>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2930BBDD-ADF7-4C2C-880F-1216B1743CC5}"/>
              </a:ext>
            </a:extLst>
          </p:cNvPr>
          <p:cNvSpPr>
            <a:spLocks noGrp="1"/>
          </p:cNvSpPr>
          <p:nvPr>
            <p:ph idx="1"/>
          </p:nvPr>
        </p:nvSpPr>
        <p:spPr>
          <a:xfrm>
            <a:off x="387728" y="1028166"/>
            <a:ext cx="8596668" cy="5633890"/>
          </a:xfrm>
        </p:spPr>
        <p:txBody>
          <a:bodyPr>
            <a:noAutofit/>
          </a:bodyPr>
          <a:lstStyle/>
          <a:p>
            <a:r>
              <a:rPr lang="sr-Latn-BA" b="1" i="0" dirty="0">
                <a:solidFill>
                  <a:schemeClr val="tx1">
                    <a:lumMod val="85000"/>
                    <a:lumOff val="15000"/>
                  </a:schemeClr>
                </a:solidFill>
                <a:effectLst/>
                <a:latin typeface="Times New Roman" panose="02020603050405020304" pitchFamily="18" charset="0"/>
                <a:cs typeface="Times New Roman" panose="02020603050405020304" pitchFamily="18" charset="0"/>
              </a:rPr>
              <a:t>TALUS</a:t>
            </a:r>
          </a:p>
          <a:p>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Talus je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jedna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od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važnih</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kostiju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koja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formira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zglobnu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zglobu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Ona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služi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kao</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važna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veza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između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nogu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stopala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Talus je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jedinstvena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kost</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jer</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preko</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polovine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pokrivena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hrskavicom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koja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obezbeđuje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jastuk</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omogućava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kostima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da se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slobodnije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kreću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jedna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od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druge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Talus se pom</a:t>
            </a:r>
            <a:r>
              <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rPr>
              <a:t>j</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era ne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samo</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zglobnoj</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zglobu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već</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ispod</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podtalnom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zglobu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u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srednjem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d</a:t>
            </a:r>
            <a:r>
              <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elu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talonavikularnom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zglobu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endPar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endParaRPr>
          </a:p>
          <a:p>
            <a:r>
              <a:rPr lang="en-US"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Osteohondralne</a:t>
            </a:r>
            <a:r>
              <a:rPr lang="en-US" b="1"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lezije</a:t>
            </a:r>
            <a:r>
              <a:rPr lang="en-US" b="1"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talusa</a:t>
            </a:r>
            <a:endParaRPr lang="sr-Latn-BA" b="1" dirty="0">
              <a:solidFill>
                <a:schemeClr val="tx1">
                  <a:lumMod val="85000"/>
                  <a:lumOff val="15000"/>
                </a:schemeClr>
              </a:solidFill>
              <a:latin typeface="Times New Roman" panose="02020603050405020304" pitchFamily="18" charset="0"/>
              <a:cs typeface="Times New Roman" panose="02020603050405020304" pitchFamily="18" charset="0"/>
            </a:endParaRPr>
          </a:p>
          <a:p>
            <a:pPr lvl="1"/>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Osteohondralne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lezije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označavaju</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odvajanje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komadića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zglobne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hrskavice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s</a:t>
            </a:r>
            <a:b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b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dijelom</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ili</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bez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dijela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pripadajuće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subhondralne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kosti</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T</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ačna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etiologija</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nije poznata ali se smatra da mikrotrauma uzrokuje, kao endokrinološki i metabolički poremećaj.</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sr-Latn-BA" sz="1800" dirty="0">
              <a:solidFill>
                <a:schemeClr val="tx1">
                  <a:lumMod val="85000"/>
                  <a:lumOff val="15000"/>
                </a:schemeClr>
              </a:solidFill>
              <a:latin typeface="Times New Roman" panose="02020603050405020304" pitchFamily="18" charset="0"/>
              <a:cs typeface="Times New Roman" panose="02020603050405020304" pitchFamily="18" charset="0"/>
            </a:endParaRPr>
          </a:p>
          <a:p>
            <a:pPr lvl="1"/>
            <a:r>
              <a:rPr lang="en-US" sz="1800"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Simptomi</a:t>
            </a:r>
            <a:r>
              <a:rPr lang="sr-Latn-BA" sz="1800" b="1" dirty="0">
                <a:solidFill>
                  <a:schemeClr val="tx1">
                    <a:lumMod val="85000"/>
                    <a:lumOff val="15000"/>
                  </a:schemeClr>
                </a:solidFill>
                <a:latin typeface="Times New Roman" panose="02020603050405020304" pitchFamily="18" charset="0"/>
                <a:cs typeface="Times New Roman" panose="02020603050405020304" pitchFamily="18" charset="0"/>
              </a:rPr>
              <a:t>:t</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upa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lokalizirana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dubinska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bol</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zvučni</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fenomeni</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poput</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kvrckanja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klikova</a:t>
            </a:r>
            <a:r>
              <a:rPr lang="sr-Latn-BA" sz="1800" dirty="0">
                <a:solidFill>
                  <a:schemeClr val="tx1">
                    <a:lumMod val="85000"/>
                    <a:lumOff val="15000"/>
                  </a:schemeClr>
                </a:solidFill>
                <a:latin typeface="Times New Roman" panose="02020603050405020304" pitchFamily="18" charset="0"/>
                <a:cs typeface="Times New Roman" panose="02020603050405020304" pitchFamily="18" charset="0"/>
              </a:rPr>
              <a:t> poneka </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može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doći</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do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potpune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blokade</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skočnog zgloba.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Fizikalnim</a:t>
            </a:r>
            <a:b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b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pregledom</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možemo</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uočiti</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edem</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lokaliziranu</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osjetljivost</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palpaciju</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uzduž</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linije</a:t>
            </a:r>
            <a:r>
              <a:rPr lang="sr-Latn-BA" sz="1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zgloba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uz</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ograničen</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obimom </a:t>
            </a:r>
            <a:r>
              <a:rPr lang="en-US" sz="18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pokreta</a:t>
            </a:r>
            <a:r>
              <a:rPr lang="en-US" sz="1800"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sr-Latn-BA" sz="1800" b="0" i="0" dirty="0">
              <a:solidFill>
                <a:schemeClr val="tx1">
                  <a:lumMod val="85000"/>
                  <a:lumOff val="15000"/>
                </a:schemeClr>
              </a:solidFill>
              <a:effectLst/>
              <a:latin typeface="Times New Roman" panose="02020603050405020304" pitchFamily="18" charset="0"/>
              <a:cs typeface="Times New Roman" panose="02020603050405020304" pitchFamily="18" charset="0"/>
            </a:endParaRPr>
          </a:p>
          <a:p>
            <a:pPr lvl="1"/>
            <a:r>
              <a:rPr lang="sr-Latn-BA" sz="1800" b="1" dirty="0">
                <a:solidFill>
                  <a:schemeClr val="tx1">
                    <a:lumMod val="85000"/>
                    <a:lumOff val="15000"/>
                  </a:schemeClr>
                </a:solidFill>
                <a:latin typeface="Times New Roman" panose="02020603050405020304" pitchFamily="18" charset="0"/>
                <a:cs typeface="Times New Roman" panose="02020603050405020304" pitchFamily="18" charset="0"/>
              </a:rPr>
              <a:t>Radiografija</a:t>
            </a:r>
            <a:r>
              <a:rPr lang="sr-Latn-BA" sz="1800" dirty="0">
                <a:solidFill>
                  <a:schemeClr val="tx1">
                    <a:lumMod val="85000"/>
                    <a:lumOff val="15000"/>
                  </a:schemeClr>
                </a:solidFill>
                <a:latin typeface="Times New Roman" panose="02020603050405020304" pitchFamily="18" charset="0"/>
                <a:cs typeface="Times New Roman" panose="02020603050405020304" pitchFamily="18" charset="0"/>
              </a:rPr>
              <a:t>, CT,NMR.</a:t>
            </a:r>
          </a:p>
          <a:p>
            <a:pPr lvl="1"/>
            <a:r>
              <a:rPr lang="sr-Latn-BA" sz="1800" b="1" dirty="0">
                <a:solidFill>
                  <a:schemeClr val="tx1">
                    <a:lumMod val="85000"/>
                    <a:lumOff val="15000"/>
                  </a:schemeClr>
                </a:solidFill>
                <a:latin typeface="Times New Roman" panose="02020603050405020304" pitchFamily="18" charset="0"/>
                <a:cs typeface="Times New Roman" panose="02020603050405020304" pitchFamily="18" charset="0"/>
              </a:rPr>
              <a:t>Terapija</a:t>
            </a:r>
            <a:r>
              <a:rPr lang="sr-Latn-BA" sz="1800" dirty="0">
                <a:solidFill>
                  <a:schemeClr val="tx1">
                    <a:lumMod val="85000"/>
                    <a:lumOff val="15000"/>
                  </a:schemeClr>
                </a:solidFill>
                <a:latin typeface="Times New Roman" panose="02020603050405020304" pitchFamily="18" charset="0"/>
                <a:cs typeface="Times New Roman" panose="02020603050405020304" pitchFamily="18" charset="0"/>
              </a:rPr>
              <a:t>: konzervativna i operativna</a:t>
            </a:r>
            <a:endParaRPr lang="sr-Latn-BA" sz="1800" b="1" i="0" dirty="0">
              <a:solidFill>
                <a:schemeClr val="tx1">
                  <a:lumMod val="85000"/>
                  <a:lumOff val="15000"/>
                </a:schemeClr>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E52465D-6C76-437D-8EE0-D8157B66FC18}"/>
              </a:ext>
            </a:extLst>
          </p:cNvPr>
          <p:cNvPicPr>
            <a:picLocks noChangeAspect="1"/>
          </p:cNvPicPr>
          <p:nvPr/>
        </p:nvPicPr>
        <p:blipFill>
          <a:blip r:embed="rId2"/>
          <a:stretch>
            <a:fillRect/>
          </a:stretch>
        </p:blipFill>
        <p:spPr>
          <a:xfrm>
            <a:off x="9049710" y="3066021"/>
            <a:ext cx="2581967" cy="1558180"/>
          </a:xfrm>
          <a:prstGeom prst="rect">
            <a:avLst/>
          </a:prstGeom>
        </p:spPr>
      </p:pic>
      <p:pic>
        <p:nvPicPr>
          <p:cNvPr id="6" name="Picture 5">
            <a:extLst>
              <a:ext uri="{FF2B5EF4-FFF2-40B4-BE49-F238E27FC236}">
                <a16:creationId xmlns:a16="http://schemas.microsoft.com/office/drawing/2014/main" id="{F6B10D97-182E-4F1B-8F3D-3BE356F77F9F}"/>
              </a:ext>
            </a:extLst>
          </p:cNvPr>
          <p:cNvPicPr>
            <a:picLocks noChangeAspect="1"/>
          </p:cNvPicPr>
          <p:nvPr/>
        </p:nvPicPr>
        <p:blipFill>
          <a:blip r:embed="rId3"/>
          <a:stretch>
            <a:fillRect/>
          </a:stretch>
        </p:blipFill>
        <p:spPr>
          <a:xfrm>
            <a:off x="9218018" y="560711"/>
            <a:ext cx="2619375" cy="1743075"/>
          </a:xfrm>
          <a:prstGeom prst="rect">
            <a:avLst/>
          </a:prstGeom>
        </p:spPr>
      </p:pic>
      <p:pic>
        <p:nvPicPr>
          <p:cNvPr id="4" name="Picture 3">
            <a:extLst>
              <a:ext uri="{FF2B5EF4-FFF2-40B4-BE49-F238E27FC236}">
                <a16:creationId xmlns:a16="http://schemas.microsoft.com/office/drawing/2014/main" id="{A6B146A9-3280-44E6-A2F0-D689C5C329D4}"/>
              </a:ext>
            </a:extLst>
          </p:cNvPr>
          <p:cNvPicPr>
            <a:picLocks noChangeAspect="1"/>
          </p:cNvPicPr>
          <p:nvPr/>
        </p:nvPicPr>
        <p:blipFill>
          <a:blip r:embed="rId4"/>
          <a:stretch>
            <a:fillRect/>
          </a:stretch>
        </p:blipFill>
        <p:spPr>
          <a:xfrm>
            <a:off x="8756783" y="4657917"/>
            <a:ext cx="3316294" cy="2004139"/>
          </a:xfrm>
          <a:prstGeom prst="rect">
            <a:avLst/>
          </a:prstGeom>
        </p:spPr>
      </p:pic>
    </p:spTree>
    <p:extLst>
      <p:ext uri="{BB962C8B-B14F-4D97-AF65-F5344CB8AC3E}">
        <p14:creationId xmlns:p14="http://schemas.microsoft.com/office/powerpoint/2010/main" val="2812349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0336-ED11-4FC5-8256-DCB72CD742A0}"/>
              </a:ext>
            </a:extLst>
          </p:cNvPr>
          <p:cNvSpPr>
            <a:spLocks noGrp="1"/>
          </p:cNvSpPr>
          <p:nvPr>
            <p:ph type="title"/>
          </p:nvPr>
        </p:nvSpPr>
        <p:spPr>
          <a:xfrm>
            <a:off x="564740" y="391885"/>
            <a:ext cx="4287178" cy="1320800"/>
          </a:xfrm>
        </p:spPr>
        <p:txBody>
          <a:bodyPr/>
          <a:lstStyle/>
          <a:p>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2930BBDD-ADF7-4C2C-880F-1216B1743CC5}"/>
              </a:ext>
            </a:extLst>
          </p:cNvPr>
          <p:cNvSpPr>
            <a:spLocks noGrp="1"/>
          </p:cNvSpPr>
          <p:nvPr>
            <p:ph idx="1"/>
          </p:nvPr>
        </p:nvSpPr>
        <p:spPr>
          <a:xfrm>
            <a:off x="574697" y="1750042"/>
            <a:ext cx="8596668" cy="4716072"/>
          </a:xfrm>
        </p:spPr>
        <p:txBody>
          <a:bodyPr>
            <a:noAutofit/>
          </a:bodyPr>
          <a:lstStyle/>
          <a:p>
            <a:r>
              <a:rPr lang="sr-Latn-BA" b="1" dirty="0">
                <a:solidFill>
                  <a:srgbClr val="FF0000"/>
                </a:solidFill>
                <a:latin typeface="Times New Roman" panose="02020603050405020304" pitchFamily="18" charset="0"/>
                <a:cs typeface="Times New Roman" panose="02020603050405020304" pitchFamily="18" charset="0"/>
              </a:rPr>
              <a:t>Prelomi talusa</a:t>
            </a:r>
          </a:p>
          <a:p>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Talu</a:t>
            </a:r>
            <a:r>
              <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rPr>
              <a:t>s</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prelomi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gotovo</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nepoznati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pre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sto</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godina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Prva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serija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preloma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talusa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opisana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je</a:t>
            </a:r>
            <a:r>
              <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rPr>
              <a:t> (1900g.)</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rPr>
              <a:t>avijatičara.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Danas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prelomi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talusa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javljaju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udesima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automobila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motocikala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nesrećama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snegu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ozbiljnim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padovima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endPar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endParaRPr>
          </a:p>
          <a:p>
            <a:pPr algn="l"/>
            <a:r>
              <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rPr>
              <a:t>Klinički z</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naci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preloma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talusa</a:t>
            </a:r>
            <a:r>
              <a:rPr lang="sr-Latn-BA" dirty="0">
                <a:solidFill>
                  <a:schemeClr val="tx1">
                    <a:lumMod val="85000"/>
                    <a:lumOff val="15000"/>
                  </a:schemeClr>
                </a:solidFill>
                <a:latin typeface="Times New Roman" panose="02020603050405020304" pitchFamily="18" charset="0"/>
                <a:cs typeface="Times New Roman" panose="02020603050405020304" pitchFamily="18" charset="0"/>
              </a:rPr>
              <a:t>: otok, bol, otežan ili nemoguć pokret u skočnom zglobu, deformacija stopala. </a:t>
            </a:r>
          </a:p>
          <a:p>
            <a:pPr algn="l"/>
            <a:r>
              <a:rPr lang="sr-Latn-BA" b="1" i="0" dirty="0">
                <a:solidFill>
                  <a:schemeClr val="tx1">
                    <a:lumMod val="85000"/>
                    <a:lumOff val="15000"/>
                  </a:schemeClr>
                </a:solidFill>
                <a:effectLst/>
                <a:latin typeface="Times New Roman" panose="02020603050405020304" pitchFamily="18" charset="0"/>
                <a:cs typeface="Times New Roman" panose="02020603050405020304" pitchFamily="18" charset="0"/>
              </a:rPr>
              <a:t>Dijagnoza </a:t>
            </a:r>
            <a:r>
              <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rPr>
              <a:t>se p</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ostavlja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osnovu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anamneze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kliničke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slike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objektivnog</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pregleda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rendgenskih</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snimaka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skočnog</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stopala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anteroposteriorni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lateralni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endParaRPr lang="sr-Latn-BA" dirty="0">
              <a:solidFill>
                <a:schemeClr val="tx1">
                  <a:lumMod val="85000"/>
                  <a:lumOff val="15000"/>
                </a:schemeClr>
              </a:solidFill>
              <a:latin typeface="Times New Roman" panose="02020603050405020304" pitchFamily="18" charset="0"/>
              <a:cs typeface="Times New Roman" panose="02020603050405020304" pitchFamily="18" charset="0"/>
            </a:endParaRPr>
          </a:p>
          <a:p>
            <a:pPr algn="l"/>
            <a:r>
              <a:rPr lang="sr-Latn-BA" b="1" i="0" dirty="0">
                <a:solidFill>
                  <a:schemeClr val="tx1">
                    <a:lumMod val="85000"/>
                    <a:lumOff val="15000"/>
                  </a:schemeClr>
                </a:solidFill>
                <a:effectLst/>
                <a:latin typeface="Times New Roman" panose="02020603050405020304" pitchFamily="18" charset="0"/>
                <a:cs typeface="Times New Roman" panose="02020603050405020304" pitchFamily="18" charset="0"/>
              </a:rPr>
              <a:t>Liječenje  preloma</a:t>
            </a:r>
            <a:r>
              <a:rPr lang="en-US" b="1"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talusa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bez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dislokacije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ili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minimalnom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dislokacijom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leče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neoperativno</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imobilizacijom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gipsanom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čizmom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osam</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do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dvanaest</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nedelja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Kada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postoji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dislokacija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fragmenata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lečenje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podrazumeva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otvorenu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repoziciju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unutrašnju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fiksaciju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zavrtnjima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endParaRPr lang="sr-Latn-BA" b="0" i="0" dirty="0">
              <a:solidFill>
                <a:schemeClr val="tx1">
                  <a:lumMod val="85000"/>
                  <a:lumOff val="15000"/>
                </a:schemeClr>
              </a:solidFill>
              <a:effectLst/>
              <a:latin typeface="Times New Roman" panose="02020603050405020304" pitchFamily="18" charset="0"/>
              <a:cs typeface="Times New Roman" panose="02020603050405020304" pitchFamily="18" charset="0"/>
            </a:endParaRPr>
          </a:p>
          <a:p>
            <a:pPr algn="l"/>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Najčešće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komplikacije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posle</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preloma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talusa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su</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avaskularna</a:t>
            </a:r>
            <a:r>
              <a:rPr lang="en-US" b="1"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nekroza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proksimalnog</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fragmenta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posttraumatska</a:t>
            </a:r>
            <a:r>
              <a:rPr lang="en-US" b="1" i="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85000"/>
                    <a:lumOff val="15000"/>
                  </a:schemeClr>
                </a:solidFill>
                <a:effectLst/>
                <a:latin typeface="Times New Roman" panose="02020603050405020304" pitchFamily="18" charset="0"/>
                <a:cs typeface="Times New Roman" panose="02020603050405020304" pitchFamily="18" charset="0"/>
              </a:rPr>
              <a:t>artroza</a:t>
            </a:r>
            <a:r>
              <a:rPr lang="en-US"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DFF9D73-AFE8-4917-8144-64EB5888D282}"/>
              </a:ext>
            </a:extLst>
          </p:cNvPr>
          <p:cNvPicPr>
            <a:picLocks noChangeAspect="1"/>
          </p:cNvPicPr>
          <p:nvPr/>
        </p:nvPicPr>
        <p:blipFill>
          <a:blip r:embed="rId2"/>
          <a:stretch>
            <a:fillRect/>
          </a:stretch>
        </p:blipFill>
        <p:spPr>
          <a:xfrm>
            <a:off x="9232569" y="434683"/>
            <a:ext cx="2552295" cy="2107968"/>
          </a:xfrm>
          <a:prstGeom prst="rect">
            <a:avLst/>
          </a:prstGeom>
        </p:spPr>
      </p:pic>
      <p:pic>
        <p:nvPicPr>
          <p:cNvPr id="5" name="Picture 4">
            <a:extLst>
              <a:ext uri="{FF2B5EF4-FFF2-40B4-BE49-F238E27FC236}">
                <a16:creationId xmlns:a16="http://schemas.microsoft.com/office/drawing/2014/main" id="{72636365-22F5-4499-8958-D72C162F29BB}"/>
              </a:ext>
            </a:extLst>
          </p:cNvPr>
          <p:cNvPicPr>
            <a:picLocks noChangeAspect="1"/>
          </p:cNvPicPr>
          <p:nvPr/>
        </p:nvPicPr>
        <p:blipFill>
          <a:blip r:embed="rId3"/>
          <a:stretch>
            <a:fillRect/>
          </a:stretch>
        </p:blipFill>
        <p:spPr>
          <a:xfrm>
            <a:off x="9419506" y="2731705"/>
            <a:ext cx="2520236" cy="1399700"/>
          </a:xfrm>
          <a:prstGeom prst="rect">
            <a:avLst/>
          </a:prstGeom>
        </p:spPr>
      </p:pic>
      <p:pic>
        <p:nvPicPr>
          <p:cNvPr id="6" name="Picture 5">
            <a:extLst>
              <a:ext uri="{FF2B5EF4-FFF2-40B4-BE49-F238E27FC236}">
                <a16:creationId xmlns:a16="http://schemas.microsoft.com/office/drawing/2014/main" id="{119B7347-1C6C-4F5D-8268-D322C099B8D2}"/>
              </a:ext>
            </a:extLst>
          </p:cNvPr>
          <p:cNvPicPr>
            <a:picLocks noChangeAspect="1"/>
          </p:cNvPicPr>
          <p:nvPr/>
        </p:nvPicPr>
        <p:blipFill>
          <a:blip r:embed="rId4"/>
          <a:stretch>
            <a:fillRect/>
          </a:stretch>
        </p:blipFill>
        <p:spPr>
          <a:xfrm flipH="1">
            <a:off x="9346754" y="4315350"/>
            <a:ext cx="2665740" cy="1943100"/>
          </a:xfrm>
          <a:prstGeom prst="rect">
            <a:avLst/>
          </a:prstGeom>
        </p:spPr>
      </p:pic>
      <p:pic>
        <p:nvPicPr>
          <p:cNvPr id="7" name="Picture 6">
            <a:extLst>
              <a:ext uri="{FF2B5EF4-FFF2-40B4-BE49-F238E27FC236}">
                <a16:creationId xmlns:a16="http://schemas.microsoft.com/office/drawing/2014/main" id="{F2BB11C8-33B4-4F9C-BA5B-12C899B6DC22}"/>
              </a:ext>
            </a:extLst>
          </p:cNvPr>
          <p:cNvPicPr>
            <a:picLocks noChangeAspect="1"/>
          </p:cNvPicPr>
          <p:nvPr/>
        </p:nvPicPr>
        <p:blipFill>
          <a:blip r:embed="rId5"/>
          <a:stretch>
            <a:fillRect/>
          </a:stretch>
        </p:blipFill>
        <p:spPr>
          <a:xfrm>
            <a:off x="6539083" y="93306"/>
            <a:ext cx="2352674" cy="2022826"/>
          </a:xfrm>
          <a:prstGeom prst="rect">
            <a:avLst/>
          </a:prstGeom>
        </p:spPr>
      </p:pic>
      <p:sp>
        <p:nvSpPr>
          <p:cNvPr id="9" name="TextBox 8">
            <a:extLst>
              <a:ext uri="{FF2B5EF4-FFF2-40B4-BE49-F238E27FC236}">
                <a16:creationId xmlns:a16="http://schemas.microsoft.com/office/drawing/2014/main" id="{18B191CB-5380-4D2C-B2E5-2EFEBC838501}"/>
              </a:ext>
            </a:extLst>
          </p:cNvPr>
          <p:cNvSpPr txBox="1"/>
          <p:nvPr/>
        </p:nvSpPr>
        <p:spPr>
          <a:xfrm>
            <a:off x="5439746" y="-53118"/>
            <a:ext cx="6102220" cy="369332"/>
          </a:xfrm>
          <a:prstGeom prst="rect">
            <a:avLst/>
          </a:prstGeom>
          <a:noFill/>
        </p:spPr>
        <p:txBody>
          <a:bodyPr wrap="square">
            <a:spAutoFit/>
          </a:bodyPr>
          <a:lstStyle/>
          <a:p>
            <a:r>
              <a:rPr lang="sr-Latn-RS" sz="1800" b="1" dirty="0"/>
              <a:t>HAWKINS  klasifikacija preloma talusa</a:t>
            </a:r>
          </a:p>
        </p:txBody>
      </p:sp>
    </p:spTree>
    <p:extLst>
      <p:ext uri="{BB962C8B-B14F-4D97-AF65-F5344CB8AC3E}">
        <p14:creationId xmlns:p14="http://schemas.microsoft.com/office/powerpoint/2010/main" val="3120594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0336-ED11-4FC5-8256-DCB72CD742A0}"/>
              </a:ext>
            </a:extLst>
          </p:cNvPr>
          <p:cNvSpPr>
            <a:spLocks noGrp="1"/>
          </p:cNvSpPr>
          <p:nvPr>
            <p:ph type="title"/>
          </p:nvPr>
        </p:nvSpPr>
        <p:spPr>
          <a:xfrm>
            <a:off x="528045" y="86116"/>
            <a:ext cx="6771978" cy="1320800"/>
          </a:xfrm>
        </p:spPr>
        <p:txBody>
          <a:bodyPr/>
          <a:lstStyle/>
          <a:p>
            <a:pPr algn="ctr"/>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2930BBDD-ADF7-4C2C-880F-1216B1743CC5}"/>
              </a:ext>
            </a:extLst>
          </p:cNvPr>
          <p:cNvSpPr>
            <a:spLocks noGrp="1"/>
          </p:cNvSpPr>
          <p:nvPr>
            <p:ph idx="1"/>
          </p:nvPr>
        </p:nvSpPr>
        <p:spPr>
          <a:xfrm>
            <a:off x="640325" y="1322229"/>
            <a:ext cx="6052895" cy="2234051"/>
          </a:xfrm>
        </p:spPr>
        <p:txBody>
          <a:bodyPr>
            <a:normAutofit lnSpcReduction="10000"/>
          </a:bodyPr>
          <a:lstStyle/>
          <a:p>
            <a:r>
              <a:rPr lang="en-US" b="1" i="0" dirty="0" err="1">
                <a:solidFill>
                  <a:srgbClr val="555555"/>
                </a:solidFill>
                <a:effectLst/>
                <a:latin typeface="Times New Roman" panose="02020603050405020304" pitchFamily="18" charset="0"/>
                <a:cs typeface="Times New Roman" panose="02020603050405020304" pitchFamily="18" charset="0"/>
              </a:rPr>
              <a:t>Prelomi</a:t>
            </a:r>
            <a:r>
              <a:rPr lang="en-US" b="1" i="0" dirty="0">
                <a:solidFill>
                  <a:srgbClr val="555555"/>
                </a:solidFill>
                <a:effectLst/>
                <a:latin typeface="Times New Roman" panose="02020603050405020304" pitchFamily="18" charset="0"/>
                <a:cs typeface="Times New Roman" panose="02020603050405020304" pitchFamily="18" charset="0"/>
              </a:rPr>
              <a:t> </a:t>
            </a:r>
            <a:r>
              <a:rPr lang="en-US" b="1" i="0" dirty="0" err="1">
                <a:solidFill>
                  <a:srgbClr val="555555"/>
                </a:solidFill>
                <a:effectLst/>
                <a:latin typeface="Times New Roman" panose="02020603050405020304" pitchFamily="18" charset="0"/>
                <a:cs typeface="Times New Roman" panose="02020603050405020304" pitchFamily="18" charset="0"/>
              </a:rPr>
              <a:t>petne</a:t>
            </a:r>
            <a:r>
              <a:rPr lang="en-US" b="1" i="0" dirty="0">
                <a:solidFill>
                  <a:srgbClr val="555555"/>
                </a:solidFill>
                <a:effectLst/>
                <a:latin typeface="Times New Roman" panose="02020603050405020304" pitchFamily="18" charset="0"/>
                <a:cs typeface="Times New Roman" panose="02020603050405020304" pitchFamily="18" charset="0"/>
              </a:rPr>
              <a:t> </a:t>
            </a:r>
            <a:r>
              <a:rPr lang="en-US" b="1" i="0" dirty="0" err="1">
                <a:solidFill>
                  <a:srgbClr val="555555"/>
                </a:solidFill>
                <a:effectLst/>
                <a:latin typeface="Times New Roman" panose="02020603050405020304" pitchFamily="18" charset="0"/>
                <a:cs typeface="Times New Roman" panose="02020603050405020304" pitchFamily="18" charset="0"/>
              </a:rPr>
              <a:t>kosti</a:t>
            </a:r>
            <a:r>
              <a:rPr lang="sr-Latn-BA" b="1" i="0" dirty="0">
                <a:solidFill>
                  <a:srgbClr val="555555"/>
                </a:solidFill>
                <a:effectLst/>
                <a:latin typeface="Times New Roman" panose="02020603050405020304" pitchFamily="18" charset="0"/>
                <a:cs typeface="Times New Roman" panose="02020603050405020304" pitchFamily="18" charset="0"/>
              </a:rPr>
              <a:t> (Fractura calcanai)</a:t>
            </a:r>
            <a:r>
              <a:rPr lang="en-US" b="1" i="0" dirty="0">
                <a:solidFill>
                  <a:srgbClr val="555555"/>
                </a:solidFill>
                <a:effectLst/>
                <a:latin typeface="Times New Roman" panose="02020603050405020304" pitchFamily="18" charset="0"/>
                <a:cs typeface="Times New Roman" panose="02020603050405020304" pitchFamily="18" charset="0"/>
              </a:rPr>
              <a:t> </a:t>
            </a:r>
            <a:endParaRPr lang="sr-Latn-BA" b="1" i="0" dirty="0">
              <a:solidFill>
                <a:srgbClr val="555555"/>
              </a:solidFill>
              <a:effectLst/>
              <a:latin typeface="Times New Roman" panose="02020603050405020304" pitchFamily="18" charset="0"/>
              <a:cs typeface="Times New Roman" panose="02020603050405020304" pitchFamily="18" charset="0"/>
            </a:endParaRPr>
          </a:p>
          <a:p>
            <a:r>
              <a:rPr lang="en-US" b="1" i="0" dirty="0" err="1">
                <a:solidFill>
                  <a:srgbClr val="555555"/>
                </a:solidFill>
                <a:effectLst/>
                <a:latin typeface="Times New Roman" panose="02020603050405020304" pitchFamily="18" charset="0"/>
                <a:cs typeface="Times New Roman" panose="02020603050405020304" pitchFamily="18" charset="0"/>
              </a:rPr>
              <a:t>Prelomi</a:t>
            </a:r>
            <a:r>
              <a:rPr lang="en-US" b="1" i="0" dirty="0">
                <a:solidFill>
                  <a:srgbClr val="555555"/>
                </a:solidFill>
                <a:effectLst/>
                <a:latin typeface="Times New Roman" panose="02020603050405020304" pitchFamily="18" charset="0"/>
                <a:cs typeface="Times New Roman" panose="02020603050405020304" pitchFamily="18" charset="0"/>
              </a:rPr>
              <a:t> </a:t>
            </a:r>
            <a:r>
              <a:rPr lang="en-US" b="1" i="0" dirty="0" err="1">
                <a:solidFill>
                  <a:srgbClr val="555555"/>
                </a:solidFill>
                <a:effectLst/>
                <a:latin typeface="Times New Roman" panose="02020603050405020304" pitchFamily="18" charset="0"/>
                <a:cs typeface="Times New Roman" panose="02020603050405020304" pitchFamily="18" charset="0"/>
              </a:rPr>
              <a:t>petne</a:t>
            </a:r>
            <a:r>
              <a:rPr lang="en-US" b="1" i="0" dirty="0">
                <a:solidFill>
                  <a:srgbClr val="555555"/>
                </a:solidFill>
                <a:effectLst/>
                <a:latin typeface="Times New Roman" panose="02020603050405020304" pitchFamily="18" charset="0"/>
                <a:cs typeface="Times New Roman" panose="02020603050405020304" pitchFamily="18" charset="0"/>
              </a:rPr>
              <a:t> </a:t>
            </a:r>
            <a:r>
              <a:rPr lang="en-US" b="1" i="0" dirty="0" err="1">
                <a:solidFill>
                  <a:srgbClr val="555555"/>
                </a:solidFill>
                <a:effectLst/>
                <a:latin typeface="Times New Roman" panose="02020603050405020304" pitchFamily="18" charset="0"/>
                <a:cs typeface="Times New Roman" panose="02020603050405020304" pitchFamily="18" charset="0"/>
              </a:rPr>
              <a:t>kosti</a:t>
            </a:r>
            <a:r>
              <a:rPr lang="en-US" b="1"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spadaju</a:t>
            </a:r>
            <a:r>
              <a:rPr lang="en-US" b="0" i="0" dirty="0">
                <a:solidFill>
                  <a:srgbClr val="555555"/>
                </a:solidFill>
                <a:effectLst/>
                <a:latin typeface="Times New Roman" panose="02020603050405020304" pitchFamily="18" charset="0"/>
                <a:cs typeface="Times New Roman" panose="02020603050405020304" pitchFamily="18" charset="0"/>
              </a:rPr>
              <a:t> u </a:t>
            </a:r>
            <a:r>
              <a:rPr lang="en-US" b="0" i="0" dirty="0" err="1">
                <a:solidFill>
                  <a:srgbClr val="555555"/>
                </a:solidFill>
                <a:effectLst/>
                <a:latin typeface="Times New Roman" panose="02020603050405020304" pitchFamily="18" charset="0"/>
                <a:cs typeface="Times New Roman" panose="02020603050405020304" pitchFamily="18" charset="0"/>
              </a:rPr>
              <a:t>najčešće</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prelome</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kostiju</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tarzusa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Prelomi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kalkaneusa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mogu</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biti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1" i="1" dirty="0" err="1">
                <a:solidFill>
                  <a:srgbClr val="555555"/>
                </a:solidFill>
                <a:effectLst/>
                <a:latin typeface="Times New Roman" panose="02020603050405020304" pitchFamily="18" charset="0"/>
                <a:cs typeface="Times New Roman" panose="02020603050405020304" pitchFamily="18" charset="0"/>
              </a:rPr>
              <a:t>intraartikularni</a:t>
            </a:r>
            <a:r>
              <a:rPr lang="en-US" b="1" i="1" dirty="0">
                <a:solidFill>
                  <a:srgbClr val="555555"/>
                </a:solidFill>
                <a:effectLst/>
                <a:latin typeface="Times New Roman" panose="02020603050405020304" pitchFamily="18" charset="0"/>
                <a:cs typeface="Times New Roman" panose="02020603050405020304" pitchFamily="18" charset="0"/>
              </a:rPr>
              <a:t> </a:t>
            </a:r>
            <a:r>
              <a:rPr lang="en-US" b="1" i="1" dirty="0" err="1">
                <a:solidFill>
                  <a:srgbClr val="555555"/>
                </a:solidFill>
                <a:effectLst/>
                <a:latin typeface="Times New Roman" panose="02020603050405020304" pitchFamily="18" charset="0"/>
                <a:cs typeface="Times New Roman" panose="02020603050405020304" pitchFamily="18" charset="0"/>
              </a:rPr>
              <a:t>i</a:t>
            </a:r>
            <a:r>
              <a:rPr lang="en-US" b="1" i="1" dirty="0">
                <a:solidFill>
                  <a:srgbClr val="555555"/>
                </a:solidFill>
                <a:effectLst/>
                <a:latin typeface="Times New Roman" panose="02020603050405020304" pitchFamily="18" charset="0"/>
                <a:cs typeface="Times New Roman" panose="02020603050405020304" pitchFamily="18" charset="0"/>
              </a:rPr>
              <a:t> </a:t>
            </a:r>
            <a:r>
              <a:rPr lang="en-US" b="1" i="1" dirty="0" err="1">
                <a:solidFill>
                  <a:srgbClr val="555555"/>
                </a:solidFill>
                <a:effectLst/>
                <a:latin typeface="Times New Roman" panose="02020603050405020304" pitchFamily="18" charset="0"/>
                <a:cs typeface="Times New Roman" panose="02020603050405020304" pitchFamily="18" charset="0"/>
              </a:rPr>
              <a:t>ekstraartikularni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Intrartikularni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prelomi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su</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znatno</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češći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čine</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oko</a:t>
            </a:r>
            <a:r>
              <a:rPr lang="en-US" b="1" i="0" dirty="0">
                <a:solidFill>
                  <a:srgbClr val="555555"/>
                </a:solidFill>
                <a:effectLst/>
                <a:latin typeface="Times New Roman" panose="02020603050405020304" pitchFamily="18" charset="0"/>
                <a:cs typeface="Times New Roman" panose="02020603050405020304" pitchFamily="18" charset="0"/>
              </a:rPr>
              <a:t> </a:t>
            </a:r>
            <a:r>
              <a:rPr lang="sr-Latn-BA" b="1" i="0" dirty="0">
                <a:solidFill>
                  <a:srgbClr val="555555"/>
                </a:solidFill>
                <a:effectLst/>
                <a:latin typeface="Times New Roman" panose="02020603050405020304" pitchFamily="18" charset="0"/>
                <a:cs typeface="Times New Roman" panose="02020603050405020304" pitchFamily="18" charset="0"/>
              </a:rPr>
              <a:t>2/3</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svih</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preloma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kalkaneusa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Kompresivni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kominutivni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prelomi</a:t>
            </a:r>
            <a:r>
              <a:rPr lang="en-US" b="0" i="0" dirty="0">
                <a:solidFill>
                  <a:srgbClr val="555555"/>
                </a:solidFill>
                <a:effectLst/>
                <a:latin typeface="Times New Roman" panose="02020603050405020304" pitchFamily="18" charset="0"/>
                <a:cs typeface="Times New Roman" panose="02020603050405020304" pitchFamily="18" charset="0"/>
              </a:rPr>
              <a:t> t</a:t>
            </a:r>
            <a:r>
              <a:rPr lang="sr-Latn-BA" b="0" i="0" dirty="0">
                <a:solidFill>
                  <a:srgbClr val="555555"/>
                </a:solidFill>
                <a:effectLst/>
                <a:latin typeface="Times New Roman" panose="02020603050405020304" pitchFamily="18" charset="0"/>
                <a:cs typeface="Times New Roman" panose="02020603050405020304" pitchFamily="18" charset="0"/>
              </a:rPr>
              <a:t>j</a:t>
            </a:r>
            <a:r>
              <a:rPr lang="en-US" b="0" i="0" dirty="0" err="1">
                <a:solidFill>
                  <a:srgbClr val="555555"/>
                </a:solidFill>
                <a:effectLst/>
                <a:latin typeface="Times New Roman" panose="02020603050405020304" pitchFamily="18" charset="0"/>
                <a:cs typeface="Times New Roman" panose="02020603050405020304" pitchFamily="18" charset="0"/>
              </a:rPr>
              <a:t>ela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kalkaneusa</a:t>
            </a:r>
            <a:r>
              <a:rPr lang="en-US" b="0" i="0" dirty="0">
                <a:solidFill>
                  <a:srgbClr val="555555"/>
                </a:solidFill>
                <a:effectLst/>
                <a:latin typeface="Times New Roman" panose="02020603050405020304" pitchFamily="18" charset="0"/>
                <a:cs typeface="Times New Roman" panose="02020603050405020304" pitchFamily="18" charset="0"/>
              </a:rPr>
              <a:t> koji </a:t>
            </a:r>
            <a:r>
              <a:rPr lang="en-US" b="0" i="0" dirty="0" err="1">
                <a:solidFill>
                  <a:srgbClr val="555555"/>
                </a:solidFill>
                <a:effectLst/>
                <a:latin typeface="Times New Roman" panose="02020603050405020304" pitchFamily="18" charset="0"/>
                <a:cs typeface="Times New Roman" panose="02020603050405020304" pitchFamily="18" charset="0"/>
              </a:rPr>
              <a:t>zahvataju</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artikularnu</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površinu</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predstavljaju</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najteže</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prelome</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petne</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kosti</a:t>
            </a:r>
            <a:r>
              <a:rPr lang="en-US" b="0" i="0" dirty="0">
                <a:solidFill>
                  <a:srgbClr val="555555"/>
                </a:solidFill>
                <a:effectLst/>
                <a:latin typeface="Times New Roman" panose="02020603050405020304" pitchFamily="18" charset="0"/>
                <a:cs typeface="Times New Roman" panose="02020603050405020304" pitchFamily="18" charset="0"/>
              </a:rPr>
              <a:t>.</a:t>
            </a:r>
            <a:endParaRPr lang="sr-Latn-BA" b="0" i="0" dirty="0">
              <a:solidFill>
                <a:srgbClr val="555555"/>
              </a:solidFill>
              <a:effectLst/>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4" name="Slika 2" descr="Slika na kojoj se nalazi tekst, mapa&#10;&#10;Opis je automatski generisan">
            <a:extLst>
              <a:ext uri="{FF2B5EF4-FFF2-40B4-BE49-F238E27FC236}">
                <a16:creationId xmlns:a16="http://schemas.microsoft.com/office/drawing/2014/main" id="{EB117F44-6545-4672-9F7C-AD2739C1E4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9928" y="0"/>
            <a:ext cx="2114168" cy="1913371"/>
          </a:xfrm>
          <a:prstGeom prst="rect">
            <a:avLst/>
          </a:prstGeom>
        </p:spPr>
      </p:pic>
      <p:sp>
        <p:nvSpPr>
          <p:cNvPr id="6" name="TextBox 5">
            <a:extLst>
              <a:ext uri="{FF2B5EF4-FFF2-40B4-BE49-F238E27FC236}">
                <a16:creationId xmlns:a16="http://schemas.microsoft.com/office/drawing/2014/main" id="{B76409A0-743B-4142-845F-708D5805E756}"/>
              </a:ext>
            </a:extLst>
          </p:cNvPr>
          <p:cNvSpPr txBox="1"/>
          <p:nvPr/>
        </p:nvSpPr>
        <p:spPr>
          <a:xfrm>
            <a:off x="9349273" y="86116"/>
            <a:ext cx="3079103" cy="1892826"/>
          </a:xfrm>
          <a:prstGeom prst="rect">
            <a:avLst/>
          </a:prstGeom>
          <a:solidFill>
            <a:schemeClr val="bg1"/>
          </a:solidFill>
        </p:spPr>
        <p:txBody>
          <a:bodyPr wrap="square">
            <a:spAutoFit/>
          </a:bodyPr>
          <a:lstStyle/>
          <a:p>
            <a:r>
              <a:rPr lang="sr-Latn-RS" sz="1050" b="1" dirty="0"/>
              <a:t>Sanders-ova </a:t>
            </a:r>
            <a:r>
              <a:rPr lang="sr-Latn-RS" sz="1050" b="1" i="1" dirty="0"/>
              <a:t>CT</a:t>
            </a:r>
            <a:r>
              <a:rPr lang="sr-Latn-RS" sz="1050" i="1" dirty="0"/>
              <a:t> klasifikacija</a:t>
            </a:r>
          </a:p>
          <a:p>
            <a:r>
              <a:rPr lang="sr-Latn-RS" sz="1050" i="1" dirty="0"/>
              <a:t>preloma kalkaneusa</a:t>
            </a:r>
          </a:p>
          <a:p>
            <a:r>
              <a:rPr lang="sr-Latn-RS" sz="1200" b="1" dirty="0"/>
              <a:t>Tip I</a:t>
            </a:r>
            <a:r>
              <a:rPr lang="sr-Latn-RS" sz="1200" dirty="0"/>
              <a:t>- nedislociran prelom</a:t>
            </a:r>
          </a:p>
          <a:p>
            <a:r>
              <a:rPr lang="sr-Latn-RS" sz="1200" b="1" dirty="0"/>
              <a:t>Tip II</a:t>
            </a:r>
            <a:r>
              <a:rPr lang="sr-Latn-RS" sz="1200" dirty="0"/>
              <a:t> A,B,C-</a:t>
            </a:r>
            <a:r>
              <a:rPr lang="sr-Latn-RS" sz="1200" b="1" dirty="0"/>
              <a:t>dvodjelni</a:t>
            </a:r>
            <a:r>
              <a:rPr lang="sr-Latn-RS" sz="1200" dirty="0"/>
              <a:t> prelomi klasifikovan na osnovu  lokacije frakturne linije</a:t>
            </a:r>
          </a:p>
          <a:p>
            <a:r>
              <a:rPr lang="sr-Latn-RS" sz="1200" b="1" dirty="0"/>
              <a:t>Tip III</a:t>
            </a:r>
            <a:r>
              <a:rPr lang="sr-Latn-RS" sz="1200" dirty="0"/>
              <a:t> - </a:t>
            </a:r>
            <a:r>
              <a:rPr lang="sr-Latn-RS" sz="1200" b="1" dirty="0"/>
              <a:t>trodjelni</a:t>
            </a:r>
            <a:r>
              <a:rPr lang="sr-Latn-RS" sz="1200" dirty="0"/>
              <a:t> prelomi sa subklasifikacijom na osnovu lokacije frakturnih linija tipa IIIAb,IIIAC i III BC</a:t>
            </a:r>
          </a:p>
          <a:p>
            <a:r>
              <a:rPr lang="sr-Latn-RS" sz="1200" b="1" dirty="0"/>
              <a:t>Tip IV</a:t>
            </a:r>
            <a:r>
              <a:rPr lang="sr-Latn-RS" sz="1200" dirty="0"/>
              <a:t>- četvorodjelni  prelomi</a:t>
            </a:r>
          </a:p>
        </p:txBody>
      </p:sp>
      <p:sp>
        <p:nvSpPr>
          <p:cNvPr id="8" name="TextBox 7">
            <a:extLst>
              <a:ext uri="{FF2B5EF4-FFF2-40B4-BE49-F238E27FC236}">
                <a16:creationId xmlns:a16="http://schemas.microsoft.com/office/drawing/2014/main" id="{3E566F18-E4BE-400C-AE3B-25793F054E66}"/>
              </a:ext>
            </a:extLst>
          </p:cNvPr>
          <p:cNvSpPr txBox="1"/>
          <p:nvPr/>
        </p:nvSpPr>
        <p:spPr>
          <a:xfrm>
            <a:off x="173711" y="3423224"/>
            <a:ext cx="9315751" cy="2862322"/>
          </a:xfrm>
          <a:prstGeom prst="rect">
            <a:avLst/>
          </a:prstGeom>
          <a:solidFill>
            <a:schemeClr val="bg1"/>
          </a:solidFill>
        </p:spPr>
        <p:txBody>
          <a:bodyPr wrap="square">
            <a:spAutoFit/>
          </a:bodyPr>
          <a:lstStyle/>
          <a:p>
            <a:r>
              <a:rPr lang="en-US" b="0" i="0" dirty="0" err="1">
                <a:solidFill>
                  <a:srgbClr val="555555"/>
                </a:solidFill>
                <a:effectLst/>
                <a:latin typeface="Times New Roman" panose="02020603050405020304" pitchFamily="18" charset="0"/>
                <a:cs typeface="Times New Roman" panose="02020603050405020304" pitchFamily="18" charset="0"/>
              </a:rPr>
              <a:t>Prelomi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petne</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kosti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najčešće</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nastaju</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pri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padu</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sa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visine</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pri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čemu</a:t>
            </a:r>
            <a:r>
              <a:rPr lang="en-US" b="0" i="0" dirty="0">
                <a:solidFill>
                  <a:srgbClr val="555555"/>
                </a:solidFill>
                <a:effectLst/>
                <a:latin typeface="Times New Roman" panose="02020603050405020304" pitchFamily="18" charset="0"/>
                <a:cs typeface="Times New Roman" panose="02020603050405020304" pitchFamily="18" charset="0"/>
              </a:rPr>
              <a:t> se </a:t>
            </a:r>
            <a:r>
              <a:rPr lang="en-US" b="0" i="0" dirty="0" err="1">
                <a:solidFill>
                  <a:srgbClr val="555555"/>
                </a:solidFill>
                <a:effectLst/>
                <a:latin typeface="Times New Roman" panose="02020603050405020304" pitchFamily="18" charset="0"/>
                <a:cs typeface="Times New Roman" panose="02020603050405020304" pitchFamily="18" charset="0"/>
              </a:rPr>
              <a:t>povređeni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dočeka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na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jednu</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ili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obe</a:t>
            </a:r>
            <a:r>
              <a:rPr lang="en-US" b="0" i="0" dirty="0">
                <a:solidFill>
                  <a:srgbClr val="555555"/>
                </a:solidFill>
                <a:effectLst/>
                <a:latin typeface="Times New Roman" panose="02020603050405020304" pitchFamily="18" charset="0"/>
                <a:cs typeface="Times New Roman" panose="02020603050405020304" pitchFamily="18" charset="0"/>
              </a:rPr>
              <a:t> pe</a:t>
            </a:r>
            <a:r>
              <a:rPr lang="sr-Latn-BA" b="0" i="0" dirty="0">
                <a:solidFill>
                  <a:srgbClr val="555555"/>
                </a:solidFill>
                <a:effectLst/>
                <a:latin typeface="Times New Roman" panose="02020603050405020304" pitchFamily="18" charset="0"/>
                <a:cs typeface="Times New Roman" panose="02020603050405020304" pitchFamily="18" charset="0"/>
              </a:rPr>
              <a:t>te</a:t>
            </a:r>
          </a:p>
          <a:p>
            <a:r>
              <a:rPr lang="en-US" b="0" i="0" dirty="0">
                <a:solidFill>
                  <a:srgbClr val="555555"/>
                </a:solidFill>
                <a:effectLst/>
                <a:latin typeface="Times New Roman" panose="02020603050405020304" pitchFamily="18" charset="0"/>
                <a:cs typeface="Times New Roman" panose="02020603050405020304" pitchFamily="18" charset="0"/>
              </a:rPr>
              <a:t>U </a:t>
            </a:r>
            <a:r>
              <a:rPr lang="en-US" b="0" i="0" dirty="0" err="1">
                <a:solidFill>
                  <a:srgbClr val="555555"/>
                </a:solidFill>
                <a:effectLst/>
                <a:latin typeface="Times New Roman" panose="02020603050405020304" pitchFamily="18" charset="0"/>
                <a:cs typeface="Times New Roman" panose="02020603050405020304" pitchFamily="18" charset="0"/>
              </a:rPr>
              <a:t>kliničkoj</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slici</a:t>
            </a:r>
            <a:r>
              <a:rPr lang="en-US" b="0" i="0" dirty="0">
                <a:solidFill>
                  <a:srgbClr val="555555"/>
                </a:solidFill>
                <a:effectLst/>
                <a:latin typeface="Times New Roman" panose="02020603050405020304" pitchFamily="18" charset="0"/>
                <a:cs typeface="Times New Roman" panose="02020603050405020304" pitchFamily="18" charset="0"/>
              </a:rPr>
              <a:t> se </a:t>
            </a:r>
            <a:r>
              <a:rPr lang="en-US" b="0" i="0" dirty="0" err="1">
                <a:solidFill>
                  <a:srgbClr val="555555"/>
                </a:solidFill>
                <a:effectLst/>
                <a:latin typeface="Times New Roman" panose="02020603050405020304" pitchFamily="18" charset="0"/>
                <a:cs typeface="Times New Roman" panose="02020603050405020304" pitchFamily="18" charset="0"/>
              </a:rPr>
              <a:t>zapaža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izražen</a:t>
            </a:r>
            <a:r>
              <a:rPr lang="en-US" b="0" i="0" dirty="0">
                <a:solidFill>
                  <a:srgbClr val="555555"/>
                </a:solidFill>
                <a:effectLst/>
                <a:latin typeface="Times New Roman" panose="02020603050405020304" pitchFamily="18" charset="0"/>
                <a:cs typeface="Times New Roman" panose="02020603050405020304" pitchFamily="18" charset="0"/>
              </a:rPr>
              <a:t> </a:t>
            </a:r>
            <a:r>
              <a:rPr lang="en-US" b="1" i="0" dirty="0" err="1">
                <a:solidFill>
                  <a:srgbClr val="555555"/>
                </a:solidFill>
                <a:effectLst/>
                <a:latin typeface="Times New Roman" panose="02020603050405020304" pitchFamily="18" charset="0"/>
                <a:cs typeface="Times New Roman" panose="02020603050405020304" pitchFamily="18" charset="0"/>
              </a:rPr>
              <a:t>otok</a:t>
            </a:r>
            <a:r>
              <a:rPr lang="en-US" b="1"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zadnjeg</a:t>
            </a:r>
            <a:r>
              <a:rPr lang="en-US" b="0" i="0" dirty="0">
                <a:solidFill>
                  <a:srgbClr val="555555"/>
                </a:solidFill>
                <a:effectLst/>
                <a:latin typeface="Times New Roman" panose="02020603050405020304" pitchFamily="18" charset="0"/>
                <a:cs typeface="Times New Roman" panose="02020603050405020304" pitchFamily="18" charset="0"/>
              </a:rPr>
              <a:t> d</a:t>
            </a:r>
            <a:r>
              <a:rPr lang="sr-Latn-BA" b="0" i="0" dirty="0">
                <a:solidFill>
                  <a:srgbClr val="555555"/>
                </a:solidFill>
                <a:effectLst/>
                <a:latin typeface="Times New Roman" panose="02020603050405020304" pitchFamily="18" charset="0"/>
                <a:cs typeface="Times New Roman" panose="02020603050405020304" pitchFamily="18" charset="0"/>
              </a:rPr>
              <a:t>j</a:t>
            </a:r>
            <a:r>
              <a:rPr lang="en-US" b="0" i="0" dirty="0" err="1">
                <a:solidFill>
                  <a:srgbClr val="555555"/>
                </a:solidFill>
                <a:effectLst/>
                <a:latin typeface="Times New Roman" panose="02020603050405020304" pitchFamily="18" charset="0"/>
                <a:cs typeface="Times New Roman" panose="02020603050405020304" pitchFamily="18" charset="0"/>
              </a:rPr>
              <a:t>ela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sa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hematomom</a:t>
            </a:r>
            <a:r>
              <a:rPr lang="en-US" b="0" i="0" dirty="0">
                <a:solidFill>
                  <a:srgbClr val="555555"/>
                </a:solidFill>
                <a:effectLst/>
                <a:latin typeface="Times New Roman" panose="02020603050405020304" pitchFamily="18" charset="0"/>
                <a:cs typeface="Times New Roman" panose="02020603050405020304" pitchFamily="18" charset="0"/>
              </a:rPr>
              <a:t> koji se </a:t>
            </a:r>
            <a:r>
              <a:rPr lang="en-US" b="0" i="0" dirty="0" err="1">
                <a:solidFill>
                  <a:srgbClr val="555555"/>
                </a:solidFill>
                <a:effectLst/>
                <a:latin typeface="Times New Roman" panose="02020603050405020304" pitchFamily="18" charset="0"/>
                <a:cs typeface="Times New Roman" panose="02020603050405020304" pitchFamily="18" charset="0"/>
              </a:rPr>
              <a:t>širi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na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medijalni</a:t>
            </a:r>
            <a:r>
              <a:rPr lang="en-US" b="0" i="0" dirty="0">
                <a:solidFill>
                  <a:srgbClr val="555555"/>
                </a:solidFill>
                <a:effectLst/>
                <a:latin typeface="Times New Roman" panose="02020603050405020304" pitchFamily="18" charset="0"/>
                <a:cs typeface="Times New Roman" panose="02020603050405020304" pitchFamily="18" charset="0"/>
              </a:rPr>
              <a:t> deo </a:t>
            </a:r>
            <a:r>
              <a:rPr lang="en-US" b="0" i="0" dirty="0" err="1">
                <a:solidFill>
                  <a:srgbClr val="555555"/>
                </a:solidFill>
                <a:effectLst/>
                <a:latin typeface="Times New Roman" panose="02020603050405020304" pitchFamily="18" charset="0"/>
                <a:cs typeface="Times New Roman" panose="02020603050405020304" pitchFamily="18" charset="0"/>
              </a:rPr>
              <a:t>tabana</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i</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555555"/>
                </a:solidFill>
                <a:effectLst/>
                <a:latin typeface="Times New Roman" panose="02020603050405020304" pitchFamily="18" charset="0"/>
                <a:cs typeface="Times New Roman" panose="02020603050405020304" pitchFamily="18" charset="0"/>
              </a:rPr>
              <a:t>distalni</a:t>
            </a:r>
            <a:r>
              <a:rPr lang="en-US" b="0" i="0" dirty="0">
                <a:solidFill>
                  <a:srgbClr val="555555"/>
                </a:solidFill>
                <a:effectLst/>
                <a:latin typeface="Times New Roman" panose="02020603050405020304" pitchFamily="18" charset="0"/>
                <a:cs typeface="Times New Roman" panose="02020603050405020304" pitchFamily="18" charset="0"/>
              </a:rPr>
              <a:t> deo </a:t>
            </a:r>
            <a:r>
              <a:rPr lang="en-US" b="0" i="0" dirty="0" err="1">
                <a:solidFill>
                  <a:srgbClr val="555555"/>
                </a:solidFill>
                <a:effectLst/>
                <a:latin typeface="Times New Roman" panose="02020603050405020304" pitchFamily="18" charset="0"/>
                <a:cs typeface="Times New Roman" panose="02020603050405020304" pitchFamily="18" charset="0"/>
              </a:rPr>
              <a:t>potkolenice</a:t>
            </a:r>
            <a:r>
              <a:rPr lang="en-US" b="0" i="0" dirty="0">
                <a:solidFill>
                  <a:srgbClr val="555555"/>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Simptomi</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i</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znaci</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preloma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kalkaneusa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najčešće</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su</a:t>
            </a:r>
            <a:r>
              <a:rPr lang="sr-Latn-BA" b="0" i="0" dirty="0">
                <a:solidFill>
                  <a:srgbClr val="727272"/>
                </a:solidFill>
                <a:effectLst/>
                <a:latin typeface="Times New Roman" panose="02020603050405020304" pitchFamily="18" charset="0"/>
                <a:cs typeface="Times New Roman" panose="02020603050405020304" pitchFamily="18" charset="0"/>
              </a:rPr>
              <a:t>: </a:t>
            </a:r>
            <a:r>
              <a:rPr lang="en-US" b="1" i="1" dirty="0" err="1">
                <a:solidFill>
                  <a:srgbClr val="727272"/>
                </a:solidFill>
                <a:effectLst/>
                <a:latin typeface="Times New Roman" panose="02020603050405020304" pitchFamily="18" charset="0"/>
                <a:cs typeface="Times New Roman" panose="02020603050405020304" pitchFamily="18" charset="0"/>
              </a:rPr>
              <a:t>bol</a:t>
            </a:r>
            <a:r>
              <a:rPr lang="en-US" b="1" i="1" dirty="0">
                <a:solidFill>
                  <a:srgbClr val="727272"/>
                </a:solidFill>
                <a:effectLst/>
                <a:latin typeface="Times New Roman" panose="02020603050405020304" pitchFamily="18" charset="0"/>
                <a:cs typeface="Times New Roman" panose="02020603050405020304" pitchFamily="18" charset="0"/>
              </a:rPr>
              <a:t> u pred</a:t>
            </a:r>
            <a:r>
              <a:rPr lang="sr-Latn-BA" b="1" i="1" dirty="0">
                <a:solidFill>
                  <a:srgbClr val="727272"/>
                </a:solidFill>
                <a:effectLst/>
                <a:latin typeface="Times New Roman" panose="02020603050405020304" pitchFamily="18" charset="0"/>
                <a:cs typeface="Times New Roman" panose="02020603050405020304" pitchFamily="18" charset="0"/>
              </a:rPr>
              <a:t>j</a:t>
            </a:r>
            <a:r>
              <a:rPr lang="en-US" b="1" i="1" dirty="0" err="1">
                <a:solidFill>
                  <a:srgbClr val="727272"/>
                </a:solidFill>
                <a:effectLst/>
                <a:latin typeface="Times New Roman" panose="02020603050405020304" pitchFamily="18" charset="0"/>
                <a:cs typeface="Times New Roman" panose="02020603050405020304" pitchFamily="18" charset="0"/>
              </a:rPr>
              <a:t>elu</a:t>
            </a:r>
            <a:r>
              <a:rPr lang="en-US" b="1" i="1" dirty="0">
                <a:solidFill>
                  <a:srgbClr val="727272"/>
                </a:solidFill>
                <a:effectLst/>
                <a:latin typeface="Times New Roman" panose="02020603050405020304" pitchFamily="18" charset="0"/>
                <a:cs typeface="Times New Roman" panose="02020603050405020304" pitchFamily="18" charset="0"/>
              </a:rPr>
              <a:t> </a:t>
            </a:r>
            <a:r>
              <a:rPr lang="en-US" b="1" i="1" dirty="0" err="1">
                <a:solidFill>
                  <a:srgbClr val="727272"/>
                </a:solidFill>
                <a:effectLst/>
                <a:latin typeface="Times New Roman" panose="02020603050405020304" pitchFamily="18" charset="0"/>
                <a:cs typeface="Times New Roman" panose="02020603050405020304" pitchFamily="18" charset="0"/>
              </a:rPr>
              <a:t>pete</a:t>
            </a:r>
            <a:r>
              <a:rPr lang="sr-Latn-BA" b="1" i="1" dirty="0">
                <a:solidFill>
                  <a:srgbClr val="727272"/>
                </a:solidFill>
                <a:effectLst/>
                <a:latin typeface="Times New Roman" panose="02020603050405020304" pitchFamily="18" charset="0"/>
                <a:cs typeface="Times New Roman" panose="02020603050405020304" pitchFamily="18" charset="0"/>
              </a:rPr>
              <a:t>, </a:t>
            </a:r>
            <a:r>
              <a:rPr lang="en-US" b="1" i="1" dirty="0" err="1">
                <a:solidFill>
                  <a:srgbClr val="727272"/>
                </a:solidFill>
                <a:effectLst/>
                <a:latin typeface="Times New Roman" panose="02020603050405020304" pitchFamily="18" charset="0"/>
                <a:cs typeface="Times New Roman" panose="02020603050405020304" pitchFamily="18" charset="0"/>
              </a:rPr>
              <a:t>otok</a:t>
            </a:r>
            <a:r>
              <a:rPr lang="en-US" b="1" i="1" dirty="0">
                <a:solidFill>
                  <a:srgbClr val="727272"/>
                </a:solidFill>
                <a:effectLst/>
                <a:latin typeface="Times New Roman" panose="02020603050405020304" pitchFamily="18" charset="0"/>
                <a:cs typeface="Times New Roman" panose="02020603050405020304" pitchFamily="18" charset="0"/>
              </a:rPr>
              <a:t> </a:t>
            </a:r>
            <a:r>
              <a:rPr lang="en-US" b="1" i="1" dirty="0" err="1">
                <a:solidFill>
                  <a:srgbClr val="727272"/>
                </a:solidFill>
                <a:effectLst/>
                <a:latin typeface="Times New Roman" panose="02020603050405020304" pitchFamily="18" charset="0"/>
                <a:cs typeface="Times New Roman" panose="02020603050405020304" pitchFamily="18" charset="0"/>
              </a:rPr>
              <a:t>zadnjeg</a:t>
            </a:r>
            <a:r>
              <a:rPr lang="en-US" b="1" i="1" dirty="0">
                <a:solidFill>
                  <a:srgbClr val="727272"/>
                </a:solidFill>
                <a:effectLst/>
                <a:latin typeface="Times New Roman" panose="02020603050405020304" pitchFamily="18" charset="0"/>
                <a:cs typeface="Times New Roman" panose="02020603050405020304" pitchFamily="18" charset="0"/>
              </a:rPr>
              <a:t> d</a:t>
            </a:r>
            <a:r>
              <a:rPr lang="sr-Latn-BA" b="1" i="1" dirty="0">
                <a:solidFill>
                  <a:srgbClr val="727272"/>
                </a:solidFill>
                <a:effectLst/>
                <a:latin typeface="Times New Roman" panose="02020603050405020304" pitchFamily="18" charset="0"/>
                <a:cs typeface="Times New Roman" panose="02020603050405020304" pitchFamily="18" charset="0"/>
              </a:rPr>
              <a:t>j</a:t>
            </a:r>
            <a:r>
              <a:rPr lang="en-US" b="1" i="1" dirty="0" err="1">
                <a:solidFill>
                  <a:srgbClr val="727272"/>
                </a:solidFill>
                <a:effectLst/>
                <a:latin typeface="Times New Roman" panose="02020603050405020304" pitchFamily="18" charset="0"/>
                <a:cs typeface="Times New Roman" panose="02020603050405020304" pitchFamily="18" charset="0"/>
              </a:rPr>
              <a:t>ela</a:t>
            </a:r>
            <a:r>
              <a:rPr lang="en-US" b="1" i="1" dirty="0">
                <a:solidFill>
                  <a:srgbClr val="727272"/>
                </a:solidFill>
                <a:effectLst/>
                <a:latin typeface="Times New Roman" panose="02020603050405020304" pitchFamily="18" charset="0"/>
                <a:cs typeface="Times New Roman" panose="02020603050405020304" pitchFamily="18" charset="0"/>
              </a:rPr>
              <a:t> </a:t>
            </a:r>
            <a:r>
              <a:rPr lang="en-US" b="1" i="1" dirty="0" err="1">
                <a:solidFill>
                  <a:srgbClr val="727272"/>
                </a:solidFill>
                <a:effectLst/>
                <a:latin typeface="Times New Roman" panose="02020603050405020304" pitchFamily="18" charset="0"/>
                <a:cs typeface="Times New Roman" panose="02020603050405020304" pitchFamily="18" charset="0"/>
              </a:rPr>
              <a:t>stopala</a:t>
            </a:r>
            <a:r>
              <a:rPr lang="en-US" b="1" i="1" dirty="0">
                <a:solidFill>
                  <a:srgbClr val="727272"/>
                </a:solidFill>
                <a:effectLst/>
                <a:latin typeface="Times New Roman" panose="02020603050405020304" pitchFamily="18" charset="0"/>
                <a:cs typeface="Times New Roman" panose="02020603050405020304" pitchFamily="18" charset="0"/>
              </a:rPr>
              <a:t> </a:t>
            </a:r>
            <a:r>
              <a:rPr lang="en-US" b="1" i="1" dirty="0" err="1">
                <a:solidFill>
                  <a:srgbClr val="727272"/>
                </a:solidFill>
                <a:effectLst/>
                <a:latin typeface="Times New Roman" panose="02020603050405020304" pitchFamily="18" charset="0"/>
                <a:cs typeface="Times New Roman" panose="02020603050405020304" pitchFamily="18" charset="0"/>
              </a:rPr>
              <a:t>sa</a:t>
            </a:r>
            <a:r>
              <a:rPr lang="en-US" b="1" i="1" dirty="0">
                <a:solidFill>
                  <a:srgbClr val="727272"/>
                </a:solidFill>
                <a:effectLst/>
                <a:latin typeface="Times New Roman" panose="02020603050405020304" pitchFamily="18" charset="0"/>
                <a:cs typeface="Times New Roman" panose="02020603050405020304" pitchFamily="18" charset="0"/>
              </a:rPr>
              <a:t> </a:t>
            </a:r>
            <a:r>
              <a:rPr lang="en-US" b="1" i="1" dirty="0" err="1">
                <a:solidFill>
                  <a:srgbClr val="727272"/>
                </a:solidFill>
                <a:effectLst/>
                <a:latin typeface="Times New Roman" panose="02020603050405020304" pitchFamily="18" charset="0"/>
                <a:cs typeface="Times New Roman" panose="02020603050405020304" pitchFamily="18" charset="0"/>
              </a:rPr>
              <a:t>hematomom</a:t>
            </a:r>
            <a:r>
              <a:rPr lang="sr-Latn-BA" b="1" i="1" dirty="0">
                <a:solidFill>
                  <a:srgbClr val="727272"/>
                </a:solidFill>
                <a:effectLst/>
                <a:latin typeface="Times New Roman" panose="02020603050405020304" pitchFamily="18" charset="0"/>
                <a:cs typeface="Times New Roman" panose="02020603050405020304" pitchFamily="18" charset="0"/>
              </a:rPr>
              <a:t>.P</a:t>
            </a:r>
            <a:r>
              <a:rPr lang="en-US" b="1" i="1" dirty="0">
                <a:solidFill>
                  <a:srgbClr val="727272"/>
                </a:solidFill>
                <a:effectLst/>
                <a:latin typeface="Times New Roman" panose="02020603050405020304" pitchFamily="18" charset="0"/>
                <a:cs typeface="Times New Roman" panose="02020603050405020304" pitchFamily="18" charset="0"/>
              </a:rPr>
              <a:t>eta</a:t>
            </a:r>
            <a:r>
              <a:rPr lang="sr-Latn-BA" b="1" i="1" dirty="0">
                <a:solidFill>
                  <a:srgbClr val="727272"/>
                </a:solidFill>
                <a:effectLst/>
                <a:latin typeface="Times New Roman" panose="02020603050405020304" pitchFamily="18" charset="0"/>
                <a:cs typeface="Times New Roman" panose="02020603050405020304" pitchFamily="18" charset="0"/>
              </a:rPr>
              <a:t> i luk stopala mogu biti deformisani.</a:t>
            </a:r>
            <a:r>
              <a:rPr lang="en-US" b="0" i="0" dirty="0">
                <a:solidFill>
                  <a:srgbClr val="727272"/>
                </a:solidFill>
                <a:effectLst/>
                <a:latin typeface="Times New Roman" panose="02020603050405020304" pitchFamily="18" charset="0"/>
                <a:cs typeface="Times New Roman" panose="02020603050405020304" pitchFamily="18" charset="0"/>
              </a:rPr>
              <a:t> </a:t>
            </a:r>
            <a:r>
              <a:rPr lang="sr-Latn-BA" dirty="0">
                <a:solidFill>
                  <a:srgbClr val="727272"/>
                </a:solidFill>
                <a:latin typeface="Times New Roman" panose="02020603050405020304" pitchFamily="18" charset="0"/>
                <a:cs typeface="Times New Roman" panose="02020603050405020304" pitchFamily="18" charset="0"/>
              </a:rPr>
              <a:t>P</a:t>
            </a:r>
            <a:r>
              <a:rPr lang="en-US" b="0" i="0" dirty="0" err="1">
                <a:solidFill>
                  <a:srgbClr val="727272"/>
                </a:solidFill>
                <a:effectLst/>
                <a:latin typeface="Times New Roman" panose="02020603050405020304" pitchFamily="18" charset="0"/>
                <a:cs typeface="Times New Roman" panose="02020603050405020304" pitchFamily="18" charset="0"/>
              </a:rPr>
              <a:t>ostoji</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nemogućnost</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oslonca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na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povredjenu</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petu</a:t>
            </a:r>
            <a:r>
              <a:rPr lang="sr-Latn-BA" dirty="0">
                <a:solidFill>
                  <a:srgbClr val="727272"/>
                </a:solidFill>
                <a:latin typeface="Times New Roman" panose="02020603050405020304" pitchFamily="18" charset="0"/>
                <a:cs typeface="Times New Roman" panose="02020603050405020304" pitchFamily="18" charset="0"/>
              </a:rPr>
              <a:t> i </a:t>
            </a:r>
            <a:r>
              <a:rPr lang="en-US" b="0" i="0" dirty="0" err="1">
                <a:solidFill>
                  <a:srgbClr val="727272"/>
                </a:solidFill>
                <a:effectLst/>
                <a:latin typeface="Times New Roman" panose="02020603050405020304" pitchFamily="18" charset="0"/>
                <a:cs typeface="Times New Roman" panose="02020603050405020304" pitchFamily="18" charset="0"/>
              </a:rPr>
              <a:t>bol</a:t>
            </a:r>
            <a:r>
              <a:rPr lang="en-US" b="0" i="0" dirty="0">
                <a:solidFill>
                  <a:srgbClr val="727272"/>
                </a:solidFill>
                <a:effectLst/>
                <a:latin typeface="Times New Roman" panose="02020603050405020304" pitchFamily="18" charset="0"/>
                <a:cs typeface="Times New Roman" panose="02020603050405020304" pitchFamily="18" charset="0"/>
              </a:rPr>
              <a:t> se </a:t>
            </a:r>
            <a:r>
              <a:rPr lang="en-US" b="0" i="0" dirty="0" err="1">
                <a:solidFill>
                  <a:srgbClr val="727272"/>
                </a:solidFill>
                <a:effectLst/>
                <a:latin typeface="Times New Roman" panose="02020603050405020304" pitchFamily="18" charset="0"/>
                <a:cs typeface="Times New Roman" panose="02020603050405020304" pitchFamily="18" charset="0"/>
              </a:rPr>
              <a:t>pojača</a:t>
            </a:r>
            <a:r>
              <a:rPr lang="sr-Latn-BA" dirty="0">
                <a:solidFill>
                  <a:srgbClr val="727272"/>
                </a:solidFill>
                <a:latin typeface="Times New Roman" panose="02020603050405020304" pitchFamily="18" charset="0"/>
                <a:cs typeface="Times New Roman" panose="02020603050405020304" pitchFamily="18" charset="0"/>
              </a:rPr>
              <a:t>va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prilikom</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dodira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i</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pritiska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povredjene</a:t>
            </a:r>
            <a:r>
              <a:rPr lang="en-US" b="0" i="0" dirty="0">
                <a:solidFill>
                  <a:srgbClr val="727272"/>
                </a:solidFill>
                <a:effectLst/>
                <a:latin typeface="Times New Roman" panose="02020603050405020304" pitchFamily="18" charset="0"/>
                <a:cs typeface="Times New Roman" panose="02020603050405020304" pitchFamily="18" charset="0"/>
              </a:rPr>
              <a:t> </a:t>
            </a:r>
            <a:r>
              <a:rPr lang="sr-Latn-BA" b="0" i="0" dirty="0">
                <a:solidFill>
                  <a:srgbClr val="727272"/>
                </a:solidFill>
                <a:effectLst/>
                <a:latin typeface="Times New Roman" panose="02020603050405020304" pitchFamily="18" charset="0"/>
                <a:cs typeface="Times New Roman" panose="02020603050405020304" pitchFamily="18" charset="0"/>
              </a:rPr>
              <a:t>petu.</a:t>
            </a:r>
            <a:r>
              <a:rPr lang="sr-Latn-BA" dirty="0">
                <a:solidFill>
                  <a:srgbClr val="727272"/>
                </a:solidFill>
                <a:latin typeface="Times New Roman" panose="02020603050405020304" pitchFamily="18" charset="0"/>
                <a:cs typeface="Times New Roman" panose="02020603050405020304" pitchFamily="18" charset="0"/>
              </a:rPr>
              <a:t>K</a:t>
            </a:r>
            <a:r>
              <a:rPr lang="en-US" b="0" i="0" dirty="0">
                <a:solidFill>
                  <a:srgbClr val="727272"/>
                </a:solidFill>
                <a:effectLst/>
                <a:latin typeface="Times New Roman" panose="02020603050405020304" pitchFamily="18" charset="0"/>
                <a:cs typeface="Times New Roman" panose="02020603050405020304" pitchFamily="18" charset="0"/>
              </a:rPr>
              <a:t>od </a:t>
            </a:r>
            <a:r>
              <a:rPr lang="en-US" b="0" i="0" dirty="0" err="1">
                <a:solidFill>
                  <a:srgbClr val="727272"/>
                </a:solidFill>
                <a:effectLst/>
                <a:latin typeface="Times New Roman" panose="02020603050405020304" pitchFamily="18" charset="0"/>
                <a:cs typeface="Times New Roman" panose="02020603050405020304" pitchFamily="18" charset="0"/>
              </a:rPr>
              <a:t>preloma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pete</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može</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doći</a:t>
            </a:r>
            <a:r>
              <a:rPr lang="en-US" b="0" i="0" dirty="0">
                <a:solidFill>
                  <a:srgbClr val="727272"/>
                </a:solidFill>
                <a:effectLst/>
                <a:latin typeface="Times New Roman" panose="02020603050405020304" pitchFamily="18" charset="0"/>
                <a:cs typeface="Times New Roman" panose="02020603050405020304" pitchFamily="18" charset="0"/>
              </a:rPr>
              <a:t> do </a:t>
            </a:r>
            <a:r>
              <a:rPr lang="en-US" b="0" i="0" dirty="0" err="1">
                <a:solidFill>
                  <a:srgbClr val="727272"/>
                </a:solidFill>
                <a:effectLst/>
                <a:latin typeface="Times New Roman" panose="02020603050405020304" pitchFamily="18" charset="0"/>
                <a:cs typeface="Times New Roman" panose="02020603050405020304" pitchFamily="18" charset="0"/>
              </a:rPr>
              <a:t>razvoja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1" i="1" dirty="0" err="1">
                <a:solidFill>
                  <a:srgbClr val="727272"/>
                </a:solidFill>
                <a:effectLst/>
                <a:latin typeface="Times New Roman" panose="02020603050405020304" pitchFamily="18" charset="0"/>
                <a:cs typeface="Times New Roman" panose="02020603050405020304" pitchFamily="18" charset="0"/>
              </a:rPr>
              <a:t>kompartment</a:t>
            </a:r>
            <a:r>
              <a:rPr lang="en-US" b="1" i="1" dirty="0">
                <a:solidFill>
                  <a:srgbClr val="727272"/>
                </a:solidFill>
                <a:effectLst/>
                <a:latin typeface="Times New Roman" panose="02020603050405020304" pitchFamily="18" charset="0"/>
                <a:cs typeface="Times New Roman" panose="02020603050405020304" pitchFamily="18" charset="0"/>
              </a:rPr>
              <a:t> </a:t>
            </a:r>
            <a:r>
              <a:rPr lang="en-US" b="1" i="1" dirty="0" err="1">
                <a:solidFill>
                  <a:srgbClr val="727272"/>
                </a:solidFill>
                <a:effectLst/>
                <a:latin typeface="Times New Roman" panose="02020603050405020304" pitchFamily="18" charset="0"/>
                <a:cs typeface="Times New Roman" panose="02020603050405020304" pitchFamily="18" charset="0"/>
              </a:rPr>
              <a:t>sindroma</a:t>
            </a:r>
            <a:r>
              <a:rPr lang="en-US" b="1" i="1" dirty="0">
                <a:solidFill>
                  <a:srgbClr val="727272"/>
                </a:solidFill>
                <a:effectLst/>
                <a:latin typeface="Times New Roman" panose="02020603050405020304" pitchFamily="18" charset="0"/>
                <a:cs typeface="Times New Roman" panose="02020603050405020304" pitchFamily="18" charset="0"/>
              </a:rPr>
              <a:t> </a:t>
            </a:r>
            <a:r>
              <a:rPr lang="en-US" b="1" i="1" dirty="0" err="1">
                <a:solidFill>
                  <a:srgbClr val="727272"/>
                </a:solidFill>
                <a:effectLst/>
                <a:latin typeface="Times New Roman" panose="02020603050405020304" pitchFamily="18" charset="0"/>
                <a:cs typeface="Times New Roman" panose="02020603050405020304" pitchFamily="18" charset="0"/>
              </a:rPr>
              <a:t>stopala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što</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može</a:t>
            </a:r>
            <a:r>
              <a:rPr lang="en-US" b="0" i="0" dirty="0">
                <a:solidFill>
                  <a:srgbClr val="727272"/>
                </a:solidFill>
                <a:effectLst/>
                <a:latin typeface="Times New Roman" panose="02020603050405020304" pitchFamily="18" charset="0"/>
                <a:cs typeface="Times New Roman" panose="02020603050405020304" pitchFamily="18" charset="0"/>
              </a:rPr>
              <a:t> da </a:t>
            </a:r>
            <a:r>
              <a:rPr lang="en-US" b="0" i="0" dirty="0" err="1">
                <a:solidFill>
                  <a:srgbClr val="727272"/>
                </a:solidFill>
                <a:effectLst/>
                <a:latin typeface="Times New Roman" panose="02020603050405020304" pitchFamily="18" charset="0"/>
                <a:cs typeface="Times New Roman" panose="02020603050405020304" pitchFamily="18" charset="0"/>
              </a:rPr>
              <a:t>bude</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veoma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opasno</a:t>
            </a:r>
            <a:r>
              <a:rPr lang="sr-Latn-BA" dirty="0">
                <a:solidFill>
                  <a:srgbClr val="727272"/>
                </a:solidFill>
                <a:latin typeface="Times New Roman" panose="02020603050405020304" pitchFamily="18" charset="0"/>
                <a:cs typeface="Times New Roman" panose="02020603050405020304" pitchFamily="18" charset="0"/>
              </a:rPr>
              <a:t> Često </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prelom</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pete</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nasta</a:t>
            </a:r>
            <a:r>
              <a:rPr lang="sr-Latn-BA" b="0" i="0" dirty="0">
                <a:solidFill>
                  <a:srgbClr val="727272"/>
                </a:solidFill>
                <a:effectLst/>
                <a:latin typeface="Times New Roman" panose="02020603050405020304" pitchFamily="18" charset="0"/>
                <a:cs typeface="Times New Roman" panose="02020603050405020304" pitchFamily="18" charset="0"/>
              </a:rPr>
              <a:t>o</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padom</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sa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visine</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mogu</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postojati</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prelom</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kostiju</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potkol</a:t>
            </a:r>
            <a:r>
              <a:rPr lang="sr-Latn-BA" b="0" i="0" dirty="0">
                <a:solidFill>
                  <a:srgbClr val="727272"/>
                </a:solidFill>
                <a:effectLst/>
                <a:latin typeface="Times New Roman" panose="02020603050405020304" pitchFamily="18" charset="0"/>
                <a:cs typeface="Times New Roman" panose="02020603050405020304" pitchFamily="18" charset="0"/>
              </a:rPr>
              <a:t>j</a:t>
            </a:r>
            <a:r>
              <a:rPr lang="en-US" b="0" i="0" dirty="0" err="1">
                <a:solidFill>
                  <a:srgbClr val="727272"/>
                </a:solidFill>
                <a:effectLst/>
                <a:latin typeface="Times New Roman" panose="02020603050405020304" pitchFamily="18" charset="0"/>
                <a:cs typeface="Times New Roman" panose="02020603050405020304" pitchFamily="18" charset="0"/>
              </a:rPr>
              <a:t>enice</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butne</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kosti</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acetabuluma</a:t>
            </a:r>
            <a:r>
              <a:rPr lang="en-US" b="0" i="0" dirty="0">
                <a:solidFill>
                  <a:srgbClr val="727272"/>
                </a:solidFill>
                <a:effectLst/>
                <a:latin typeface="Times New Roman" panose="02020603050405020304" pitchFamily="18" charset="0"/>
                <a:cs typeface="Times New Roman" panose="02020603050405020304" pitchFamily="18" charset="0"/>
              </a:rPr>
              <a:t>, pa </a:t>
            </a:r>
            <a:r>
              <a:rPr lang="en-US" b="0" i="0" dirty="0" err="1">
                <a:solidFill>
                  <a:srgbClr val="727272"/>
                </a:solidFill>
                <a:effectLst/>
                <a:latin typeface="Times New Roman" panose="02020603050405020304" pitchFamily="18" charset="0"/>
                <a:cs typeface="Times New Roman" panose="02020603050405020304" pitchFamily="18" charset="0"/>
              </a:rPr>
              <a:t>čak</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i</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kičmeog</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stuba</a:t>
            </a:r>
            <a:r>
              <a:rPr lang="sr-Latn-BA" dirty="0">
                <a:solidFill>
                  <a:srgbClr val="727272"/>
                </a:solidFill>
                <a:latin typeface="Times New Roman" panose="02020603050405020304" pitchFamily="18" charset="0"/>
                <a:cs typeface="Times New Roman" panose="02020603050405020304" pitchFamily="18" charset="0"/>
              </a:rPr>
              <a:t>.K</a:t>
            </a:r>
            <a:r>
              <a:rPr lang="en-US" b="0" i="0" dirty="0">
                <a:solidFill>
                  <a:srgbClr val="727272"/>
                </a:solidFill>
                <a:effectLst/>
                <a:latin typeface="Times New Roman" panose="02020603050405020304" pitchFamily="18" charset="0"/>
                <a:cs typeface="Times New Roman" panose="02020603050405020304" pitchFamily="18" charset="0"/>
              </a:rPr>
              <a:t>od </a:t>
            </a:r>
            <a:r>
              <a:rPr lang="en-US" b="0" i="0" dirty="0" err="1">
                <a:solidFill>
                  <a:srgbClr val="727272"/>
                </a:solidFill>
                <a:effectLst/>
                <a:latin typeface="Times New Roman" panose="02020603050405020304" pitchFamily="18" charset="0"/>
                <a:cs typeface="Times New Roman" panose="02020603050405020304" pitchFamily="18" charset="0"/>
              </a:rPr>
              <a:t>otprilike</a:t>
            </a:r>
            <a:r>
              <a:rPr lang="en-US" b="0" i="0" dirty="0">
                <a:solidFill>
                  <a:srgbClr val="727272"/>
                </a:solidFill>
                <a:effectLst/>
                <a:latin typeface="Times New Roman" panose="02020603050405020304" pitchFamily="18" charset="0"/>
                <a:cs typeface="Times New Roman" panose="02020603050405020304" pitchFamily="18" charset="0"/>
              </a:rPr>
              <a:t> 7% </a:t>
            </a:r>
            <a:r>
              <a:rPr lang="en-US" b="0" i="0" dirty="0" err="1">
                <a:solidFill>
                  <a:srgbClr val="727272"/>
                </a:solidFill>
                <a:effectLst/>
                <a:latin typeface="Times New Roman" panose="02020603050405020304" pitchFamily="18" charset="0"/>
                <a:cs typeface="Times New Roman" panose="02020603050405020304" pitchFamily="18" charset="0"/>
              </a:rPr>
              <a:t>pacijenata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postoji</a:t>
            </a:r>
            <a:r>
              <a:rPr lang="en-US" b="0" i="0" dirty="0">
                <a:solidFill>
                  <a:srgbClr val="727272"/>
                </a:solidFill>
                <a:effectLst/>
                <a:latin typeface="Times New Roman" panose="02020603050405020304" pitchFamily="18" charset="0"/>
                <a:cs typeface="Times New Roman" panose="02020603050405020304" pitchFamily="18" charset="0"/>
              </a:rPr>
              <a:t> </a:t>
            </a:r>
            <a:r>
              <a:rPr lang="sr-Latn-BA" b="0" i="0" dirty="0">
                <a:solidFill>
                  <a:srgbClr val="727272"/>
                </a:solidFill>
                <a:effectLst/>
                <a:latin typeface="Times New Roman" panose="02020603050405020304" pitchFamily="18" charset="0"/>
                <a:cs typeface="Times New Roman" panose="02020603050405020304" pitchFamily="18" charset="0"/>
              </a:rPr>
              <a:t>obostran prelom petne kosti </a:t>
            </a:r>
            <a:r>
              <a:rPr lang="en-US" b="0" i="0" dirty="0" err="1">
                <a:solidFill>
                  <a:srgbClr val="727272"/>
                </a:solidFill>
                <a:effectLst/>
                <a:latin typeface="Times New Roman" panose="02020603050405020304" pitchFamily="18" charset="0"/>
                <a:cs typeface="Times New Roman" panose="02020603050405020304" pitchFamily="18" charset="0"/>
              </a:rPr>
              <a:t>jer</a:t>
            </a:r>
            <a:r>
              <a:rPr lang="en-US" b="0" i="0" dirty="0">
                <a:solidFill>
                  <a:srgbClr val="727272"/>
                </a:solidFill>
                <a:effectLst/>
                <a:latin typeface="Times New Roman" panose="02020603050405020304" pitchFamily="18" charset="0"/>
                <a:cs typeface="Times New Roman" panose="02020603050405020304" pitchFamily="18" charset="0"/>
              </a:rPr>
              <a:t> se </a:t>
            </a:r>
            <a:r>
              <a:rPr lang="en-US" b="0" i="0" dirty="0" err="1">
                <a:solidFill>
                  <a:srgbClr val="727272"/>
                </a:solidFill>
                <a:effectLst/>
                <a:latin typeface="Times New Roman" panose="02020603050405020304" pitchFamily="18" charset="0"/>
                <a:cs typeface="Times New Roman" panose="02020603050405020304" pitchFamily="18" charset="0"/>
              </a:rPr>
              <a:t>pacijent</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dočeka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sa</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obe</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noge</a:t>
            </a:r>
            <a:r>
              <a:rPr lang="en-US" b="0" i="0" dirty="0">
                <a:solidFill>
                  <a:srgbClr val="727272"/>
                </a:solidFill>
                <a:effectLst/>
                <a:latin typeface="Times New Roman" panose="02020603050405020304" pitchFamily="18" charset="0"/>
                <a:cs typeface="Times New Roman" panose="02020603050405020304" pitchFamily="18" charset="0"/>
              </a:rPr>
              <a:t> </a:t>
            </a:r>
            <a:r>
              <a:rPr lang="en-US" b="0" i="0" dirty="0" err="1">
                <a:solidFill>
                  <a:srgbClr val="727272"/>
                </a:solidFill>
                <a:effectLst/>
                <a:latin typeface="Times New Roman" panose="02020603050405020304" pitchFamily="18" charset="0"/>
                <a:cs typeface="Times New Roman" panose="02020603050405020304" pitchFamily="18" charset="0"/>
              </a:rPr>
              <a:t>prilikom</a:t>
            </a:r>
            <a:r>
              <a:rPr lang="en-US" b="0" i="0" dirty="0">
                <a:solidFill>
                  <a:srgbClr val="727272"/>
                </a:solidFill>
                <a:effectLst/>
                <a:latin typeface="Times New Roman" panose="02020603050405020304" pitchFamily="18" charset="0"/>
                <a:cs typeface="Times New Roman" panose="02020603050405020304" pitchFamily="18" charset="0"/>
              </a:rPr>
              <a:t> pada</a:t>
            </a:r>
            <a:r>
              <a:rPr lang="sr-Latn-BA" b="0" i="0" dirty="0">
                <a:solidFill>
                  <a:srgbClr val="727272"/>
                </a:solidFill>
                <a:effectLst/>
                <a:latin typeface="Times New Roman" panose="02020603050405020304" pitchFamily="18" charset="0"/>
                <a:cs typeface="Times New Roman" panose="02020603050405020304" pitchFamily="18" charset="0"/>
              </a:rPr>
              <a:t>.</a:t>
            </a:r>
            <a:endParaRPr lang="en-US" b="0" i="0" dirty="0">
              <a:solidFill>
                <a:srgbClr val="727272"/>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9F8633E-7844-482E-8F19-B563AD018BEC}"/>
              </a:ext>
            </a:extLst>
          </p:cNvPr>
          <p:cNvPicPr>
            <a:picLocks noChangeAspect="1"/>
          </p:cNvPicPr>
          <p:nvPr/>
        </p:nvPicPr>
        <p:blipFill>
          <a:blip r:embed="rId3"/>
          <a:stretch>
            <a:fillRect/>
          </a:stretch>
        </p:blipFill>
        <p:spPr>
          <a:xfrm>
            <a:off x="9536274" y="2065155"/>
            <a:ext cx="2095500" cy="1524000"/>
          </a:xfrm>
          <a:prstGeom prst="rect">
            <a:avLst/>
          </a:prstGeom>
        </p:spPr>
      </p:pic>
      <p:pic>
        <p:nvPicPr>
          <p:cNvPr id="12" name="Picture 11">
            <a:extLst>
              <a:ext uri="{FF2B5EF4-FFF2-40B4-BE49-F238E27FC236}">
                <a16:creationId xmlns:a16="http://schemas.microsoft.com/office/drawing/2014/main" id="{3D4196A5-0C10-4E52-9F0A-003A8E656689}"/>
              </a:ext>
            </a:extLst>
          </p:cNvPr>
          <p:cNvPicPr>
            <a:picLocks noChangeAspect="1"/>
          </p:cNvPicPr>
          <p:nvPr/>
        </p:nvPicPr>
        <p:blipFill>
          <a:blip r:embed="rId4"/>
          <a:stretch>
            <a:fillRect/>
          </a:stretch>
        </p:blipFill>
        <p:spPr>
          <a:xfrm>
            <a:off x="9820334" y="3591656"/>
            <a:ext cx="1843621" cy="1693925"/>
          </a:xfrm>
          <a:prstGeom prst="rect">
            <a:avLst/>
          </a:prstGeom>
        </p:spPr>
      </p:pic>
      <p:pic>
        <p:nvPicPr>
          <p:cNvPr id="13" name="Picture 12">
            <a:extLst>
              <a:ext uri="{FF2B5EF4-FFF2-40B4-BE49-F238E27FC236}">
                <a16:creationId xmlns:a16="http://schemas.microsoft.com/office/drawing/2014/main" id="{3977D8BE-215A-484A-AD52-58A1B3376249}"/>
              </a:ext>
            </a:extLst>
          </p:cNvPr>
          <p:cNvPicPr>
            <a:picLocks noChangeAspect="1"/>
          </p:cNvPicPr>
          <p:nvPr/>
        </p:nvPicPr>
        <p:blipFill>
          <a:blip r:embed="rId5"/>
          <a:stretch>
            <a:fillRect/>
          </a:stretch>
        </p:blipFill>
        <p:spPr>
          <a:xfrm>
            <a:off x="9699374" y="5369002"/>
            <a:ext cx="2378900" cy="1529293"/>
          </a:xfrm>
          <a:prstGeom prst="rect">
            <a:avLst/>
          </a:prstGeom>
        </p:spPr>
      </p:pic>
      <p:pic>
        <p:nvPicPr>
          <p:cNvPr id="14" name="Picture 13">
            <a:extLst>
              <a:ext uri="{FF2B5EF4-FFF2-40B4-BE49-F238E27FC236}">
                <a16:creationId xmlns:a16="http://schemas.microsoft.com/office/drawing/2014/main" id="{B9E67130-BE25-4C46-BAB6-2AC0FF550341}"/>
              </a:ext>
            </a:extLst>
          </p:cNvPr>
          <p:cNvPicPr>
            <a:picLocks noChangeAspect="1"/>
          </p:cNvPicPr>
          <p:nvPr/>
        </p:nvPicPr>
        <p:blipFill>
          <a:blip r:embed="rId6"/>
          <a:stretch>
            <a:fillRect/>
          </a:stretch>
        </p:blipFill>
        <p:spPr>
          <a:xfrm>
            <a:off x="7150503" y="1978942"/>
            <a:ext cx="2123499" cy="1484081"/>
          </a:xfrm>
          <a:prstGeom prst="rect">
            <a:avLst/>
          </a:prstGeom>
        </p:spPr>
      </p:pic>
    </p:spTree>
    <p:extLst>
      <p:ext uri="{BB962C8B-B14F-4D97-AF65-F5344CB8AC3E}">
        <p14:creationId xmlns:p14="http://schemas.microsoft.com/office/powerpoint/2010/main" val="2317730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A96E-6529-4EC3-800F-9E68D5F9ABD8}"/>
              </a:ext>
            </a:extLst>
          </p:cNvPr>
          <p:cNvSpPr>
            <a:spLocks noGrp="1"/>
          </p:cNvSpPr>
          <p:nvPr>
            <p:ph type="title"/>
          </p:nvPr>
        </p:nvSpPr>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184EA96D-48FF-4729-A8B3-EA2A7AB5E43A}"/>
              </a:ext>
            </a:extLst>
          </p:cNvPr>
          <p:cNvSpPr>
            <a:spLocks noGrp="1"/>
          </p:cNvSpPr>
          <p:nvPr>
            <p:ph idx="1"/>
          </p:nvPr>
        </p:nvSpPr>
        <p:spPr>
          <a:xfrm>
            <a:off x="677334" y="1632857"/>
            <a:ext cx="8596668" cy="4408505"/>
          </a:xfrm>
        </p:spPr>
        <p:txBody>
          <a:bodyPr>
            <a:noAutofit/>
          </a:bodyPr>
          <a:lstStyle/>
          <a:p>
            <a:pPr marL="0" marR="0" lvl="0" indent="0" algn="just">
              <a:spcBef>
                <a:spcPts val="0"/>
              </a:spcBef>
              <a:spcAft>
                <a:spcPts val="0"/>
              </a:spcAft>
              <a:buNone/>
              <a:tabLst>
                <a:tab pos="485775" algn="l"/>
              </a:tabLst>
            </a:pPr>
            <a:r>
              <a:rPr lang="hr-HR" sz="2000" b="1" dirty="0">
                <a:effectLst/>
                <a:latin typeface="Times New Roman" panose="02020603050405020304" pitchFamily="18" charset="0"/>
                <a:ea typeface="Times New Roman" panose="02020603050405020304" pitchFamily="18" charset="0"/>
                <a:cs typeface="Times New Roman" panose="02020603050405020304" pitchFamily="18" charset="0"/>
              </a:rPr>
              <a:t>PRELOMI  PODKOLJENICE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err="1">
                <a:latin typeface="Times New Roman" panose="02020603050405020304" pitchFamily="18" charset="0"/>
                <a:cs typeface="Times New Roman" panose="02020603050405020304" pitchFamily="18" charset="0"/>
              </a:rPr>
              <a:t>Potkoljenicu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čine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dvije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kosti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tibija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goljenična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fibula (</a:t>
            </a:r>
            <a:r>
              <a:rPr lang="en-US" sz="2000" dirty="0" err="1">
                <a:latin typeface="Times New Roman" panose="02020603050405020304" pitchFamily="18" charset="0"/>
                <a:cs typeface="Times New Roman" panose="02020603050405020304" pitchFamily="18" charset="0"/>
              </a:rPr>
              <a:t>lisna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kosta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Tibija</a:t>
            </a:r>
            <a:r>
              <a:rPr lang="en-US" sz="2000" dirty="0">
                <a:latin typeface="Times New Roman" panose="02020603050405020304" pitchFamily="18" charset="0"/>
                <a:cs typeface="Times New Roman" panose="02020603050405020304" pitchFamily="18" charset="0"/>
              </a:rPr>
              <a:t> je 30-40 cm </a:t>
            </a:r>
            <a:r>
              <a:rPr lang="en-US" sz="2000" dirty="0" err="1">
                <a:latin typeface="Times New Roman" panose="02020603050405020304" pitchFamily="18" charset="0"/>
                <a:cs typeface="Times New Roman" panose="02020603050405020304" pitchFamily="18" charset="0"/>
              </a:rPr>
              <a:t>duga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nosiva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potkoljenice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snažnija</a:t>
            </a:r>
            <a:r>
              <a:rPr lang="en-US" sz="2000" dirty="0">
                <a:latin typeface="Times New Roman" panose="02020603050405020304" pitchFamily="18" charset="0"/>
                <a:cs typeface="Times New Roman" panose="02020603050405020304" pitchFamily="18" charset="0"/>
              </a:rPr>
              <a:t> je od </a:t>
            </a:r>
            <a:r>
              <a:rPr lang="sr-Latn-BA" sz="2000" dirty="0">
                <a:latin typeface="Times New Roman" panose="02020603050405020304" pitchFamily="18" charset="0"/>
                <a:cs typeface="Times New Roman" panose="02020603050405020304" pitchFamily="18" charset="0"/>
              </a:rPr>
              <a:t> fibule.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Sastoji</a:t>
            </a:r>
            <a:r>
              <a:rPr lang="en-US" sz="2000" dirty="0">
                <a:latin typeface="Times New Roman" panose="02020603050405020304" pitchFamily="18" charset="0"/>
                <a:cs typeface="Times New Roman" panose="02020603050405020304" pitchFamily="18" charset="0"/>
              </a:rPr>
              <a:t> se od tri </a:t>
            </a:r>
            <a:r>
              <a:rPr lang="en-US" sz="2000" dirty="0" err="1">
                <a:latin typeface="Times New Roman" panose="02020603050405020304" pitchFamily="18" charset="0"/>
                <a:cs typeface="Times New Roman" panose="02020603050405020304" pitchFamily="18" charset="0"/>
              </a:rPr>
              <a:t>dijela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proksimalnog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kraja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odnosno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glave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tibije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tijela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tibije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distalnog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kraja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Proksimalni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dio</a:t>
            </a:r>
            <a:r>
              <a:rPr lang="en-US" sz="2000" dirty="0">
                <a:latin typeface="Times New Roman" panose="02020603050405020304" pitchFamily="18" charset="0"/>
                <a:cs typeface="Times New Roman" panose="02020603050405020304" pitchFamily="18" charset="0"/>
              </a:rPr>
              <a:t>, caput tibiae </a:t>
            </a:r>
            <a:r>
              <a:rPr lang="en-US" sz="2000" dirty="0" err="1">
                <a:latin typeface="Times New Roman" panose="02020603050405020304" pitchFamily="18" charset="0"/>
                <a:cs typeface="Times New Roman" panose="02020603050405020304" pitchFamily="18" charset="0"/>
              </a:rPr>
              <a:t>ili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tibijalni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plato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krupniji</a:t>
            </a:r>
            <a:r>
              <a:rPr lang="en-US" sz="2000" dirty="0">
                <a:latin typeface="Times New Roman" panose="02020603050405020304" pitchFamily="18" charset="0"/>
                <a:cs typeface="Times New Roman" panose="02020603050405020304" pitchFamily="18" charset="0"/>
              </a:rPr>
              <a:t> je </a:t>
            </a:r>
            <a:r>
              <a:rPr lang="en-US" sz="2000" dirty="0" err="1">
                <a:latin typeface="Times New Roman" panose="02020603050405020304" pitchFamily="18" charset="0"/>
                <a:cs typeface="Times New Roman" panose="02020603050405020304" pitchFamily="18" charset="0"/>
              </a:rPr>
              <a:t>dio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kosti</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bočno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završava</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dvije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kvrge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condylus</a:t>
            </a:r>
            <a:r>
              <a:rPr lang="en-US" sz="2000" dirty="0">
                <a:latin typeface="Times New Roman" panose="02020603050405020304" pitchFamily="18" charset="0"/>
                <a:cs typeface="Times New Roman" panose="02020603050405020304" pitchFamily="18" charset="0"/>
              </a:rPr>
              <a:t> medialis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lateralis. Na </a:t>
            </a:r>
            <a:r>
              <a:rPr lang="en-US" sz="2000" dirty="0" err="1">
                <a:latin typeface="Times New Roman" panose="02020603050405020304" pitchFamily="18" charset="0"/>
                <a:cs typeface="Times New Roman" panose="02020603050405020304" pitchFamily="18" charset="0"/>
              </a:rPr>
              <a:t>njima</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nalaze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proksimalno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usmjerene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zglobne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plohe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presvučene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hrskavicom</a:t>
            </a:r>
            <a:r>
              <a:rPr lang="en-US" sz="2000" dirty="0">
                <a:latin typeface="Times New Roman" panose="02020603050405020304" pitchFamily="18" charset="0"/>
                <a:cs typeface="Times New Roman" panose="02020603050405020304" pitchFamily="18" charset="0"/>
              </a:rPr>
              <a:t>, facies </a:t>
            </a:r>
            <a:r>
              <a:rPr lang="en-US" sz="2000" dirty="0" err="1">
                <a:latin typeface="Times New Roman" panose="02020603050405020304" pitchFamily="18" charset="0"/>
                <a:cs typeface="Times New Roman" panose="02020603050405020304" pitchFamily="18" charset="0"/>
              </a:rPr>
              <a:t>articulares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superiores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koje</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spajaju</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kondilima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femura</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između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kojih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postoji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uzvišenje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eminentia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intercondylaris</a:t>
            </a:r>
            <a:r>
              <a:rPr lang="en-US" sz="2000" dirty="0">
                <a:latin typeface="Times New Roman" panose="02020603050405020304" pitchFamily="18" charset="0"/>
                <a:cs typeface="Times New Roman" panose="02020603050405020304" pitchFamily="18" charset="0"/>
              </a:rPr>
              <a:t> s </a:t>
            </a:r>
            <a:r>
              <a:rPr lang="en-US" sz="2000" dirty="0" err="1">
                <a:latin typeface="Times New Roman" panose="02020603050405020304" pitchFamily="18" charset="0"/>
                <a:cs typeface="Times New Roman" panose="02020603050405020304" pitchFamily="18" charset="0"/>
              </a:rPr>
              <a:t>dvije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tupe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kvržice</a:t>
            </a:r>
            <a:r>
              <a:rPr lang="en-US" sz="2000" dirty="0">
                <a:latin typeface="Times New Roman" panose="02020603050405020304" pitchFamily="18" charset="0"/>
                <a:cs typeface="Times New Roman" panose="02020603050405020304" pitchFamily="18" charset="0"/>
              </a:rPr>
              <a:t>, tuberculum </a:t>
            </a:r>
            <a:r>
              <a:rPr lang="en-US" sz="2000" dirty="0" err="1">
                <a:latin typeface="Times New Roman" panose="02020603050405020304" pitchFamily="18" charset="0"/>
                <a:cs typeface="Times New Roman" panose="02020603050405020304" pitchFamily="18" charset="0"/>
              </a:rPr>
              <a:t>intercondylare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mediale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laterale</a:t>
            </a:r>
            <a:r>
              <a:rPr lang="sr-Latn-BA" sz="2000" dirty="0">
                <a:latin typeface="Times New Roman" panose="02020603050405020304" pitchFamily="18" charset="0"/>
                <a:cs typeface="Times New Roman" panose="02020603050405020304" pitchFamily="18" charset="0"/>
              </a:rPr>
              <a:t> za koju se hvata prednji i zadnji ukršteni ligament.</a:t>
            </a:r>
          </a:p>
          <a:p>
            <a:pPr marL="0" marR="0" algn="just">
              <a:spcBef>
                <a:spcPts val="0"/>
              </a:spcBef>
              <a:spcAft>
                <a:spcPts val="0"/>
              </a:spcAft>
            </a:pPr>
            <a:r>
              <a:rPr lang="en-US" sz="2000" dirty="0">
                <a:latin typeface="Times New Roman" panose="02020603050405020304" pitchFamily="18" charset="0"/>
                <a:cs typeface="Times New Roman" panose="02020603050405020304" pitchFamily="18" charset="0"/>
              </a:rPr>
              <a:t>Druga </a:t>
            </a:r>
            <a:r>
              <a:rPr lang="en-US" sz="2000" dirty="0" err="1">
                <a:latin typeface="Times New Roman" panose="02020603050405020304" pitchFamily="18" charset="0"/>
                <a:cs typeface="Times New Roman" panose="02020603050405020304" pitchFamily="18" charset="0"/>
              </a:rPr>
              <a:t>kost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potkoljenice</a:t>
            </a:r>
            <a:r>
              <a:rPr lang="en-US" sz="2000" dirty="0">
                <a:latin typeface="Times New Roman" panose="02020603050405020304" pitchFamily="18" charset="0"/>
                <a:cs typeface="Times New Roman" panose="02020603050405020304" pitchFamily="18" charset="0"/>
              </a:rPr>
              <a:t> je fibula. </a:t>
            </a:r>
            <a:r>
              <a:rPr lang="en-US" sz="2000" dirty="0" err="1">
                <a:latin typeface="Times New Roman" panose="02020603050405020304" pitchFamily="18" charset="0"/>
                <a:cs typeface="Times New Roman" panose="02020603050405020304" pitchFamily="18" charset="0"/>
              </a:rPr>
              <a:t>Nalazi</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lateralno</a:t>
            </a:r>
            <a:r>
              <a:rPr lang="en-US" sz="2000" dirty="0">
                <a:latin typeface="Times New Roman" panose="02020603050405020304" pitchFamily="18" charset="0"/>
                <a:cs typeface="Times New Roman" panose="02020603050405020304" pitchFamily="18" charset="0"/>
              </a:rPr>
              <a:t> od </a:t>
            </a:r>
            <a:r>
              <a:rPr lang="en-US" sz="2000" dirty="0" err="1">
                <a:latin typeface="Times New Roman" panose="02020603050405020304" pitchFamily="18" charset="0"/>
                <a:cs typeface="Times New Roman" panose="02020603050405020304" pitchFamily="18" charset="0"/>
              </a:rPr>
              <a:t>goljenične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kosti</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načelu</a:t>
            </a:r>
            <a:r>
              <a:rPr lang="en-US" sz="2000" dirty="0">
                <a:latin typeface="Times New Roman" panose="02020603050405020304" pitchFamily="18" charset="0"/>
                <a:cs typeface="Times New Roman" panose="02020603050405020304" pitchFamily="18" charset="0"/>
              </a:rPr>
              <a:t> je </a:t>
            </a:r>
            <a:r>
              <a:rPr lang="en-US" sz="2000" dirty="0" err="1">
                <a:latin typeface="Times New Roman" panose="02020603050405020304" pitchFamily="18" charset="0"/>
                <a:cs typeface="Times New Roman" panose="02020603050405020304" pitchFamily="18" charset="0"/>
              </a:rPr>
              <a:t>jednake</a:t>
            </a:r>
            <a:r>
              <a:rPr lang="en-US" sz="2000" dirty="0">
                <a:latin typeface="Times New Roman" panose="02020603050405020304" pitchFamily="18" charset="0"/>
                <a:cs typeface="Times New Roman" panose="02020603050405020304" pitchFamily="18" charset="0"/>
              </a:rPr>
              <a:t> du</a:t>
            </a:r>
            <a:r>
              <a:rPr lang="sr-Latn-BA" sz="2000" dirty="0">
                <a:latin typeface="Times New Roman" panose="02020603050405020304" pitchFamily="18" charset="0"/>
                <a:cs typeface="Times New Roman" panose="02020603050405020304" pitchFamily="18" charset="0"/>
              </a:rPr>
              <a:t>žine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ali</a:t>
            </a:r>
            <a:r>
              <a:rPr lang="en-US" sz="2000" dirty="0">
                <a:latin typeface="Times New Roman" panose="02020603050405020304" pitchFamily="18" charset="0"/>
                <a:cs typeface="Times New Roman" panose="02020603050405020304" pitchFamily="18" charset="0"/>
              </a:rPr>
              <a:t> je </a:t>
            </a:r>
            <a:r>
              <a:rPr lang="en-US" sz="2000" dirty="0" err="1">
                <a:latin typeface="Times New Roman" panose="02020603050405020304" pitchFamily="18" charset="0"/>
                <a:cs typeface="Times New Roman" panose="02020603050405020304" pitchFamily="18" charset="0"/>
              </a:rPr>
              <a:t>tanja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elastičnija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pomaknuta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distalno</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odnosu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tibiju</a:t>
            </a:r>
            <a:r>
              <a:rPr lang="en-US" sz="2000" dirty="0">
                <a:latin typeface="Times New Roman" panose="02020603050405020304" pitchFamily="18" charset="0"/>
                <a:cs typeface="Times New Roman" panose="02020603050405020304" pitchFamily="18" charset="0"/>
              </a:rPr>
              <a:t>. Fibula </a:t>
            </a:r>
            <a:r>
              <a:rPr lang="en-US" sz="2000" dirty="0" err="1">
                <a:latin typeface="Times New Roman" panose="02020603050405020304" pitchFamily="18" charset="0"/>
                <a:cs typeface="Times New Roman" panose="02020603050405020304" pitchFamily="18" charset="0"/>
              </a:rPr>
              <a:t>ima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dva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kraja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proksimalni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distalni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kraj</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tijelo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fibule</a:t>
            </a:r>
            <a:r>
              <a:rPr lang="en-US" sz="2000"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03E4DFA6-33D1-40A0-B980-14C43B570260}"/>
              </a:ext>
            </a:extLst>
          </p:cNvPr>
          <p:cNvPicPr>
            <a:picLocks noChangeAspect="1"/>
          </p:cNvPicPr>
          <p:nvPr/>
        </p:nvPicPr>
        <p:blipFill>
          <a:blip r:embed="rId2"/>
          <a:stretch>
            <a:fillRect/>
          </a:stretch>
        </p:blipFill>
        <p:spPr>
          <a:xfrm>
            <a:off x="9753600" y="1930400"/>
            <a:ext cx="2438400" cy="3837214"/>
          </a:xfrm>
          <a:prstGeom prst="rect">
            <a:avLst/>
          </a:prstGeom>
        </p:spPr>
      </p:pic>
    </p:spTree>
    <p:extLst>
      <p:ext uri="{BB962C8B-B14F-4D97-AF65-F5344CB8AC3E}">
        <p14:creationId xmlns:p14="http://schemas.microsoft.com/office/powerpoint/2010/main" val="3185178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0336-ED11-4FC5-8256-DCB72CD742A0}"/>
              </a:ext>
            </a:extLst>
          </p:cNvPr>
          <p:cNvSpPr>
            <a:spLocks noGrp="1"/>
          </p:cNvSpPr>
          <p:nvPr>
            <p:ph type="title"/>
          </p:nvPr>
        </p:nvSpPr>
        <p:spPr/>
        <p:txBody>
          <a:bodyPr/>
          <a:lstStyle/>
          <a:p>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2930BBDD-ADF7-4C2C-880F-1216B1743CC5}"/>
              </a:ext>
            </a:extLst>
          </p:cNvPr>
          <p:cNvSpPr>
            <a:spLocks noGrp="1"/>
          </p:cNvSpPr>
          <p:nvPr>
            <p:ph idx="1"/>
          </p:nvPr>
        </p:nvSpPr>
        <p:spPr/>
        <p:txBody>
          <a:bodyPr>
            <a:noAutofit/>
          </a:bodyPr>
          <a:lstStyle/>
          <a:p>
            <a:pPr algn="l"/>
            <a:r>
              <a:rPr lang="en-US" sz="2000" b="1" i="0" dirty="0" err="1">
                <a:solidFill>
                  <a:srgbClr val="555555"/>
                </a:solidFill>
                <a:effectLst/>
                <a:latin typeface="Times New Roman" panose="02020603050405020304" pitchFamily="18" charset="0"/>
                <a:cs typeface="Times New Roman" panose="02020603050405020304" pitchFamily="18" charset="0"/>
              </a:rPr>
              <a:t>Prelomi</a:t>
            </a:r>
            <a:r>
              <a:rPr lang="en-US" sz="2000" b="1" i="0" dirty="0">
                <a:solidFill>
                  <a:srgbClr val="555555"/>
                </a:solidFill>
                <a:effectLst/>
                <a:latin typeface="Times New Roman" panose="02020603050405020304" pitchFamily="18" charset="0"/>
                <a:cs typeface="Times New Roman" panose="02020603050405020304" pitchFamily="18" charset="0"/>
              </a:rPr>
              <a:t> </a:t>
            </a:r>
            <a:r>
              <a:rPr lang="en-US" sz="2000" b="1" i="0" dirty="0" err="1">
                <a:solidFill>
                  <a:srgbClr val="555555"/>
                </a:solidFill>
                <a:effectLst/>
                <a:latin typeface="Times New Roman" panose="02020603050405020304" pitchFamily="18" charset="0"/>
                <a:cs typeface="Times New Roman" panose="02020603050405020304" pitchFamily="18" charset="0"/>
              </a:rPr>
              <a:t>petne</a:t>
            </a:r>
            <a:r>
              <a:rPr lang="en-US" sz="2000" b="1" i="0" dirty="0">
                <a:solidFill>
                  <a:srgbClr val="555555"/>
                </a:solidFill>
                <a:effectLst/>
                <a:latin typeface="Times New Roman" panose="02020603050405020304" pitchFamily="18" charset="0"/>
                <a:cs typeface="Times New Roman" panose="02020603050405020304" pitchFamily="18" charset="0"/>
              </a:rPr>
              <a:t> </a:t>
            </a:r>
            <a:r>
              <a:rPr lang="en-US" sz="2000" b="1" i="0" dirty="0" err="1">
                <a:solidFill>
                  <a:srgbClr val="555555"/>
                </a:solidFill>
                <a:effectLst/>
                <a:latin typeface="Times New Roman" panose="02020603050405020304" pitchFamily="18" charset="0"/>
                <a:cs typeface="Times New Roman" panose="02020603050405020304" pitchFamily="18" charset="0"/>
              </a:rPr>
              <a:t>kosti</a:t>
            </a:r>
            <a:r>
              <a:rPr lang="sr-Latn-BA" sz="2000" b="1" i="0" dirty="0">
                <a:solidFill>
                  <a:srgbClr val="555555"/>
                </a:solidFill>
                <a:effectLst/>
                <a:latin typeface="Times New Roman" panose="02020603050405020304" pitchFamily="18" charset="0"/>
                <a:cs typeface="Times New Roman" panose="02020603050405020304" pitchFamily="18" charset="0"/>
              </a:rPr>
              <a:t> (Fractura calcanai) </a:t>
            </a:r>
          </a:p>
          <a:p>
            <a:pPr algn="l"/>
            <a:r>
              <a:rPr lang="en-US" sz="2000"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Dijagnoza</a:t>
            </a:r>
            <a:r>
              <a:rPr lang="sr-Latn-BA" sz="20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se p</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ostavlja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se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na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osnovu</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anamneze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kliničke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slike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objektivnog</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pregleda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rendgenskih</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snimaka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sr-Latn-BA"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endParaRPr>
          </a:p>
          <a:p>
            <a:pPr algn="l"/>
            <a:r>
              <a:rPr lang="en-US" sz="2000" b="1" i="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Lečenje</a:t>
            </a:r>
            <a:r>
              <a:rPr lang="sr-Latn-BA" sz="2000" b="1"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Kod</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izolovanih</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preloma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petne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kosti</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kao</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i</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kod</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preloma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bez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veće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dislokacije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fragmenata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indikovano</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je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neoperativno</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lečenje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koje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podrazumeva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aplikaciju</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elastičnog</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zavoja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ili</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gipsane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šine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elevaciju</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potkolenice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i</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mirovanje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Kada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se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intenzitet</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bola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smanji</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počinje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se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sa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fizikalnom</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terapijom</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Prelomi</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sa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dislokacijom</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zahtevaju</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operativno</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lečenje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Nakon</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repozicije</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fragmenata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fiksacija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se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vrši</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spongioznim</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zavrtnjima</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ili</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b="0" i="0" dirty="0" err="1">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pločicom</a:t>
            </a:r>
            <a:r>
              <a:rPr lang="en-US"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sr-Latn-BA" sz="2000" b="0" i="0" dirty="0">
              <a:solidFill>
                <a:srgbClr val="555555"/>
              </a:solidFill>
              <a:effectLst/>
              <a:latin typeface="Times New Roman" panose="02020603050405020304" pitchFamily="18" charset="0"/>
              <a:ea typeface="SimSun" panose="02010600030101010101" pitchFamily="2" charset="-122"/>
              <a:cs typeface="Times New Roman" panose="02020603050405020304" pitchFamily="18" charset="0"/>
            </a:endParaRPr>
          </a:p>
          <a:p>
            <a:r>
              <a:rPr lang="sr-Latn-RS" sz="2000" dirty="0">
                <a:latin typeface="Times New Roman" panose="02020603050405020304" pitchFamily="18" charset="0"/>
                <a:ea typeface="SimSun" panose="02010600030101010101" pitchFamily="2" charset="-122"/>
                <a:cs typeface="Times New Roman" panose="02020603050405020304" pitchFamily="18" charset="0"/>
              </a:rPr>
              <a:t>Bilo konzervatnim ili hirurškim  liječenjem nastoji se uraditi resturacija Bohlerovog ugla, normalne širine i visine  kalkaneusa, održavanju normalnog kalkaneo-kuboidnog zgloba i neutralizacija varus deformiteta</a:t>
            </a:r>
          </a:p>
          <a:p>
            <a:endParaRPr lang="en-US" sz="2000"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AF3733C7-17E1-4E23-A873-1729039941E9}"/>
              </a:ext>
            </a:extLst>
          </p:cNvPr>
          <p:cNvPicPr>
            <a:picLocks noChangeAspect="1"/>
          </p:cNvPicPr>
          <p:nvPr/>
        </p:nvPicPr>
        <p:blipFill>
          <a:blip r:embed="rId2"/>
          <a:stretch>
            <a:fillRect/>
          </a:stretch>
        </p:blipFill>
        <p:spPr>
          <a:xfrm>
            <a:off x="9397773" y="265114"/>
            <a:ext cx="2409825" cy="1895475"/>
          </a:xfrm>
          <a:prstGeom prst="rect">
            <a:avLst/>
          </a:prstGeom>
        </p:spPr>
      </p:pic>
      <p:pic>
        <p:nvPicPr>
          <p:cNvPr id="8" name="Picture 7">
            <a:extLst>
              <a:ext uri="{FF2B5EF4-FFF2-40B4-BE49-F238E27FC236}">
                <a16:creationId xmlns:a16="http://schemas.microsoft.com/office/drawing/2014/main" id="{6468D29D-A8E2-4DAE-8B70-4B5462F89130}"/>
              </a:ext>
            </a:extLst>
          </p:cNvPr>
          <p:cNvPicPr>
            <a:picLocks noChangeAspect="1"/>
          </p:cNvPicPr>
          <p:nvPr/>
        </p:nvPicPr>
        <p:blipFill>
          <a:blip r:embed="rId3"/>
          <a:stretch>
            <a:fillRect/>
          </a:stretch>
        </p:blipFill>
        <p:spPr>
          <a:xfrm>
            <a:off x="7206403" y="379411"/>
            <a:ext cx="1849248" cy="1781178"/>
          </a:xfrm>
          <a:prstGeom prst="rect">
            <a:avLst/>
          </a:prstGeom>
        </p:spPr>
      </p:pic>
      <p:pic>
        <p:nvPicPr>
          <p:cNvPr id="9" name="Picture 8">
            <a:extLst>
              <a:ext uri="{FF2B5EF4-FFF2-40B4-BE49-F238E27FC236}">
                <a16:creationId xmlns:a16="http://schemas.microsoft.com/office/drawing/2014/main" id="{A5953E92-D76B-4CFF-B2EA-E2DCCDAC31B6}"/>
              </a:ext>
            </a:extLst>
          </p:cNvPr>
          <p:cNvPicPr>
            <a:picLocks noChangeAspect="1"/>
          </p:cNvPicPr>
          <p:nvPr/>
        </p:nvPicPr>
        <p:blipFill>
          <a:blip r:embed="rId4"/>
          <a:stretch>
            <a:fillRect/>
          </a:stretch>
        </p:blipFill>
        <p:spPr>
          <a:xfrm>
            <a:off x="9350147" y="2416725"/>
            <a:ext cx="2505075" cy="1819275"/>
          </a:xfrm>
          <a:prstGeom prst="rect">
            <a:avLst/>
          </a:prstGeom>
        </p:spPr>
      </p:pic>
      <p:pic>
        <p:nvPicPr>
          <p:cNvPr id="10" name="Picture 9">
            <a:extLst>
              <a:ext uri="{FF2B5EF4-FFF2-40B4-BE49-F238E27FC236}">
                <a16:creationId xmlns:a16="http://schemas.microsoft.com/office/drawing/2014/main" id="{5ABC4ADF-8B1F-4971-B85E-BA6E57811255}"/>
              </a:ext>
            </a:extLst>
          </p:cNvPr>
          <p:cNvPicPr>
            <a:picLocks noChangeAspect="1"/>
          </p:cNvPicPr>
          <p:nvPr/>
        </p:nvPicPr>
        <p:blipFill>
          <a:blip r:embed="rId5"/>
          <a:stretch>
            <a:fillRect/>
          </a:stretch>
        </p:blipFill>
        <p:spPr>
          <a:xfrm>
            <a:off x="9242749" y="4744923"/>
            <a:ext cx="2933700" cy="1552575"/>
          </a:xfrm>
          <a:prstGeom prst="rect">
            <a:avLst/>
          </a:prstGeom>
        </p:spPr>
      </p:pic>
    </p:spTree>
    <p:extLst>
      <p:ext uri="{BB962C8B-B14F-4D97-AF65-F5344CB8AC3E}">
        <p14:creationId xmlns:p14="http://schemas.microsoft.com/office/powerpoint/2010/main" val="2829410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743FB-764C-43CB-9B5F-2D3A555B0338}"/>
              </a:ext>
            </a:extLst>
          </p:cNvPr>
          <p:cNvSpPr>
            <a:spLocks noGrp="1"/>
          </p:cNvSpPr>
          <p:nvPr>
            <p:ph type="title"/>
          </p:nvPr>
        </p:nvSpPr>
        <p:spPr>
          <a:xfrm>
            <a:off x="677334" y="609600"/>
            <a:ext cx="4669107" cy="1320800"/>
          </a:xfrm>
        </p:spPr>
        <p:txBody>
          <a:bodyPr/>
          <a:lstStyle/>
          <a:p>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2C4D648F-779D-4958-A009-07CE24B57B45}"/>
              </a:ext>
            </a:extLst>
          </p:cNvPr>
          <p:cNvSpPr>
            <a:spLocks noGrp="1"/>
          </p:cNvSpPr>
          <p:nvPr>
            <p:ph idx="1"/>
          </p:nvPr>
        </p:nvSpPr>
        <p:spPr>
          <a:xfrm>
            <a:off x="518714" y="1716834"/>
            <a:ext cx="8596668" cy="4721288"/>
          </a:xfrm>
        </p:spPr>
        <p:txBody>
          <a:bodyPr>
            <a:normAutofit/>
          </a:bodyPr>
          <a:lstStyle/>
          <a:p>
            <a:pPr>
              <a:buClr>
                <a:schemeClr val="tx1"/>
              </a:buClr>
            </a:pPr>
            <a:r>
              <a:rPr lang="sr-Latn-BA" sz="2600" b="1" dirty="0">
                <a:solidFill>
                  <a:srgbClr val="FF0000"/>
                </a:solidFill>
                <a:latin typeface="Times New Roman" panose="02020603050405020304" pitchFamily="18" charset="0"/>
                <a:cs typeface="Times New Roman" panose="02020603050405020304" pitchFamily="18" charset="0"/>
              </a:rPr>
              <a:t>Povrede srednjeg (tarzusa) djela stopala:</a:t>
            </a:r>
          </a:p>
          <a:p>
            <a:pPr lvl="1">
              <a:spcBef>
                <a:spcPts val="0"/>
              </a:spcBef>
              <a:buClr>
                <a:schemeClr val="tx1"/>
              </a:buClr>
            </a:pPr>
            <a:r>
              <a:rPr lang="sr-Latn-BA" sz="2000" b="1" i="1" dirty="0">
                <a:latin typeface="Times New Roman" panose="02020603050405020304" pitchFamily="18" charset="0"/>
                <a:cs typeface="Times New Roman" panose="02020603050405020304" pitchFamily="18" charset="0"/>
              </a:rPr>
              <a:t>navikularne, kuboidne i tri kuniformne kosti.</a:t>
            </a:r>
          </a:p>
          <a:p>
            <a:pPr>
              <a:spcBef>
                <a:spcPts val="0"/>
              </a:spcBef>
              <a:buClr>
                <a:schemeClr val="tx1"/>
              </a:buClr>
            </a:pPr>
            <a:r>
              <a:rPr lang="sr-Latn-BA" dirty="0">
                <a:solidFill>
                  <a:schemeClr val="tx1"/>
                </a:solidFill>
                <a:latin typeface="Times New Roman" panose="02020603050405020304" pitchFamily="18" charset="0"/>
                <a:cs typeface="Times New Roman" panose="02020603050405020304" pitchFamily="18" charset="0"/>
              </a:rPr>
              <a:t>Ovaj kompleks je veoma stabilan, prije svega zbog svoje arhitekture, ali i zbog jakih ligamenata, koji ga čine rigidnim.Najviše pokreta odvija se  u talonavikularnom i kalkanokuboidnom zglobu, tz.Chopartov zglob.</a:t>
            </a:r>
          </a:p>
          <a:p>
            <a:pPr>
              <a:spcBef>
                <a:spcPts val="0"/>
              </a:spcBef>
              <a:buClr>
                <a:schemeClr val="tx1"/>
              </a:buClr>
            </a:pPr>
            <a:r>
              <a:rPr lang="sr-Latn-BA" dirty="0">
                <a:solidFill>
                  <a:schemeClr val="tx1"/>
                </a:solidFill>
                <a:latin typeface="Times New Roman" panose="02020603050405020304" pitchFamily="18" charset="0"/>
                <a:cs typeface="Times New Roman" panose="02020603050405020304" pitchFamily="18" charset="0"/>
              </a:rPr>
              <a:t>Izolovane povrede u ovom dijelu stopala su  veoma rijetke, jer tipična sila  koja uzrokuje povrede po pravilu dovodi do disrucije čitavog kompleksa.</a:t>
            </a:r>
          </a:p>
          <a:p>
            <a:pPr algn="just">
              <a:spcBef>
                <a:spcPts val="0"/>
              </a:spcBef>
              <a:buClr>
                <a:schemeClr val="tx1"/>
              </a:buClr>
            </a:pPr>
            <a:r>
              <a:rPr lang="en-US" b="0" i="0" dirty="0" err="1">
                <a:solidFill>
                  <a:schemeClr val="tx1"/>
                </a:solidFill>
                <a:effectLst/>
                <a:latin typeface="Times New Roman" panose="02020603050405020304" pitchFamily="18" charset="0"/>
                <a:cs typeface="Times New Roman" panose="02020603050405020304" pitchFamily="18" charset="0"/>
              </a:rPr>
              <a:t>Nastaju</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direktnom</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traumom</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padom</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predmeta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na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nogu</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i</a:t>
            </a:r>
            <a:r>
              <a:rPr lang="en-US" b="0" i="0" dirty="0">
                <a:solidFill>
                  <a:schemeClr val="tx1"/>
                </a:solidFill>
                <a:effectLst/>
                <a:latin typeface="Times New Roman" panose="02020603050405020304" pitchFamily="18" charset="0"/>
                <a:cs typeface="Times New Roman" panose="02020603050405020304" pitchFamily="18" charset="0"/>
              </a:rPr>
              <a:t> sl. </a:t>
            </a:r>
            <a:r>
              <a:rPr lang="sr-Latn-BA" dirty="0">
                <a:solidFill>
                  <a:schemeClr val="tx1"/>
                </a:solidFill>
                <a:latin typeface="Times New Roman" panose="02020603050405020304" pitchFamily="18" charset="0"/>
                <a:cs typeface="Times New Roman" panose="02020603050405020304" pitchFamily="18" charset="0"/>
              </a:rPr>
              <a:t>č</a:t>
            </a:r>
            <a:r>
              <a:rPr lang="en-US" b="0" i="0" dirty="0" err="1">
                <a:solidFill>
                  <a:schemeClr val="tx1"/>
                </a:solidFill>
                <a:effectLst/>
                <a:latin typeface="Times New Roman" panose="02020603050405020304" pitchFamily="18" charset="0"/>
                <a:cs typeface="Times New Roman" panose="02020603050405020304" pitchFamily="18" charset="0"/>
              </a:rPr>
              <a:t>esto</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su</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praćeni</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povredama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mekih</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tkiva</a:t>
            </a:r>
            <a:r>
              <a:rPr lang="en-US" b="0" i="0" dirty="0">
                <a:solidFill>
                  <a:schemeClr val="tx1"/>
                </a:solidFill>
                <a:effectLst/>
                <a:latin typeface="Times New Roman" panose="02020603050405020304" pitchFamily="18" charset="0"/>
                <a:cs typeface="Times New Roman" panose="02020603050405020304" pitchFamily="18" charset="0"/>
              </a:rPr>
              <a:t>. </a:t>
            </a:r>
            <a:endParaRPr lang="sr-Latn-BA" b="0" i="0" dirty="0">
              <a:solidFill>
                <a:schemeClr val="tx1"/>
              </a:solidFill>
              <a:effectLst/>
              <a:latin typeface="Times New Roman" panose="02020603050405020304" pitchFamily="18" charset="0"/>
              <a:cs typeface="Times New Roman" panose="02020603050405020304" pitchFamily="18" charset="0"/>
            </a:endParaRPr>
          </a:p>
          <a:p>
            <a:pPr algn="just">
              <a:spcBef>
                <a:spcPts val="0"/>
              </a:spcBef>
              <a:buClr>
                <a:schemeClr val="tx1"/>
              </a:buClr>
            </a:pPr>
            <a:r>
              <a:rPr lang="en-US" b="0" i="0" dirty="0" err="1">
                <a:solidFill>
                  <a:schemeClr val="tx1"/>
                </a:solidFill>
                <a:effectLst/>
                <a:latin typeface="Times New Roman" panose="02020603050405020304" pitchFamily="18" charset="0"/>
                <a:cs typeface="Times New Roman" panose="02020603050405020304" pitchFamily="18" charset="0"/>
              </a:rPr>
              <a:t>Klinički</a:t>
            </a:r>
            <a:r>
              <a:rPr lang="en-US" b="0" i="0" dirty="0">
                <a:solidFill>
                  <a:schemeClr val="tx1"/>
                </a:solidFill>
                <a:effectLst/>
                <a:latin typeface="Times New Roman" panose="02020603050405020304" pitchFamily="18" charset="0"/>
                <a:cs typeface="Times New Roman" panose="02020603050405020304" pitchFamily="18" charset="0"/>
              </a:rPr>
              <a:t> se </a:t>
            </a:r>
            <a:r>
              <a:rPr lang="en-US" b="0" i="0" dirty="0" err="1">
                <a:solidFill>
                  <a:schemeClr val="tx1"/>
                </a:solidFill>
                <a:effectLst/>
                <a:latin typeface="Times New Roman" panose="02020603050405020304" pitchFamily="18" charset="0"/>
                <a:cs typeface="Times New Roman" panose="02020603050405020304" pitchFamily="18" charset="0"/>
              </a:rPr>
              <a:t>nalazi</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lokalno</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bol</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otok</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i</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osetljivost</a:t>
            </a:r>
            <a:r>
              <a:rPr lang="en-US" b="0" i="0" dirty="0">
                <a:solidFill>
                  <a:schemeClr val="tx1"/>
                </a:solidFill>
                <a:effectLst/>
                <a:latin typeface="Times New Roman" panose="02020603050405020304" pitchFamily="18" charset="0"/>
                <a:cs typeface="Times New Roman" panose="02020603050405020304" pitchFamily="18" charset="0"/>
              </a:rPr>
              <a:t>, a </a:t>
            </a:r>
            <a:r>
              <a:rPr lang="en-US" b="0" i="0" dirty="0" err="1">
                <a:solidFill>
                  <a:schemeClr val="tx1"/>
                </a:solidFill>
                <a:effectLst/>
                <a:latin typeface="Times New Roman" panose="02020603050405020304" pitchFamily="18" charset="0"/>
                <a:cs typeface="Times New Roman" panose="02020603050405020304" pitchFamily="18" charset="0"/>
              </a:rPr>
              <a:t>funkcionalno</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otežan</a:t>
            </a:r>
            <a:r>
              <a:rPr lang="en-US" b="0" i="0" dirty="0">
                <a:solidFill>
                  <a:schemeClr val="tx1"/>
                </a:solidFill>
                <a:effectLst/>
                <a:latin typeface="Times New Roman" panose="02020603050405020304" pitchFamily="18" charset="0"/>
                <a:cs typeface="Times New Roman" panose="02020603050405020304" pitchFamily="18" charset="0"/>
              </a:rPr>
              <a:t> hod. </a:t>
            </a:r>
            <a:endParaRPr lang="sr-Latn-BA" b="0" i="0" dirty="0">
              <a:solidFill>
                <a:schemeClr val="tx1"/>
              </a:solidFill>
              <a:effectLst/>
              <a:latin typeface="Times New Roman" panose="02020603050405020304" pitchFamily="18" charset="0"/>
              <a:cs typeface="Times New Roman" panose="02020603050405020304" pitchFamily="18" charset="0"/>
            </a:endParaRPr>
          </a:p>
          <a:p>
            <a:pPr algn="just">
              <a:spcBef>
                <a:spcPts val="0"/>
              </a:spcBef>
              <a:buClr>
                <a:schemeClr val="tx1"/>
              </a:buClr>
            </a:pPr>
            <a:r>
              <a:rPr lang="en-US" b="1" i="0" dirty="0" err="1">
                <a:solidFill>
                  <a:schemeClr val="tx1"/>
                </a:solidFill>
                <a:effectLst/>
                <a:latin typeface="Times New Roman" panose="02020603050405020304" pitchFamily="18" charset="0"/>
                <a:cs typeface="Times New Roman" panose="02020603050405020304" pitchFamily="18" charset="0"/>
              </a:rPr>
              <a:t>Radiografija</a:t>
            </a:r>
            <a:r>
              <a:rPr lang="en-US" b="1" i="0" dirty="0">
                <a:solidFill>
                  <a:schemeClr val="tx1"/>
                </a:solidFill>
                <a:effectLst/>
                <a:latin typeface="Times New Roman" panose="02020603050405020304" pitchFamily="18" charset="0"/>
                <a:cs typeface="Times New Roman" panose="02020603050405020304" pitchFamily="18" charset="0"/>
              </a:rPr>
              <a:t> </a:t>
            </a:r>
            <a:r>
              <a:rPr lang="en-US" b="1" i="0" dirty="0" err="1">
                <a:solidFill>
                  <a:schemeClr val="tx1"/>
                </a:solidFill>
                <a:effectLst/>
                <a:latin typeface="Times New Roman" panose="02020603050405020304" pitchFamily="18" charset="0"/>
                <a:cs typeface="Times New Roman" panose="02020603050405020304" pitchFamily="18" charset="0"/>
              </a:rPr>
              <a:t>stopala</a:t>
            </a:r>
            <a:r>
              <a:rPr lang="en-US" b="0" i="0" dirty="0">
                <a:solidFill>
                  <a:schemeClr val="tx1"/>
                </a:solidFill>
                <a:effectLst/>
                <a:latin typeface="Times New Roman" panose="02020603050405020304" pitchFamily="18" charset="0"/>
                <a:cs typeface="Times New Roman" panose="02020603050405020304" pitchFamily="18" charset="0"/>
              </a:rPr>
              <a:t> u </a:t>
            </a:r>
            <a:r>
              <a:rPr lang="en-US" b="0" i="0" dirty="0" err="1">
                <a:solidFill>
                  <a:schemeClr val="tx1"/>
                </a:solidFill>
                <a:effectLst/>
                <a:latin typeface="Times New Roman" panose="02020603050405020304" pitchFamily="18" charset="0"/>
                <a:cs typeface="Times New Roman" panose="02020603050405020304" pitchFamily="18" charset="0"/>
              </a:rPr>
              <a:t>dva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pravca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potvrđuje</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prelom</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Razlikuju</a:t>
            </a:r>
            <a:r>
              <a:rPr lang="en-US" b="0" i="0" dirty="0">
                <a:solidFill>
                  <a:schemeClr val="tx1"/>
                </a:solidFill>
                <a:effectLst/>
                <a:latin typeface="Times New Roman" panose="02020603050405020304" pitchFamily="18" charset="0"/>
                <a:cs typeface="Times New Roman" panose="02020603050405020304" pitchFamily="18" charset="0"/>
              </a:rPr>
              <a:t> se po </a:t>
            </a:r>
            <a:r>
              <a:rPr lang="en-US" b="0" i="0" dirty="0" err="1">
                <a:solidFill>
                  <a:schemeClr val="tx1"/>
                </a:solidFill>
                <a:effectLst/>
                <a:latin typeface="Times New Roman" panose="02020603050405020304" pitchFamily="18" charset="0"/>
                <a:cs typeface="Times New Roman" panose="02020603050405020304" pitchFamily="18" charset="0"/>
              </a:rPr>
              <a:t>anamnezi</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koja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utvrđuje</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povredu</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kliničkim</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nalazu</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sa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jasno</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lokalizovanom</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bolom</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i</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radiografskim</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nalazom</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sa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jasno</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ocrtanim</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ivicama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preloma</a:t>
            </a:r>
            <a:r>
              <a:rPr lang="en-US" b="0" i="0" dirty="0">
                <a:solidFill>
                  <a:schemeClr val="tx1"/>
                </a:solidFill>
                <a:effectLst/>
                <a:latin typeface="Times New Roman" panose="02020603050405020304" pitchFamily="18" charset="0"/>
                <a:cs typeface="Times New Roman" panose="02020603050405020304" pitchFamily="18" charset="0"/>
              </a:rPr>
              <a:t>.</a:t>
            </a:r>
          </a:p>
          <a:p>
            <a:pPr algn="just">
              <a:spcBef>
                <a:spcPts val="0"/>
              </a:spcBef>
              <a:buClr>
                <a:schemeClr val="tx1"/>
              </a:buClr>
            </a:pPr>
            <a:r>
              <a:rPr lang="en-US" b="0" i="0" dirty="0">
                <a:solidFill>
                  <a:schemeClr val="tx1"/>
                </a:solidFill>
                <a:effectLst/>
                <a:latin typeface="Times New Roman" panose="02020603050405020304" pitchFamily="18" charset="0"/>
                <a:cs typeface="Times New Roman" panose="02020603050405020304" pitchFamily="18" charset="0"/>
              </a:rPr>
              <a:t>L</a:t>
            </a:r>
            <a:r>
              <a:rPr lang="sr-Latn-BA" b="0" i="0" dirty="0">
                <a:solidFill>
                  <a:schemeClr val="tx1"/>
                </a:solidFill>
                <a:effectLst/>
                <a:latin typeface="Times New Roman" panose="02020603050405020304" pitchFamily="18" charset="0"/>
                <a:cs typeface="Times New Roman" panose="02020603050405020304" pitchFamily="18" charset="0"/>
              </a:rPr>
              <a:t>ij</a:t>
            </a:r>
            <a:r>
              <a:rPr lang="en-US" b="0" i="0" dirty="0" err="1">
                <a:solidFill>
                  <a:schemeClr val="tx1"/>
                </a:solidFill>
                <a:effectLst/>
                <a:latin typeface="Times New Roman" panose="02020603050405020304" pitchFamily="18" charset="0"/>
                <a:cs typeface="Times New Roman" panose="02020603050405020304" pitchFamily="18" charset="0"/>
              </a:rPr>
              <a:t>ečenje</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zavisi</a:t>
            </a:r>
            <a:r>
              <a:rPr lang="en-US" b="0" i="0" dirty="0">
                <a:solidFill>
                  <a:schemeClr val="tx1"/>
                </a:solidFill>
                <a:effectLst/>
                <a:latin typeface="Times New Roman" panose="02020603050405020304" pitchFamily="18" charset="0"/>
                <a:cs typeface="Times New Roman" panose="02020603050405020304" pitchFamily="18" charset="0"/>
              </a:rPr>
              <a:t> od </a:t>
            </a:r>
            <a:r>
              <a:rPr lang="en-US" b="0" i="0" dirty="0" err="1">
                <a:solidFill>
                  <a:schemeClr val="tx1"/>
                </a:solidFill>
                <a:effectLst/>
                <a:latin typeface="Times New Roman" panose="02020603050405020304" pitchFamily="18" charset="0"/>
                <a:cs typeface="Times New Roman" panose="02020603050405020304" pitchFamily="18" charset="0"/>
              </a:rPr>
              <a:t>pratećih</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povreda</a:t>
            </a:r>
            <a:r>
              <a:rPr lang="en-US" b="0" i="0" dirty="0">
                <a:solidFill>
                  <a:schemeClr val="tx1"/>
                </a:solidFill>
                <a:effectLst/>
                <a:latin typeface="Times New Roman" panose="02020603050405020304" pitchFamily="18" charset="0"/>
                <a:cs typeface="Times New Roman" panose="02020603050405020304" pitchFamily="18" charset="0"/>
              </a:rPr>
              <a:t>, a </a:t>
            </a:r>
            <a:r>
              <a:rPr lang="en-US" b="0" i="0" dirty="0" err="1">
                <a:solidFill>
                  <a:schemeClr val="tx1"/>
                </a:solidFill>
                <a:effectLst/>
                <a:latin typeface="Times New Roman" panose="02020603050405020304" pitchFamily="18" charset="0"/>
                <a:cs typeface="Times New Roman" panose="02020603050405020304" pitchFamily="18" charset="0"/>
              </a:rPr>
              <a:t>kod</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izolovanih</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preloma</a:t>
            </a:r>
            <a:r>
              <a:rPr lang="en-US" b="0" i="0" dirty="0">
                <a:solidFill>
                  <a:schemeClr val="tx1"/>
                </a:solidFill>
                <a:effectLst/>
                <a:latin typeface="Times New Roman" panose="02020603050405020304" pitchFamily="18" charset="0"/>
                <a:cs typeface="Times New Roman" panose="02020603050405020304" pitchFamily="18" charset="0"/>
              </a:rPr>
              <a:t> je </a:t>
            </a:r>
            <a:r>
              <a:rPr lang="en-US" b="0" i="0" dirty="0" err="1">
                <a:solidFill>
                  <a:schemeClr val="tx1"/>
                </a:solidFill>
                <a:effectLst/>
                <a:latin typeface="Times New Roman" panose="02020603050405020304" pitchFamily="18" charset="0"/>
                <a:cs typeface="Times New Roman" panose="02020603050405020304" pitchFamily="18" charset="0"/>
              </a:rPr>
              <a:t>konzervativno</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pošteda</a:t>
            </a:r>
            <a:r>
              <a:rPr lang="en-US" b="0" i="0" dirty="0">
                <a:solidFill>
                  <a:schemeClr val="tx1"/>
                </a:solidFill>
                <a:effectLst/>
                <a:latin typeface="Times New Roman" panose="02020603050405020304" pitchFamily="18" charset="0"/>
                <a:cs typeface="Times New Roman" panose="02020603050405020304" pitchFamily="18" charset="0"/>
              </a:rPr>
              <a:t> od </a:t>
            </a:r>
            <a:r>
              <a:rPr lang="en-US" b="0" i="0" dirty="0" err="1">
                <a:solidFill>
                  <a:schemeClr val="tx1"/>
                </a:solidFill>
                <a:effectLst/>
                <a:latin typeface="Times New Roman" panose="02020603050405020304" pitchFamily="18" charset="0"/>
                <a:cs typeface="Times New Roman" panose="02020603050405020304" pitchFamily="18" charset="0"/>
              </a:rPr>
              <a:t>opterećenja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hoda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i</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imobilizacija</a:t>
            </a:r>
            <a:r>
              <a:rPr lang="en-US" b="0" i="0" dirty="0">
                <a:solidFill>
                  <a:schemeClr val="tx1"/>
                </a:solidFill>
                <a:effectLst/>
                <a:latin typeface="Times New Roman" panose="02020603050405020304" pitchFamily="18" charset="0"/>
                <a:cs typeface="Times New Roman" panose="02020603050405020304" pitchFamily="18" charset="0"/>
              </a:rPr>
              <a:t> </a:t>
            </a:r>
            <a:r>
              <a:rPr lang="en-US" b="0" i="0" dirty="0" err="1">
                <a:solidFill>
                  <a:schemeClr val="tx1"/>
                </a:solidFill>
                <a:effectLst/>
                <a:latin typeface="Times New Roman" panose="02020603050405020304" pitchFamily="18" charset="0"/>
                <a:cs typeface="Times New Roman" panose="02020603050405020304" pitchFamily="18" charset="0"/>
              </a:rPr>
              <a:t>tokom</a:t>
            </a:r>
            <a:r>
              <a:rPr lang="en-US" b="0" i="0" dirty="0">
                <a:solidFill>
                  <a:schemeClr val="tx1"/>
                </a:solidFill>
                <a:effectLst/>
                <a:latin typeface="Times New Roman" panose="02020603050405020304" pitchFamily="18" charset="0"/>
                <a:cs typeface="Times New Roman" panose="02020603050405020304" pitchFamily="18" charset="0"/>
              </a:rPr>
              <a:t> 4 do 6 </a:t>
            </a:r>
            <a:r>
              <a:rPr lang="en-US" b="0" i="0" dirty="0" err="1">
                <a:solidFill>
                  <a:schemeClr val="tx1"/>
                </a:solidFill>
                <a:effectLst/>
                <a:latin typeface="Times New Roman" panose="02020603050405020304" pitchFamily="18" charset="0"/>
                <a:cs typeface="Times New Roman" panose="02020603050405020304" pitchFamily="18" charset="0"/>
              </a:rPr>
              <a:t>nedelja</a:t>
            </a:r>
            <a:r>
              <a:rPr lang="en-US" b="0" i="0" dirty="0">
                <a:solidFill>
                  <a:schemeClr val="tx1"/>
                </a:solidFill>
                <a:effectLst/>
                <a:latin typeface="Times New Roman" panose="02020603050405020304" pitchFamily="18" charset="0"/>
                <a:cs typeface="Times New Roman" panose="02020603050405020304" pitchFamily="18" charset="0"/>
              </a:rPr>
              <a:t>.</a:t>
            </a:r>
          </a:p>
          <a:p>
            <a:pPr>
              <a:buClr>
                <a:schemeClr val="tx1"/>
              </a:buClr>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C62ECA-D608-4FD6-89C3-B9F31E495960}"/>
              </a:ext>
            </a:extLst>
          </p:cNvPr>
          <p:cNvPicPr>
            <a:picLocks noChangeAspect="1"/>
          </p:cNvPicPr>
          <p:nvPr/>
        </p:nvPicPr>
        <p:blipFill>
          <a:blip r:embed="rId2"/>
          <a:stretch>
            <a:fillRect/>
          </a:stretch>
        </p:blipFill>
        <p:spPr>
          <a:xfrm>
            <a:off x="9489233" y="3429000"/>
            <a:ext cx="2184053" cy="3085408"/>
          </a:xfrm>
          <a:prstGeom prst="rect">
            <a:avLst/>
          </a:prstGeom>
        </p:spPr>
      </p:pic>
      <p:pic>
        <p:nvPicPr>
          <p:cNvPr id="5" name="Picture 4">
            <a:extLst>
              <a:ext uri="{FF2B5EF4-FFF2-40B4-BE49-F238E27FC236}">
                <a16:creationId xmlns:a16="http://schemas.microsoft.com/office/drawing/2014/main" id="{40260A53-1D80-4E87-B1E5-9DD4C495EDF0}"/>
              </a:ext>
            </a:extLst>
          </p:cNvPr>
          <p:cNvPicPr>
            <a:picLocks noChangeAspect="1"/>
          </p:cNvPicPr>
          <p:nvPr/>
        </p:nvPicPr>
        <p:blipFill>
          <a:blip r:embed="rId3"/>
          <a:stretch>
            <a:fillRect/>
          </a:stretch>
        </p:blipFill>
        <p:spPr>
          <a:xfrm>
            <a:off x="9489233" y="174130"/>
            <a:ext cx="1884219" cy="3085408"/>
          </a:xfrm>
          <a:prstGeom prst="rect">
            <a:avLst/>
          </a:prstGeom>
        </p:spPr>
      </p:pic>
      <p:pic>
        <p:nvPicPr>
          <p:cNvPr id="6" name="Picture 5">
            <a:extLst>
              <a:ext uri="{FF2B5EF4-FFF2-40B4-BE49-F238E27FC236}">
                <a16:creationId xmlns:a16="http://schemas.microsoft.com/office/drawing/2014/main" id="{D306B68F-A5B0-4AE0-9395-D303EA9BECCF}"/>
              </a:ext>
            </a:extLst>
          </p:cNvPr>
          <p:cNvPicPr>
            <a:picLocks noChangeAspect="1"/>
          </p:cNvPicPr>
          <p:nvPr/>
        </p:nvPicPr>
        <p:blipFill>
          <a:blip r:embed="rId4"/>
          <a:stretch>
            <a:fillRect/>
          </a:stretch>
        </p:blipFill>
        <p:spPr>
          <a:xfrm>
            <a:off x="5218126" y="0"/>
            <a:ext cx="4271107" cy="1716833"/>
          </a:xfrm>
          <a:prstGeom prst="rect">
            <a:avLst/>
          </a:prstGeom>
        </p:spPr>
      </p:pic>
    </p:spTree>
    <p:extLst>
      <p:ext uri="{BB962C8B-B14F-4D97-AF65-F5344CB8AC3E}">
        <p14:creationId xmlns:p14="http://schemas.microsoft.com/office/powerpoint/2010/main" val="194179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B8F95-ECFE-4B83-A1EE-A5FBE98E6467}"/>
              </a:ext>
            </a:extLst>
          </p:cNvPr>
          <p:cNvSpPr>
            <a:spLocks noGrp="1"/>
          </p:cNvSpPr>
          <p:nvPr>
            <p:ph type="title"/>
          </p:nvPr>
        </p:nvSpPr>
        <p:spPr>
          <a:xfrm>
            <a:off x="217848" y="223349"/>
            <a:ext cx="8596668" cy="1320800"/>
          </a:xfrm>
        </p:spPr>
        <p:txBody>
          <a:bodyPr/>
          <a:lstStyle/>
          <a:p>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8A40F3FD-CF1F-4EB7-9761-2CE4D544330A}"/>
              </a:ext>
            </a:extLst>
          </p:cNvPr>
          <p:cNvSpPr>
            <a:spLocks noGrp="1"/>
          </p:cNvSpPr>
          <p:nvPr>
            <p:ph idx="1"/>
          </p:nvPr>
        </p:nvSpPr>
        <p:spPr>
          <a:xfrm>
            <a:off x="44452" y="1181878"/>
            <a:ext cx="11197425" cy="5215812"/>
          </a:xfrm>
          <a:solidFill>
            <a:schemeClr val="bg1"/>
          </a:solidFill>
        </p:spPr>
        <p:txBody>
          <a:bodyPr>
            <a:normAutofit fontScale="92500" lnSpcReduction="20000"/>
          </a:bodyPr>
          <a:lstStyle/>
          <a:p>
            <a:pPr>
              <a:spcBef>
                <a:spcPts val="0"/>
              </a:spcBef>
            </a:pPr>
            <a:r>
              <a:rPr lang="en-US" b="1" i="0" dirty="0">
                <a:solidFill>
                  <a:srgbClr val="FF0000"/>
                </a:solidFill>
                <a:effectLst/>
                <a:latin typeface="times new roman" panose="02020603050405020304" pitchFamily="18" charset="0"/>
              </a:rPr>
              <a:t>TARZO-METATRZALNE POVREDE</a:t>
            </a:r>
            <a:br>
              <a:rPr lang="en-US" b="0" i="0" dirty="0">
                <a:effectLst/>
                <a:latin typeface="times new roman" panose="02020603050405020304" pitchFamily="18" charset="0"/>
              </a:rPr>
            </a:br>
            <a:endParaRPr lang="en-US" b="0" i="0" dirty="0">
              <a:effectLst/>
              <a:latin typeface="Arial" panose="020B0604020202020204" pitchFamily="34" charset="0"/>
            </a:endParaRPr>
          </a:p>
          <a:p>
            <a:pPr>
              <a:spcBef>
                <a:spcPts val="0"/>
              </a:spcBef>
            </a:pPr>
            <a:r>
              <a:rPr lang="en-US" sz="1900" b="0" i="0" dirty="0">
                <a:effectLst/>
                <a:latin typeface="times new roman" panose="02020603050405020304" pitchFamily="18" charset="0"/>
              </a:rPr>
              <a:t>U </a:t>
            </a:r>
            <a:r>
              <a:rPr lang="en-US" sz="1900" b="0" i="0" dirty="0" err="1">
                <a:effectLst/>
                <a:latin typeface="times new roman" panose="02020603050405020304" pitchFamily="18" charset="0"/>
              </a:rPr>
              <a:t>anatomskim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karakteristikama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treba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istaći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ligamentarnu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povezanost</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ovih</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kostiju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Metatarzalne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kosti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povezane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međusobno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tarzalnim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kostima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jednim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izuzetkom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prva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druga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metatarzalna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kosti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su</a:t>
            </a:r>
            <a:r>
              <a:rPr lang="en-US" sz="1900" b="0" i="0" dirty="0">
                <a:effectLst/>
                <a:latin typeface="times new roman" panose="02020603050405020304" pitchFamily="18" charset="0"/>
              </a:rPr>
              <a:t> u </a:t>
            </a:r>
            <a:r>
              <a:rPr lang="en-US" sz="1900" b="0" i="0" dirty="0" err="1">
                <a:effectLst/>
                <a:latin typeface="times new roman" panose="02020603050405020304" pitchFamily="18" charset="0"/>
              </a:rPr>
              <a:t>bazalnom</a:t>
            </a:r>
            <a:r>
              <a:rPr lang="en-US" sz="1900" b="0" i="0" dirty="0">
                <a:effectLst/>
                <a:latin typeface="times new roman" panose="02020603050405020304" pitchFamily="18" charset="0"/>
              </a:rPr>
              <a:t> d</a:t>
            </a:r>
            <a:r>
              <a:rPr lang="sr-Latn-BA" sz="1900" b="0" i="0" dirty="0">
                <a:effectLst/>
                <a:latin typeface="times new roman" panose="02020603050405020304" pitchFamily="18" charset="0"/>
              </a:rPr>
              <a:t>j</a:t>
            </a:r>
            <a:r>
              <a:rPr lang="en-US" sz="1900" b="0" i="0" dirty="0" err="1">
                <a:effectLst/>
                <a:latin typeface="times new roman" panose="02020603050405020304" pitchFamily="18" charset="0"/>
              </a:rPr>
              <a:t>elu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slabije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međusobno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povezane</a:t>
            </a:r>
            <a:r>
              <a:rPr lang="en-US" sz="1900" b="0" i="0" dirty="0">
                <a:effectLst/>
                <a:latin typeface="times new roman" panose="02020603050405020304" pitchFamily="18" charset="0"/>
              </a:rPr>
              <a:t> od </a:t>
            </a:r>
            <a:r>
              <a:rPr lang="en-US" sz="1900" b="0" i="0" dirty="0" err="1">
                <a:effectLst/>
                <a:latin typeface="times new roman" panose="02020603050405020304" pitchFamily="18" charset="0"/>
              </a:rPr>
              <a:t>ostalih</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kostiju</a:t>
            </a:r>
            <a:r>
              <a:rPr lang="en-US" sz="1900" b="0" i="0" dirty="0">
                <a:effectLst/>
                <a:latin typeface="times new roman" panose="02020603050405020304" pitchFamily="18" charset="0"/>
              </a:rPr>
              <a:t>. </a:t>
            </a:r>
            <a:endParaRPr lang="en-US" sz="1900" b="0" i="0" dirty="0">
              <a:effectLst/>
              <a:latin typeface="Arial" panose="020B0604020202020204" pitchFamily="34" charset="0"/>
            </a:endParaRPr>
          </a:p>
          <a:p>
            <a:pPr>
              <a:spcBef>
                <a:spcPts val="0"/>
              </a:spcBef>
            </a:pPr>
            <a:r>
              <a:rPr lang="en-US" sz="1900" b="1" i="0" dirty="0" err="1">
                <a:effectLst/>
                <a:latin typeface="times new roman" panose="02020603050405020304" pitchFamily="18" charset="0"/>
              </a:rPr>
              <a:t>Povreda</a:t>
            </a:r>
            <a:r>
              <a:rPr lang="en-US" sz="1900" b="1" i="0" dirty="0">
                <a:effectLst/>
                <a:latin typeface="times new roman" panose="02020603050405020304" pitchFamily="18" charset="0"/>
              </a:rPr>
              <a:t> </a:t>
            </a:r>
            <a:r>
              <a:rPr lang="en-US" sz="1900" b="1" i="0" dirty="0" err="1">
                <a:effectLst/>
                <a:latin typeface="times new roman" panose="02020603050405020304" pitchFamily="18" charset="0"/>
              </a:rPr>
              <a:t>može</a:t>
            </a:r>
            <a:r>
              <a:rPr lang="en-US" sz="1900" b="1" i="0" dirty="0">
                <a:effectLst/>
                <a:latin typeface="times new roman" panose="02020603050405020304" pitchFamily="18" charset="0"/>
              </a:rPr>
              <a:t> </a:t>
            </a:r>
            <a:r>
              <a:rPr lang="en-US" sz="1900" b="1" i="0" dirty="0" err="1">
                <a:effectLst/>
                <a:latin typeface="times new roman" panose="02020603050405020304" pitchFamily="18" charset="0"/>
              </a:rPr>
              <a:t>nastati</a:t>
            </a:r>
            <a:r>
              <a:rPr lang="en-US" sz="1900" b="0" i="0" dirty="0">
                <a:effectLst/>
                <a:latin typeface="times new roman" panose="02020603050405020304" pitchFamily="18" charset="0"/>
              </a:rPr>
              <a:t> pod </a:t>
            </a:r>
            <a:r>
              <a:rPr lang="en-US" sz="1900" b="0" i="0" dirty="0" err="1">
                <a:effectLst/>
                <a:latin typeface="times new roman" panose="02020603050405020304" pitchFamily="18" charset="0"/>
              </a:rPr>
              <a:t>dejstvom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direktne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indirektne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sile</a:t>
            </a:r>
            <a:r>
              <a:rPr lang="sr-Latn-BA" sz="1900" b="0" i="0" dirty="0">
                <a:effectLst/>
                <a:latin typeface="times new roman" panose="02020603050405020304" pitchFamily="18" charset="0"/>
              </a:rPr>
              <a:t>.</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Direktne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povrede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nastaju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najčešće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padom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predmeta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na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stopalo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pri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čemu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ih</a:t>
            </a:r>
            <a:r>
              <a:rPr lang="en-US" sz="1900" b="0" i="0" dirty="0">
                <a:effectLst/>
                <a:latin typeface="times new roman" panose="02020603050405020304" pitchFamily="18" charset="0"/>
              </a:rPr>
              <a:t> prate </a:t>
            </a:r>
            <a:r>
              <a:rPr lang="en-US" sz="1900" b="0" i="0" dirty="0" err="1">
                <a:effectLst/>
                <a:latin typeface="times new roman" panose="02020603050405020304" pitchFamily="18" charset="0"/>
              </a:rPr>
              <a:t>značajne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povede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mekih</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tkiva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Indirektne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povrede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daleko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češće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nastaju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forsiranom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abdukcijom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plantarnom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fleksijom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prednjeg</a:t>
            </a:r>
            <a:r>
              <a:rPr lang="en-US" sz="1900" b="0" i="0" dirty="0">
                <a:effectLst/>
                <a:latin typeface="times new roman" panose="02020603050405020304" pitchFamily="18" charset="0"/>
              </a:rPr>
              <a:t> d</a:t>
            </a:r>
            <a:r>
              <a:rPr lang="sr-Latn-BA" sz="1900" b="0" i="0" dirty="0">
                <a:effectLst/>
                <a:latin typeface="times new roman" panose="02020603050405020304" pitchFamily="18" charset="0"/>
              </a:rPr>
              <a:t>j</a:t>
            </a:r>
            <a:r>
              <a:rPr lang="en-US" sz="1900" b="0" i="0" dirty="0" err="1">
                <a:effectLst/>
                <a:latin typeface="times new roman" panose="02020603050405020304" pitchFamily="18" charset="0"/>
              </a:rPr>
              <a:t>ela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stopala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ili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kombinovanim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dejstvom</a:t>
            </a:r>
            <a:r>
              <a:rPr lang="en-US" sz="1900" b="0" i="0" dirty="0">
                <a:effectLst/>
                <a:latin typeface="times new roman" panose="02020603050405020304" pitchFamily="18" charset="0"/>
              </a:rPr>
              <a:t>. </a:t>
            </a:r>
            <a:endParaRPr lang="sr-Latn-BA" sz="1900" b="0" i="0" dirty="0">
              <a:effectLst/>
              <a:latin typeface="times new roman" panose="02020603050405020304" pitchFamily="18" charset="0"/>
            </a:endParaRPr>
          </a:p>
          <a:p>
            <a:pPr>
              <a:spcBef>
                <a:spcPts val="0"/>
              </a:spcBef>
            </a:pPr>
            <a:r>
              <a:rPr lang="en-US" sz="1900" b="1" i="0" dirty="0" err="1">
                <a:effectLst/>
                <a:latin typeface="times new roman" panose="02020603050405020304" pitchFamily="18" charset="0"/>
              </a:rPr>
              <a:t>Prelom</a:t>
            </a:r>
            <a:r>
              <a:rPr lang="en-US" sz="1900" b="1" i="0" dirty="0">
                <a:effectLst/>
                <a:latin typeface="times new roman" panose="02020603050405020304" pitchFamily="18" charset="0"/>
              </a:rPr>
              <a:t> </a:t>
            </a:r>
            <a:r>
              <a:rPr lang="en-US" sz="1900" b="1" i="0" dirty="0" err="1">
                <a:effectLst/>
                <a:latin typeface="times new roman" panose="02020603050405020304" pitchFamily="18" charset="0"/>
              </a:rPr>
              <a:t>skreće</a:t>
            </a:r>
            <a:r>
              <a:rPr lang="en-US" sz="1900" b="1" i="0" dirty="0">
                <a:effectLst/>
                <a:latin typeface="times new roman" panose="02020603050405020304" pitchFamily="18" charset="0"/>
              </a:rPr>
              <a:t> </a:t>
            </a:r>
            <a:r>
              <a:rPr lang="en-US" sz="1900" b="1" i="0" dirty="0" err="1">
                <a:effectLst/>
                <a:latin typeface="times new roman" panose="02020603050405020304" pitchFamily="18" charset="0"/>
              </a:rPr>
              <a:t>na</a:t>
            </a:r>
            <a:r>
              <a:rPr lang="en-US" sz="1900" b="1" i="0" dirty="0">
                <a:effectLst/>
                <a:latin typeface="times new roman" panose="02020603050405020304" pitchFamily="18" charset="0"/>
              </a:rPr>
              <a:t> </a:t>
            </a:r>
            <a:r>
              <a:rPr lang="en-US" sz="1900" b="1" i="0" dirty="0" err="1">
                <a:effectLst/>
                <a:latin typeface="times new roman" panose="02020603050405020304" pitchFamily="18" charset="0"/>
              </a:rPr>
              <a:t>sebe</a:t>
            </a:r>
            <a:r>
              <a:rPr lang="en-US" sz="1900" b="1" i="0" dirty="0">
                <a:effectLst/>
                <a:latin typeface="times new roman" panose="02020603050405020304" pitchFamily="18" charset="0"/>
              </a:rPr>
              <a:t> </a:t>
            </a:r>
            <a:r>
              <a:rPr lang="en-US" sz="1900" b="1" i="0" dirty="0" err="1">
                <a:effectLst/>
                <a:latin typeface="times new roman" panose="02020603050405020304" pitchFamily="18" charset="0"/>
              </a:rPr>
              <a:t>pažnju</a:t>
            </a:r>
            <a:r>
              <a:rPr lang="en-US" sz="1900" b="1" i="0" dirty="0">
                <a:effectLst/>
                <a:latin typeface="times new roman" panose="02020603050405020304" pitchFamily="18" charset="0"/>
              </a:rPr>
              <a:t> </a:t>
            </a:r>
            <a:r>
              <a:rPr lang="en-US" sz="1900" b="1" i="0" dirty="0" err="1">
                <a:effectLst/>
                <a:latin typeface="times new roman" panose="02020603050405020304" pitchFamily="18" charset="0"/>
              </a:rPr>
              <a:t>tako</a:t>
            </a:r>
            <a:r>
              <a:rPr lang="en-US" sz="1900" b="1" i="0" dirty="0">
                <a:effectLst/>
                <a:latin typeface="times new roman" panose="02020603050405020304" pitchFamily="18" charset="0"/>
              </a:rPr>
              <a:t> da </a:t>
            </a:r>
            <a:r>
              <a:rPr lang="en-US" sz="1900" b="1" i="0" dirty="0" err="1">
                <a:effectLst/>
                <a:latin typeface="times new roman" panose="02020603050405020304" pitchFamily="18" charset="0"/>
              </a:rPr>
              <a:t>iščašenje</a:t>
            </a:r>
            <a:r>
              <a:rPr lang="en-US" sz="1900" b="1" i="0" dirty="0">
                <a:effectLst/>
                <a:latin typeface="times new roman" panose="02020603050405020304" pitchFamily="18" charset="0"/>
              </a:rPr>
              <a:t> </a:t>
            </a:r>
            <a:r>
              <a:rPr lang="en-US" sz="1900" b="1" i="0" dirty="0" err="1">
                <a:effectLst/>
                <a:latin typeface="times new roman" panose="02020603050405020304" pitchFamily="18" charset="0"/>
              </a:rPr>
              <a:t>može</a:t>
            </a:r>
            <a:r>
              <a:rPr lang="en-US" sz="1900" b="1" i="0" dirty="0">
                <a:effectLst/>
                <a:latin typeface="times new roman" panose="02020603050405020304" pitchFamily="18" charset="0"/>
              </a:rPr>
              <a:t> </a:t>
            </a:r>
            <a:r>
              <a:rPr lang="en-US" sz="1900" b="1" i="0" dirty="0" err="1">
                <a:effectLst/>
                <a:latin typeface="times new roman" panose="02020603050405020304" pitchFamily="18" charset="0"/>
              </a:rPr>
              <a:t>ostati</a:t>
            </a:r>
            <a:r>
              <a:rPr lang="en-US" sz="1900" b="1" i="0" dirty="0">
                <a:effectLst/>
                <a:latin typeface="times new roman" panose="02020603050405020304" pitchFamily="18" charset="0"/>
              </a:rPr>
              <a:t> </a:t>
            </a:r>
            <a:r>
              <a:rPr lang="en-US" sz="1900" b="1" i="0" dirty="0" err="1">
                <a:effectLst/>
                <a:latin typeface="times new roman" panose="02020603050405020304" pitchFamily="18" charset="0"/>
              </a:rPr>
              <a:t>neprepoznato</a:t>
            </a:r>
            <a:r>
              <a:rPr lang="en-US" sz="1900" b="1" i="0" dirty="0">
                <a:effectLst/>
                <a:latin typeface="times new roman" panose="02020603050405020304" pitchFamily="18" charset="0"/>
              </a:rPr>
              <a:t>.</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Tarzometarzalne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povrede</a:t>
            </a:r>
            <a:r>
              <a:rPr lang="en-US" sz="1900" b="0" i="0" dirty="0">
                <a:effectLst/>
                <a:latin typeface="times new roman" panose="02020603050405020304" pitchFamily="18" charset="0"/>
              </a:rPr>
              <a:t> je </a:t>
            </a:r>
            <a:r>
              <a:rPr lang="en-US" sz="1900" b="0" i="0" dirty="0" err="1">
                <a:effectLst/>
                <a:latin typeface="times new roman" panose="02020603050405020304" pitchFamily="18" charset="0"/>
              </a:rPr>
              <a:t>moguće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klasifikovati</a:t>
            </a:r>
            <a:r>
              <a:rPr lang="en-US" sz="1900" b="0" i="0" dirty="0">
                <a:effectLst/>
                <a:latin typeface="times new roman" panose="02020603050405020304" pitchFamily="18" charset="0"/>
              </a:rPr>
              <a:t> u tri </a:t>
            </a:r>
            <a:r>
              <a:rPr lang="en-US" sz="1900" b="0" i="0" dirty="0" err="1">
                <a:effectLst/>
                <a:latin typeface="times new roman" panose="02020603050405020304" pitchFamily="18" charset="0"/>
              </a:rPr>
              <a:t>grupe</a:t>
            </a:r>
            <a:r>
              <a:rPr lang="en-US" sz="1900" b="0" i="0" dirty="0">
                <a:effectLst/>
                <a:latin typeface="times new roman" panose="02020603050405020304" pitchFamily="18" charset="0"/>
              </a:rPr>
              <a:t>:</a:t>
            </a:r>
            <a:endParaRPr lang="sr-Latn-BA" sz="1900" b="0" i="0" dirty="0">
              <a:effectLst/>
              <a:latin typeface="times new roman" panose="02020603050405020304" pitchFamily="18" charset="0"/>
            </a:endParaRPr>
          </a:p>
          <a:p>
            <a:pPr lvl="1">
              <a:spcBef>
                <a:spcPts val="0"/>
              </a:spcBef>
            </a:pPr>
            <a:r>
              <a:rPr lang="en-US" sz="1900" b="0" i="0" dirty="0">
                <a:effectLst/>
                <a:latin typeface="times new roman" panose="02020603050405020304" pitchFamily="18" charset="0"/>
              </a:rPr>
              <a:t> </a:t>
            </a:r>
            <a:r>
              <a:rPr lang="en-US" sz="1900" b="1" i="1" dirty="0">
                <a:effectLst/>
                <a:latin typeface="times new roman" panose="02020603050405020304" pitchFamily="18" charset="0"/>
              </a:rPr>
              <a:t>tip A</a:t>
            </a:r>
            <a:r>
              <a:rPr lang="sr-Latn-BA" sz="1900" b="1" i="1" dirty="0">
                <a:effectLst/>
                <a:latin typeface="times new roman" panose="02020603050405020304" pitchFamily="18" charset="0"/>
              </a:rPr>
              <a:t> -</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podrazumeva</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inkongruentnost</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celog</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zgloba</a:t>
            </a:r>
            <a:r>
              <a:rPr lang="en-US" sz="1900" b="1" i="1" dirty="0">
                <a:effectLst/>
                <a:latin typeface="times new roman" panose="02020603050405020304" pitchFamily="18" charset="0"/>
              </a:rPr>
              <a:t>;</a:t>
            </a:r>
            <a:endParaRPr lang="sr-Latn-BA" sz="1900" b="1" i="1" dirty="0">
              <a:effectLst/>
              <a:latin typeface="times new roman" panose="02020603050405020304" pitchFamily="18" charset="0"/>
            </a:endParaRPr>
          </a:p>
          <a:p>
            <a:pPr lvl="1">
              <a:spcBef>
                <a:spcPts val="0"/>
              </a:spcBef>
            </a:pPr>
            <a:r>
              <a:rPr lang="en-US" sz="1900" b="1" i="1" dirty="0">
                <a:effectLst/>
                <a:latin typeface="times new roman" panose="02020603050405020304" pitchFamily="18" charset="0"/>
              </a:rPr>
              <a:t> tip B</a:t>
            </a:r>
            <a:r>
              <a:rPr lang="sr-Latn-BA" sz="1900" b="1" i="1" dirty="0">
                <a:effectLst/>
                <a:latin typeface="times new roman" panose="02020603050405020304" pitchFamily="18" charset="0"/>
              </a:rPr>
              <a:t>- </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označava</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parcijalnu</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nestabilnost</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lateralni</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ili</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medijalnu</a:t>
            </a:r>
            <a:r>
              <a:rPr lang="en-US" sz="1900" b="1" i="1" dirty="0">
                <a:effectLst/>
                <a:latin typeface="times new roman" panose="02020603050405020304" pitchFamily="18" charset="0"/>
              </a:rPr>
              <a:t>) I</a:t>
            </a:r>
            <a:endParaRPr lang="sr-Latn-BA" sz="1900" b="1" i="1" dirty="0">
              <a:effectLst/>
              <a:latin typeface="times new roman" panose="02020603050405020304" pitchFamily="18" charset="0"/>
            </a:endParaRPr>
          </a:p>
          <a:p>
            <a:pPr lvl="1">
              <a:spcBef>
                <a:spcPts val="0"/>
              </a:spcBef>
            </a:pPr>
            <a:r>
              <a:rPr lang="en-US" sz="1900" b="1" i="1" dirty="0">
                <a:effectLst/>
                <a:latin typeface="times new roman" panose="02020603050405020304" pitchFamily="18" charset="0"/>
              </a:rPr>
              <a:t> tip C</a:t>
            </a:r>
            <a:r>
              <a:rPr lang="sr-Latn-BA" sz="1900" b="1" i="1" dirty="0">
                <a:effectLst/>
                <a:latin typeface="times new roman" panose="02020603050405020304" pitchFamily="18" charset="0"/>
              </a:rPr>
              <a:t>-</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divergentna</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parcijalna</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ili</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totalna</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nestabilnost</a:t>
            </a:r>
            <a:r>
              <a:rPr lang="en-US" sz="1900" b="1" i="1" dirty="0">
                <a:effectLst/>
                <a:latin typeface="times new roman" panose="02020603050405020304" pitchFamily="18" charset="0"/>
              </a:rPr>
              <a:t>.</a:t>
            </a:r>
            <a:endParaRPr lang="en-US" sz="1900" b="1" i="1" dirty="0">
              <a:effectLst/>
              <a:latin typeface="Arial" panose="020B0604020202020204" pitchFamily="34" charset="0"/>
            </a:endParaRPr>
          </a:p>
          <a:p>
            <a:pPr>
              <a:spcBef>
                <a:spcPts val="0"/>
              </a:spcBef>
            </a:pPr>
            <a:r>
              <a:rPr lang="en-US" sz="1900" b="1" i="1" dirty="0" err="1">
                <a:effectLst/>
                <a:latin typeface="times new roman" panose="02020603050405020304" pitchFamily="18" charset="0"/>
              </a:rPr>
              <a:t>Klinička</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slika</a:t>
            </a:r>
            <a:endParaRPr lang="en-US" sz="1900" b="0" i="0" dirty="0">
              <a:effectLst/>
              <a:latin typeface="Arial" panose="020B0604020202020204" pitchFamily="34" charset="0"/>
            </a:endParaRPr>
          </a:p>
          <a:p>
            <a:pPr>
              <a:spcBef>
                <a:spcPts val="0"/>
              </a:spcBef>
            </a:pPr>
            <a:r>
              <a:rPr lang="en-US" sz="1900" b="0" i="0" dirty="0" err="1">
                <a:effectLst/>
                <a:latin typeface="times new roman" panose="02020603050405020304" pitchFamily="18" charset="0"/>
              </a:rPr>
              <a:t>Otok</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bol</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osetljivost</a:t>
            </a:r>
            <a:r>
              <a:rPr lang="en-US" sz="1900" b="0" i="0" dirty="0">
                <a:effectLst/>
                <a:latin typeface="times new roman" panose="02020603050405020304" pitchFamily="18" charset="0"/>
              </a:rPr>
              <a:t> se </a:t>
            </a:r>
            <a:r>
              <a:rPr lang="en-US" sz="1900" b="0" i="0" dirty="0" err="1">
                <a:effectLst/>
                <a:latin typeface="times new roman" panose="02020603050405020304" pitchFamily="18" charset="0"/>
              </a:rPr>
              <a:t>nalaze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na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dorzalnoj</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strani</a:t>
            </a:r>
            <a:r>
              <a:rPr lang="en-US" sz="1900" b="0" i="0" dirty="0">
                <a:effectLst/>
                <a:latin typeface="times new roman" panose="02020603050405020304" pitchFamily="18" charset="0"/>
              </a:rPr>
              <a:t> u </a:t>
            </a:r>
            <a:r>
              <a:rPr lang="en-US" sz="1900" b="0" i="0" dirty="0" err="1">
                <a:effectLst/>
                <a:latin typeface="times new roman" panose="02020603050405020304" pitchFamily="18" charset="0"/>
              </a:rPr>
              <a:t>nivou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tarzometatarzlnog</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zgloba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Deformacija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retko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dolazi</a:t>
            </a:r>
            <a:r>
              <a:rPr lang="en-US" sz="1900" b="0" i="0" dirty="0">
                <a:effectLst/>
                <a:latin typeface="times new roman" panose="02020603050405020304" pitchFamily="18" charset="0"/>
              </a:rPr>
              <a:t> do </a:t>
            </a:r>
            <a:r>
              <a:rPr lang="en-US" sz="1900" b="0" i="0" dirty="0" err="1">
                <a:effectLst/>
                <a:latin typeface="times new roman" panose="02020603050405020304" pitchFamily="18" charset="0"/>
              </a:rPr>
              <a:t>izražaja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zbog</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moguće</a:t>
            </a:r>
            <a:r>
              <a:rPr lang="en-US" sz="1900" b="0" i="0" dirty="0">
                <a:effectLst/>
                <a:latin typeface="times new roman" panose="02020603050405020304" pitchFamily="18" charset="0"/>
              </a:rPr>
              <a:t> </a:t>
            </a:r>
            <a:r>
              <a:rPr lang="sr-Latn-BA" sz="1900" b="0" i="0" dirty="0">
                <a:effectLst/>
                <a:latin typeface="times new roman" panose="02020603050405020304" pitchFamily="18" charset="0"/>
              </a:rPr>
              <a:t>s</a:t>
            </a:r>
            <a:r>
              <a:rPr lang="en-US" sz="1900" b="0" i="0" dirty="0" err="1">
                <a:effectLst/>
                <a:latin typeface="times new roman" panose="02020603050405020304" pitchFamily="18" charset="0"/>
              </a:rPr>
              <a:t>pontane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repozicije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Nemogućnost</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hoda</a:t>
            </a:r>
            <a:r>
              <a:rPr lang="en-US" sz="1900" b="0" i="0" dirty="0">
                <a:effectLst/>
                <a:latin typeface="times new roman" panose="02020603050405020304" pitchFamily="18" charset="0"/>
              </a:rPr>
              <a:t> je </a:t>
            </a:r>
            <a:r>
              <a:rPr lang="en-US" sz="1900" b="0" i="0" dirty="0" err="1">
                <a:effectLst/>
                <a:latin typeface="times new roman" panose="02020603050405020304" pitchFamily="18" charset="0"/>
              </a:rPr>
              <a:t>često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prisutna</a:t>
            </a:r>
            <a:r>
              <a:rPr lang="en-US" sz="1900" b="0" i="0" dirty="0">
                <a:effectLst/>
                <a:latin typeface="times new roman" panose="02020603050405020304" pitchFamily="18" charset="0"/>
              </a:rPr>
              <a:t>.</a:t>
            </a:r>
            <a:endParaRPr lang="en-US" sz="1900" b="0" i="0" dirty="0">
              <a:effectLst/>
              <a:latin typeface="Arial" panose="020B0604020202020204" pitchFamily="34" charset="0"/>
            </a:endParaRPr>
          </a:p>
          <a:p>
            <a:pPr>
              <a:spcBef>
                <a:spcPts val="0"/>
              </a:spcBef>
            </a:pPr>
            <a:r>
              <a:rPr lang="en-US" sz="1900" b="1" i="1" dirty="0" err="1">
                <a:effectLst/>
                <a:latin typeface="times new roman" panose="02020603050405020304" pitchFamily="18" charset="0"/>
              </a:rPr>
              <a:t>Radiografija</a:t>
            </a:r>
            <a:r>
              <a:rPr lang="sr-Latn-BA" sz="1900" dirty="0">
                <a:latin typeface="Arial" panose="020B0604020202020204" pitchFamily="34" charset="0"/>
              </a:rPr>
              <a:t>-r</a:t>
            </a:r>
            <a:r>
              <a:rPr lang="en-US" sz="1900" b="0" i="0" dirty="0" err="1">
                <a:effectLst/>
                <a:latin typeface="times new roman" panose="02020603050405020304" pitchFamily="18" charset="0"/>
              </a:rPr>
              <a:t>adiografija</a:t>
            </a:r>
            <a:r>
              <a:rPr lang="en-US" sz="1900" b="0" i="0" dirty="0">
                <a:effectLst/>
                <a:latin typeface="times new roman" panose="02020603050405020304" pitchFamily="18" charset="0"/>
              </a:rPr>
              <a:t> se </a:t>
            </a:r>
            <a:r>
              <a:rPr lang="en-US" sz="1900" b="0" i="0" dirty="0" err="1">
                <a:effectLst/>
                <a:latin typeface="times new roman" panose="02020603050405020304" pitchFamily="18" charset="0"/>
              </a:rPr>
              <a:t>radi</a:t>
            </a:r>
            <a:r>
              <a:rPr lang="en-US" sz="1900" b="0" i="0" dirty="0">
                <a:effectLst/>
                <a:latin typeface="times new roman" panose="02020603050405020304" pitchFamily="18" charset="0"/>
              </a:rPr>
              <a:t> u </a:t>
            </a:r>
            <a:r>
              <a:rPr lang="en-US" sz="1900" b="0" i="0" dirty="0" err="1">
                <a:effectLst/>
                <a:latin typeface="times new roman" panose="02020603050405020304" pitchFamily="18" charset="0"/>
              </a:rPr>
              <a:t>dva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pravca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anteroposteriorni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lateralni</a:t>
            </a:r>
            <a:r>
              <a:rPr lang="en-US" sz="1900" b="0" i="0" dirty="0">
                <a:effectLst/>
                <a:latin typeface="times new roman" panose="02020603050405020304" pitchFamily="18" charset="0"/>
              </a:rPr>
              <a:t>, a </a:t>
            </a:r>
            <a:r>
              <a:rPr lang="en-US" sz="1900" b="0" i="0" dirty="0" err="1">
                <a:effectLst/>
                <a:latin typeface="times new roman" panose="02020603050405020304" pitchFamily="18" charset="0"/>
              </a:rPr>
              <a:t>često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kosi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Prelom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baze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druge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metarazlane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kosti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upučuje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na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moguće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tarzometatarzalno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iščašenje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koje</a:t>
            </a:r>
            <a:r>
              <a:rPr lang="en-US" sz="1900" b="0" i="0" dirty="0">
                <a:effectLst/>
                <a:latin typeface="times new roman" panose="02020603050405020304" pitchFamily="18" charset="0"/>
              </a:rPr>
              <a:t> se </a:t>
            </a:r>
            <a:r>
              <a:rPr lang="en-US" sz="1900" b="0" i="0" dirty="0" err="1">
                <a:effectLst/>
                <a:latin typeface="times new roman" panose="02020603050405020304" pitchFamily="18" charset="0"/>
              </a:rPr>
              <a:t>moglo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spontano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redukovati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Pažljivo</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treba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pretaražiti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radiografiju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pronalaziti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male </a:t>
            </a:r>
            <a:r>
              <a:rPr lang="en-US" sz="1900" b="0" i="0" dirty="0" err="1">
                <a:effectLst/>
                <a:latin typeface="times new roman" panose="02020603050405020304" pitchFamily="18" charset="0"/>
              </a:rPr>
              <a:t>odlomke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pomake</a:t>
            </a:r>
            <a:r>
              <a:rPr lang="en-US" sz="1900" b="0" i="0" dirty="0">
                <a:effectLst/>
                <a:latin typeface="times new roman" panose="02020603050405020304" pitchFamily="18" charset="0"/>
              </a:rPr>
              <a:t>.</a:t>
            </a:r>
            <a:br>
              <a:rPr lang="en-US" sz="1900" b="0" i="0" dirty="0">
                <a:effectLst/>
                <a:latin typeface="times new roman" panose="02020603050405020304" pitchFamily="18" charset="0"/>
              </a:rPr>
            </a:br>
            <a:r>
              <a:rPr lang="sr-Latn-BA" sz="1900" b="1" i="0" dirty="0">
                <a:effectLst/>
                <a:latin typeface="times new roman" panose="02020603050405020304" pitchFamily="18" charset="0"/>
              </a:rPr>
              <a:t>Liječenje.</a:t>
            </a:r>
            <a:r>
              <a:rPr lang="en-US" sz="1900" b="0" i="0" dirty="0">
                <a:effectLst/>
                <a:latin typeface="times new roman" panose="02020603050405020304" pitchFamily="18" charset="0"/>
              </a:rPr>
              <a:t>Mala pom</a:t>
            </a:r>
            <a:r>
              <a:rPr lang="sr-Latn-BA" sz="1900" b="0" i="0" dirty="0">
                <a:effectLst/>
                <a:latin typeface="times new roman" panose="02020603050405020304" pitchFamily="18" charset="0"/>
              </a:rPr>
              <a:t>j</a:t>
            </a:r>
            <a:r>
              <a:rPr lang="en-US" sz="1900" b="0" i="0" dirty="0" err="1">
                <a:effectLst/>
                <a:latin typeface="times new roman" panose="02020603050405020304" pitchFamily="18" charset="0"/>
              </a:rPr>
              <a:t>eranja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dislokacije</a:t>
            </a:r>
            <a:r>
              <a:rPr lang="en-US" sz="1900" b="0" i="0" dirty="0">
                <a:effectLst/>
                <a:latin typeface="times new roman" panose="02020603050405020304" pitchFamily="18" charset="0"/>
              </a:rPr>
              <a:t>) se l</a:t>
            </a:r>
            <a:r>
              <a:rPr lang="sr-Latn-BA" sz="1900" b="0" i="0" dirty="0">
                <a:effectLst/>
                <a:latin typeface="times new roman" panose="02020603050405020304" pitchFamily="18" charset="0"/>
              </a:rPr>
              <a:t>ij</a:t>
            </a:r>
            <a:r>
              <a:rPr lang="en-US" sz="1900" b="0" i="0" dirty="0" err="1">
                <a:effectLst/>
                <a:latin typeface="times new roman" panose="02020603050405020304" pitchFamily="18" charset="0"/>
              </a:rPr>
              <a:t>eče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zavojem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blagom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kompresijom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elevacijom</a:t>
            </a:r>
            <a:r>
              <a:rPr lang="en-US" sz="1900" b="0" i="0" dirty="0">
                <a:effectLst/>
                <a:latin typeface="times new roman" panose="02020603050405020304" pitchFamily="18" charset="0"/>
              </a:rPr>
              <a:t>, a po </a:t>
            </a:r>
            <a:r>
              <a:rPr lang="en-US" sz="1900" b="0" i="0" dirty="0" err="1">
                <a:effectLst/>
                <a:latin typeface="times new roman" panose="02020603050405020304" pitchFamily="18" charset="0"/>
              </a:rPr>
              <a:t>iščezavanju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otoka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postavlja</a:t>
            </a:r>
            <a:r>
              <a:rPr lang="en-US" sz="1900" b="0" i="0" dirty="0">
                <a:effectLst/>
                <a:latin typeface="times new roman" panose="02020603050405020304" pitchFamily="18" charset="0"/>
              </a:rPr>
              <a:t> se </a:t>
            </a:r>
            <a:r>
              <a:rPr lang="en-US" sz="1900" b="0" i="0" dirty="0" err="1">
                <a:effectLst/>
                <a:latin typeface="times new roman" panose="02020603050405020304" pitchFamily="18" charset="0"/>
              </a:rPr>
              <a:t>gipsana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imobilizacija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potkol</a:t>
            </a:r>
            <a:r>
              <a:rPr lang="sr-Latn-BA" sz="1900" b="0" i="0" dirty="0">
                <a:effectLst/>
                <a:latin typeface="times new roman" panose="02020603050405020304" pitchFamily="18" charset="0"/>
              </a:rPr>
              <a:t>j</a:t>
            </a:r>
            <a:r>
              <a:rPr lang="en-US" sz="1900" b="0" i="0" dirty="0" err="1">
                <a:effectLst/>
                <a:latin typeface="times new roman" panose="02020603050405020304" pitchFamily="18" charset="0"/>
              </a:rPr>
              <a:t>enom</a:t>
            </a:r>
            <a:r>
              <a:rPr lang="en-US" sz="1900" b="0" i="0" dirty="0">
                <a:effectLst/>
                <a:latin typeface="times new roman" panose="02020603050405020304" pitchFamily="18" charset="0"/>
              </a:rPr>
              <a:t> </a:t>
            </a:r>
            <a:r>
              <a:rPr lang="sr-Latn-BA" sz="1900" b="0" i="0" dirty="0">
                <a:effectLst/>
                <a:latin typeface="times new roman" panose="02020603050405020304" pitchFamily="18" charset="0"/>
              </a:rPr>
              <a:t>gips </a:t>
            </a:r>
            <a:r>
              <a:rPr lang="en-US" sz="1900" b="0" i="0" dirty="0" err="1">
                <a:effectLst/>
                <a:latin typeface="times new roman" panose="02020603050405020304" pitchFamily="18" charset="0"/>
              </a:rPr>
              <a:t>čizmom</a:t>
            </a:r>
            <a:r>
              <a:rPr lang="en-US" sz="1900" b="0" i="0" dirty="0">
                <a:effectLst/>
                <a:latin typeface="times new roman" panose="02020603050405020304" pitchFamily="18" charset="0"/>
              </a:rPr>
              <a:t> </a:t>
            </a:r>
            <a:r>
              <a:rPr lang="en-US" sz="1900" b="1" i="1" dirty="0" err="1">
                <a:effectLst/>
                <a:latin typeface="times new roman" panose="02020603050405020304" pitchFamily="18" charset="0"/>
              </a:rPr>
              <a:t>tokom</a:t>
            </a:r>
            <a:r>
              <a:rPr lang="en-US" sz="1900" b="1" i="1" dirty="0">
                <a:effectLst/>
                <a:latin typeface="times new roman" panose="02020603050405020304" pitchFamily="18" charset="0"/>
              </a:rPr>
              <a:t> </a:t>
            </a:r>
            <a:r>
              <a:rPr lang="sr-Latn-BA" sz="1900" b="1" i="1" dirty="0">
                <a:effectLst/>
                <a:latin typeface="times new roman" panose="02020603050405020304" pitchFamily="18" charset="0"/>
              </a:rPr>
              <a:t> 2-4</a:t>
            </a:r>
            <a:r>
              <a:rPr lang="en-US" sz="1900" b="1" i="1" dirty="0">
                <a:effectLst/>
                <a:latin typeface="times new roman" panose="02020603050405020304" pitchFamily="18" charset="0"/>
              </a:rPr>
              <a:t> </a:t>
            </a:r>
            <a:r>
              <a:rPr lang="en-US" sz="1900" b="1" i="1" dirty="0" err="1">
                <a:effectLst/>
                <a:latin typeface="times new roman" panose="02020603050405020304" pitchFamily="18" charset="0"/>
              </a:rPr>
              <a:t>nedelje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Kod</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deplasmana</a:t>
            </a:r>
            <a:r>
              <a:rPr lang="en-US" sz="1900" b="0" i="0" dirty="0">
                <a:effectLst/>
                <a:latin typeface="times new roman" panose="02020603050405020304" pitchFamily="18" charset="0"/>
              </a:rPr>
              <a:t> </a:t>
            </a:r>
            <a:r>
              <a:rPr lang="en-US" sz="1900" b="1" i="0" dirty="0" err="1">
                <a:effectLst/>
                <a:latin typeface="times new roman" panose="02020603050405020304" pitchFamily="18" charset="0"/>
              </a:rPr>
              <a:t>preko</a:t>
            </a:r>
            <a:r>
              <a:rPr lang="en-US" sz="1900" b="1" i="0" dirty="0">
                <a:effectLst/>
                <a:latin typeface="times new roman" panose="02020603050405020304" pitchFamily="18" charset="0"/>
              </a:rPr>
              <a:t> 3mm </a:t>
            </a:r>
            <a:r>
              <a:rPr lang="en-US" sz="1900" b="0" i="0" dirty="0" err="1">
                <a:effectLst/>
                <a:latin typeface="times new roman" panose="02020603050405020304" pitchFamily="18" charset="0"/>
              </a:rPr>
              <a:t>indikovana</a:t>
            </a:r>
            <a:r>
              <a:rPr lang="en-US" sz="1900" b="0" i="0" dirty="0">
                <a:effectLst/>
                <a:latin typeface="times new roman" panose="02020603050405020304" pitchFamily="18" charset="0"/>
              </a:rPr>
              <a:t> je </a:t>
            </a:r>
            <a:r>
              <a:rPr lang="en-US" sz="1900" b="0" i="0" dirty="0" err="1">
                <a:effectLst/>
                <a:latin typeface="times new roman" panose="02020603050405020304" pitchFamily="18" charset="0"/>
              </a:rPr>
              <a:t>repozicija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Zatvorena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repozicija</a:t>
            </a:r>
            <a:r>
              <a:rPr lang="en-US" sz="1900" b="0" i="0" dirty="0">
                <a:effectLst/>
                <a:latin typeface="times new roman" panose="02020603050405020304" pitchFamily="18" charset="0"/>
              </a:rPr>
              <a:t> je po </a:t>
            </a:r>
            <a:r>
              <a:rPr lang="en-US" sz="1900" b="0" i="0" dirty="0" err="1">
                <a:effectLst/>
                <a:latin typeface="times new roman" panose="02020603050405020304" pitchFamily="18" charset="0"/>
              </a:rPr>
              <a:t>pravilu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moguća</a:t>
            </a:r>
            <a:r>
              <a:rPr lang="en-US" sz="1900" b="0" i="0" dirty="0">
                <a:effectLst/>
                <a:latin typeface="times new roman" panose="02020603050405020304" pitchFamily="18" charset="0"/>
              </a:rPr>
              <a:t>, a </a:t>
            </a:r>
            <a:r>
              <a:rPr lang="en-US" sz="1900" b="0" i="0" dirty="0" err="1">
                <a:effectLst/>
                <a:latin typeface="times new roman" panose="02020603050405020304" pitchFamily="18" charset="0"/>
              </a:rPr>
              <a:t>kod</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nestabilnih</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preloma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indikovano</a:t>
            </a:r>
            <a:r>
              <a:rPr lang="en-US" sz="1900" b="0" i="0" dirty="0">
                <a:effectLst/>
                <a:latin typeface="times new roman" panose="02020603050405020304" pitchFamily="18" charset="0"/>
              </a:rPr>
              <a:t> je </a:t>
            </a:r>
            <a:r>
              <a:rPr lang="en-US" sz="1900" b="0" i="0" dirty="0" err="1">
                <a:effectLst/>
                <a:latin typeface="times new roman" panose="02020603050405020304" pitchFamily="18" charset="0"/>
              </a:rPr>
              <a:t>osigurati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repoziciju</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Kirschnerovom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iglom</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Posle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rpozicvije</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sledi</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imobilizacija</a:t>
            </a:r>
            <a:r>
              <a:rPr lang="en-US" sz="1900" b="0" i="0" dirty="0">
                <a:effectLst/>
                <a:latin typeface="times new roman" panose="02020603050405020304" pitchFamily="18" charset="0"/>
              </a:rPr>
              <a:t> </a:t>
            </a:r>
            <a:r>
              <a:rPr lang="en-US" sz="1900" b="0" i="0" dirty="0" err="1">
                <a:effectLst/>
                <a:latin typeface="times new roman" panose="02020603050405020304" pitchFamily="18" charset="0"/>
              </a:rPr>
              <a:t>tokom</a:t>
            </a:r>
            <a:r>
              <a:rPr lang="en-US" sz="1900" b="0" i="0" dirty="0">
                <a:effectLst/>
                <a:latin typeface="times new roman" panose="02020603050405020304" pitchFamily="18" charset="0"/>
              </a:rPr>
              <a:t> 4 </a:t>
            </a:r>
            <a:r>
              <a:rPr lang="en-US" sz="1900" b="0" i="0" dirty="0" err="1">
                <a:effectLst/>
                <a:latin typeface="times new roman" panose="02020603050405020304" pitchFamily="18" charset="0"/>
              </a:rPr>
              <a:t>nedelje</a:t>
            </a:r>
            <a:r>
              <a:rPr lang="en-US" sz="1900" b="0" i="0" dirty="0">
                <a:effectLst/>
                <a:latin typeface="times new roman" panose="02020603050405020304" pitchFamily="18" charset="0"/>
              </a:rPr>
              <a:t>.</a:t>
            </a:r>
            <a:endParaRPr lang="en-US" sz="1900" b="0" i="0" dirty="0">
              <a:effectLst/>
              <a:latin typeface="Arial" panose="020B0604020202020204" pitchFamily="34" charset="0"/>
            </a:endParaRPr>
          </a:p>
          <a:p>
            <a:pPr>
              <a:spcBef>
                <a:spcPts val="0"/>
              </a:spcBef>
            </a:pPr>
            <a:endParaRPr lang="en-US" sz="1900" b="0" i="0" dirty="0">
              <a:effectLst/>
              <a:latin typeface="Arial" panose="020B0604020202020204" pitchFamily="34" charset="0"/>
            </a:endParaRPr>
          </a:p>
          <a:p>
            <a:pPr>
              <a:spcBef>
                <a:spcPts val="0"/>
              </a:spcBef>
            </a:pPr>
            <a:endParaRPr lang="en-US" dirty="0"/>
          </a:p>
        </p:txBody>
      </p:sp>
      <p:pic>
        <p:nvPicPr>
          <p:cNvPr id="5" name="Picture 4">
            <a:extLst>
              <a:ext uri="{FF2B5EF4-FFF2-40B4-BE49-F238E27FC236}">
                <a16:creationId xmlns:a16="http://schemas.microsoft.com/office/drawing/2014/main" id="{87575FA9-36CD-4BB0-9465-3F4914A03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4510" y="23327"/>
            <a:ext cx="913269" cy="1595535"/>
          </a:xfrm>
          <a:prstGeom prst="rect">
            <a:avLst/>
          </a:prstGeom>
        </p:spPr>
      </p:pic>
      <p:pic>
        <p:nvPicPr>
          <p:cNvPr id="6" name="Picture 5">
            <a:extLst>
              <a:ext uri="{FF2B5EF4-FFF2-40B4-BE49-F238E27FC236}">
                <a16:creationId xmlns:a16="http://schemas.microsoft.com/office/drawing/2014/main" id="{09A2EA42-737E-4CC0-99C1-3D886D83730C}"/>
              </a:ext>
            </a:extLst>
          </p:cNvPr>
          <p:cNvPicPr>
            <a:picLocks noChangeAspect="1"/>
          </p:cNvPicPr>
          <p:nvPr/>
        </p:nvPicPr>
        <p:blipFill>
          <a:blip r:embed="rId3"/>
          <a:stretch>
            <a:fillRect/>
          </a:stretch>
        </p:blipFill>
        <p:spPr>
          <a:xfrm>
            <a:off x="7408506" y="23327"/>
            <a:ext cx="2681392" cy="1410412"/>
          </a:xfrm>
          <a:prstGeom prst="rect">
            <a:avLst/>
          </a:prstGeom>
        </p:spPr>
      </p:pic>
    </p:spTree>
    <p:extLst>
      <p:ext uri="{BB962C8B-B14F-4D97-AF65-F5344CB8AC3E}">
        <p14:creationId xmlns:p14="http://schemas.microsoft.com/office/powerpoint/2010/main" val="3715159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E8FC6-2219-44FC-92E2-67385CF74948}"/>
              </a:ext>
            </a:extLst>
          </p:cNvPr>
          <p:cNvSpPr>
            <a:spLocks noGrp="1"/>
          </p:cNvSpPr>
          <p:nvPr>
            <p:ph type="title"/>
          </p:nvPr>
        </p:nvSpPr>
        <p:spPr>
          <a:xfrm>
            <a:off x="677334" y="609600"/>
            <a:ext cx="8596668" cy="929951"/>
          </a:xfrm>
        </p:spPr>
        <p:txBody>
          <a:bodyPr/>
          <a:lstStyle/>
          <a:p>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36372384-19F4-4171-8C87-45F75AF3C9DE}"/>
              </a:ext>
            </a:extLst>
          </p:cNvPr>
          <p:cNvSpPr>
            <a:spLocks noGrp="1"/>
          </p:cNvSpPr>
          <p:nvPr>
            <p:ph idx="1"/>
          </p:nvPr>
        </p:nvSpPr>
        <p:spPr>
          <a:xfrm>
            <a:off x="565366" y="2164702"/>
            <a:ext cx="9511695" cy="3993502"/>
          </a:xfrm>
        </p:spPr>
        <p:txBody>
          <a:bodyPr>
            <a:normAutofit/>
          </a:bodyPr>
          <a:lstStyle/>
          <a:p>
            <a:pPr marL="0" indent="0">
              <a:spcBef>
                <a:spcPts val="0"/>
              </a:spcBef>
              <a:buNone/>
            </a:pP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spcBef>
                <a:spcPts val="0"/>
              </a:spcBef>
            </a:pP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PRELOMI METATARZALNIH KOSTIJU</a:t>
            </a:r>
            <a:b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b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spcBef>
                <a:spcPts val="0"/>
              </a:spcBef>
            </a:pP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metatarzalnih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k</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ostiju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ece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relativno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spcBef>
                <a:spcPts val="0"/>
              </a:spcBef>
            </a:pP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Prelomi</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t</a:t>
            </a:r>
            <a:r>
              <a:rPr lang="sr-Latn-BA" b="1"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ela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vrata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metarazalnih</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dešavaju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relativno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često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ne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predstavljaju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poseban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terapijski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problem.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t</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ela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češće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nastaju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pod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dejstvom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direktne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sile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vrata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pod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dejstvom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indirektne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sile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bliže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baze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mogu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biti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praćeni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povredom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tarzometatarzalnog</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sr-Latn-BA"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spcBef>
                <a:spcPts val="0"/>
              </a:spcBef>
            </a:pPr>
            <a:r>
              <a:rPr lang="en-US" b="1" dirty="0" err="1">
                <a:solidFill>
                  <a:schemeClr val="tx1">
                    <a:lumMod val="95000"/>
                    <a:lumOff val="5000"/>
                  </a:schemeClr>
                </a:solidFill>
                <a:effectLst/>
                <a:latin typeface="Times New Roman" panose="02020603050405020304" pitchFamily="18" charset="0"/>
                <a:cs typeface="Times New Roman" panose="02020603050405020304" pitchFamily="18" charset="0"/>
              </a:rPr>
              <a:t>Klinička</a:t>
            </a:r>
            <a:r>
              <a:rPr lang="en-US"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effectLst/>
                <a:latin typeface="Times New Roman" panose="02020603050405020304" pitchFamily="18" charset="0"/>
                <a:cs typeface="Times New Roman" panose="02020603050405020304" pitchFamily="18" charset="0"/>
              </a:rPr>
              <a:t>slika</a:t>
            </a: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ol</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otok</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lokalna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osetljivost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krvni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podliv</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pred</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elu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metarzalnijh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koji </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bolni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oslonac</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otežan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hod.</a:t>
            </a:r>
            <a:endPar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spcBef>
                <a:spcPts val="0"/>
              </a:spcBef>
            </a:pPr>
            <a:r>
              <a:rPr lang="en-US"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Radiografija</a:t>
            </a:r>
            <a:r>
              <a:rPr lang="sr-Latn-BA" dirty="0">
                <a:solidFill>
                  <a:schemeClr val="tx1">
                    <a:lumMod val="95000"/>
                    <a:lumOff val="5000"/>
                  </a:schemeClr>
                </a:solidFill>
                <a:latin typeface="Times New Roman" panose="02020603050405020304" pitchFamily="18" charset="0"/>
                <a:cs typeface="Times New Roman" panose="02020603050405020304" pitchFamily="18" charset="0"/>
              </a:rPr>
              <a:t>, da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bi de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precizno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protumačilo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m</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esto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stepen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deplasmana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potrebno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uraditi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radiografiju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tri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ravni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antero-</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posteriornu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profilnu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b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b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spcBef>
                <a:spcPts val="0"/>
              </a:spcBef>
            </a:pP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911FD1C-555F-4C1E-A1FD-0DC16F544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4654" y="600075"/>
            <a:ext cx="1619250" cy="2828925"/>
          </a:xfrm>
          <a:prstGeom prst="rect">
            <a:avLst/>
          </a:prstGeom>
        </p:spPr>
      </p:pic>
      <p:pic>
        <p:nvPicPr>
          <p:cNvPr id="7" name="Picture 6">
            <a:extLst>
              <a:ext uri="{FF2B5EF4-FFF2-40B4-BE49-F238E27FC236}">
                <a16:creationId xmlns:a16="http://schemas.microsoft.com/office/drawing/2014/main" id="{DF58FEA8-106B-4256-ACC1-D5FFF9890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923" y="458657"/>
            <a:ext cx="2143125" cy="2143125"/>
          </a:xfrm>
          <a:prstGeom prst="rect">
            <a:avLst/>
          </a:prstGeom>
          <a:ln w="38100">
            <a:solidFill>
              <a:srgbClr val="FF0000"/>
            </a:solidFill>
          </a:ln>
        </p:spPr>
      </p:pic>
      <p:pic>
        <p:nvPicPr>
          <p:cNvPr id="8" name="Picture 7">
            <a:extLst>
              <a:ext uri="{FF2B5EF4-FFF2-40B4-BE49-F238E27FC236}">
                <a16:creationId xmlns:a16="http://schemas.microsoft.com/office/drawing/2014/main" id="{636A3E79-EFF8-4ABE-969A-FA2FFF87FCDD}"/>
              </a:ext>
            </a:extLst>
          </p:cNvPr>
          <p:cNvPicPr>
            <a:picLocks noChangeAspect="1"/>
          </p:cNvPicPr>
          <p:nvPr/>
        </p:nvPicPr>
        <p:blipFill>
          <a:blip r:embed="rId4"/>
          <a:stretch>
            <a:fillRect/>
          </a:stretch>
        </p:blipFill>
        <p:spPr>
          <a:xfrm>
            <a:off x="10115550" y="3777733"/>
            <a:ext cx="2076450" cy="2200275"/>
          </a:xfrm>
          <a:prstGeom prst="rect">
            <a:avLst/>
          </a:prstGeom>
        </p:spPr>
      </p:pic>
    </p:spTree>
    <p:extLst>
      <p:ext uri="{BB962C8B-B14F-4D97-AF65-F5344CB8AC3E}">
        <p14:creationId xmlns:p14="http://schemas.microsoft.com/office/powerpoint/2010/main" val="310383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90EF-3240-4157-AE9A-EF73F2E5D13F}"/>
              </a:ext>
            </a:extLst>
          </p:cNvPr>
          <p:cNvSpPr>
            <a:spLocks noGrp="1"/>
          </p:cNvSpPr>
          <p:nvPr>
            <p:ph type="title"/>
          </p:nvPr>
        </p:nvSpPr>
        <p:spPr/>
        <p:txBody>
          <a:bodyPr/>
          <a:lstStyle/>
          <a:p>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598B9061-3BC6-403F-89DB-0A19719E6083}"/>
              </a:ext>
            </a:extLst>
          </p:cNvPr>
          <p:cNvSpPr>
            <a:spLocks noGrp="1"/>
          </p:cNvSpPr>
          <p:nvPr>
            <p:ph idx="1"/>
          </p:nvPr>
        </p:nvSpPr>
        <p:spPr>
          <a:xfrm>
            <a:off x="677334" y="1782147"/>
            <a:ext cx="8596668" cy="4534677"/>
          </a:xfrm>
        </p:spPr>
        <p:txBody>
          <a:bodyPr>
            <a:normAutofit fontScale="77500" lnSpcReduction="20000"/>
          </a:bodyPr>
          <a:lstStyle/>
          <a:p>
            <a:pPr algn="just"/>
            <a:r>
              <a:rPr lang="en-US" sz="2100" b="1" i="0" dirty="0">
                <a:solidFill>
                  <a:schemeClr val="tx1">
                    <a:lumMod val="95000"/>
                    <a:lumOff val="5000"/>
                  </a:schemeClr>
                </a:solidFill>
                <a:effectLst/>
                <a:latin typeface="Times New Roman" panose="02020603050405020304" pitchFamily="18" charset="0"/>
                <a:cs typeface="Times New Roman" panose="02020603050405020304" pitchFamily="18" charset="0"/>
              </a:rPr>
              <a:t>PRELOMI METATARZALNIH KOSTIJU </a:t>
            </a:r>
            <a:endParaRPr lang="sr-Latn-BA" sz="21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2100" b="1" dirty="0">
                <a:solidFill>
                  <a:schemeClr val="tx1">
                    <a:lumMod val="95000"/>
                    <a:lumOff val="5000"/>
                  </a:schemeClr>
                </a:solidFill>
                <a:effectLst/>
                <a:latin typeface="Times New Roman" panose="02020603050405020304" pitchFamily="18" charset="0"/>
                <a:cs typeface="Times New Roman" panose="02020603050405020304" pitchFamily="18" charset="0"/>
              </a:rPr>
              <a:t>L</a:t>
            </a:r>
            <a:r>
              <a:rPr lang="sr-Latn-BA" sz="2100" b="1"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2100" b="1" dirty="0" err="1">
                <a:solidFill>
                  <a:schemeClr val="tx1">
                    <a:lumMod val="95000"/>
                    <a:lumOff val="5000"/>
                  </a:schemeClr>
                </a:solidFill>
                <a:effectLst/>
                <a:latin typeface="Times New Roman" panose="02020603050405020304" pitchFamily="18" charset="0"/>
                <a:cs typeface="Times New Roman" panose="02020603050405020304" pitchFamily="18" charset="0"/>
              </a:rPr>
              <a:t>ečenje</a:t>
            </a:r>
            <a:endParaRPr lang="en-US" sz="2100" b="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2100" b="1" dirty="0" err="1">
                <a:solidFill>
                  <a:schemeClr val="tx1">
                    <a:lumMod val="95000"/>
                    <a:lumOff val="5000"/>
                  </a:schemeClr>
                </a:solidFill>
                <a:effectLst/>
                <a:latin typeface="Times New Roman" panose="02020603050405020304" pitchFamily="18" charset="0"/>
                <a:cs typeface="Times New Roman" panose="02020603050405020304" pitchFamily="18" charset="0"/>
              </a:rPr>
              <a:t>Inicijalno</a:t>
            </a:r>
            <a:r>
              <a:rPr lang="en-US" sz="2100" b="1" dirty="0">
                <a:solidFill>
                  <a:schemeClr val="tx1">
                    <a:lumMod val="95000"/>
                    <a:lumOff val="5000"/>
                  </a:schemeClr>
                </a:solidFill>
                <a:effectLst/>
                <a:latin typeface="Times New Roman" panose="02020603050405020304" pitchFamily="18" charset="0"/>
                <a:cs typeface="Times New Roman" panose="02020603050405020304" pitchFamily="18" charset="0"/>
              </a:rPr>
              <a:t> l</a:t>
            </a:r>
            <a:r>
              <a:rPr lang="sr-Latn-BA" sz="2100" b="1"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2100" b="1" dirty="0" err="1">
                <a:solidFill>
                  <a:schemeClr val="tx1">
                    <a:lumMod val="95000"/>
                    <a:lumOff val="5000"/>
                  </a:schemeClr>
                </a:solidFill>
                <a:effectLst/>
                <a:latin typeface="Times New Roman" panose="02020603050405020304" pitchFamily="18" charset="0"/>
                <a:cs typeface="Times New Roman" panose="02020603050405020304" pitchFamily="18" charset="0"/>
              </a:rPr>
              <a:t>ečenje</a:t>
            </a:r>
            <a:r>
              <a:rPr lang="en-US" sz="21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zavisi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od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težine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povrede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otoka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mekih</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tkiva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Mora da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drži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umu</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da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interosalni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kratki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mišići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tabana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nalaze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uskom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fascijalnom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prostoru</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pa je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fasciotomija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indikovana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vrlo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često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naročito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velikih</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otoka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Kada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postoji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otok</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rastezanjem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kože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naročito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kada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postoji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venska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kongestija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prstiju</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jak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bol</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indikovana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fasciotomija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tome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oslobađaju</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sva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četiri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prostora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teških</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multipnih</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povreda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često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ovo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previdi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L</a:t>
            </a:r>
            <a:r>
              <a:rPr lang="sr-Latn-BA"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ečenje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većine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po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pravilu</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lako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Postavlja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dokol</a:t>
            </a:r>
            <a:r>
              <a:rPr lang="sr-Latn-BA"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eni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gips</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za hod do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potpunog</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izl</a:t>
            </a:r>
            <a:r>
              <a:rPr lang="sr-Latn-BA"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ečenja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 to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znači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od 3 do 6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nedelja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zavisno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od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uzrasta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Kada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postoji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dislokacija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indikovana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repozicija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zatim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imobilizacija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u dobro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modeliranom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gipsu</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Mada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postoji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velika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mogućnost</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remodelacije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ovih</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d</a:t>
            </a:r>
            <a:r>
              <a:rPr lang="sr-Latn-BA"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ece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ipak</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treba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težiti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idealnoj</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repoziciji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nestabilnih</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repozicija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vrši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imbilizacija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Kirschnerovom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iglom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kroz</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prvu</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petu</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metatarzalnu</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R</a:t>
            </a:r>
            <a:r>
              <a:rPr lang="sr-Latn-BA"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etko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indikvana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otvorena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redukcija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Pristup</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dorzalni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Fiksacija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vrši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Kirschnerovom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iglom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uvodi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prvo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distalni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deo, a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zatim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vrati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retrogradno</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proksimalni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Sledi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gips</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bez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hoda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Igla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vadi</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nakon</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tri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nedelje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zaim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nastavlja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l</a:t>
            </a:r>
            <a:r>
              <a:rPr lang="sr-Latn-BA"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ečenje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gipsom</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za hod do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potupnog</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izl</a:t>
            </a:r>
            <a:r>
              <a:rPr lang="sr-Latn-BA"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ečenja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još</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tri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nedelje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Nesrastanja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su</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d</a:t>
            </a:r>
            <a:r>
              <a:rPr lang="sr-Latn-BA"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ece</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1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retka</a:t>
            </a:r>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endParaRPr lang="en-US" dirty="0">
              <a:solidFill>
                <a:schemeClr val="tx1">
                  <a:lumMod val="95000"/>
                  <a:lumOff val="5000"/>
                </a:schemeClr>
              </a:solidFill>
            </a:endParaRPr>
          </a:p>
        </p:txBody>
      </p:sp>
      <p:pic>
        <p:nvPicPr>
          <p:cNvPr id="4" name="Picture 3">
            <a:extLst>
              <a:ext uri="{FF2B5EF4-FFF2-40B4-BE49-F238E27FC236}">
                <a16:creationId xmlns:a16="http://schemas.microsoft.com/office/drawing/2014/main" id="{E7605494-F6AC-43BC-9C1C-2EE4C7F63DBB}"/>
              </a:ext>
            </a:extLst>
          </p:cNvPr>
          <p:cNvPicPr>
            <a:picLocks noChangeAspect="1"/>
          </p:cNvPicPr>
          <p:nvPr/>
        </p:nvPicPr>
        <p:blipFill>
          <a:blip r:embed="rId2"/>
          <a:stretch>
            <a:fillRect/>
          </a:stretch>
        </p:blipFill>
        <p:spPr>
          <a:xfrm>
            <a:off x="7824989" y="177815"/>
            <a:ext cx="1615261" cy="2184369"/>
          </a:xfrm>
          <a:prstGeom prst="rect">
            <a:avLst/>
          </a:prstGeom>
        </p:spPr>
      </p:pic>
      <p:pic>
        <p:nvPicPr>
          <p:cNvPr id="5" name="Picture 4">
            <a:extLst>
              <a:ext uri="{FF2B5EF4-FFF2-40B4-BE49-F238E27FC236}">
                <a16:creationId xmlns:a16="http://schemas.microsoft.com/office/drawing/2014/main" id="{89990B50-366D-4452-B061-375ECC65EB84}"/>
              </a:ext>
            </a:extLst>
          </p:cNvPr>
          <p:cNvPicPr>
            <a:picLocks noChangeAspect="1"/>
          </p:cNvPicPr>
          <p:nvPr/>
        </p:nvPicPr>
        <p:blipFill>
          <a:blip r:embed="rId3"/>
          <a:stretch>
            <a:fillRect/>
          </a:stretch>
        </p:blipFill>
        <p:spPr>
          <a:xfrm>
            <a:off x="9440250" y="2385105"/>
            <a:ext cx="2751750" cy="1161143"/>
          </a:xfrm>
          <a:prstGeom prst="rect">
            <a:avLst/>
          </a:prstGeom>
        </p:spPr>
      </p:pic>
      <p:pic>
        <p:nvPicPr>
          <p:cNvPr id="7" name="Picture 6">
            <a:extLst>
              <a:ext uri="{FF2B5EF4-FFF2-40B4-BE49-F238E27FC236}">
                <a16:creationId xmlns:a16="http://schemas.microsoft.com/office/drawing/2014/main" id="{849D6209-916D-4520-B0F5-209513FB097D}"/>
              </a:ext>
            </a:extLst>
          </p:cNvPr>
          <p:cNvPicPr>
            <a:picLocks noChangeAspect="1"/>
          </p:cNvPicPr>
          <p:nvPr/>
        </p:nvPicPr>
        <p:blipFill>
          <a:blip r:embed="rId4"/>
          <a:stretch>
            <a:fillRect/>
          </a:stretch>
        </p:blipFill>
        <p:spPr>
          <a:xfrm>
            <a:off x="9871788" y="41987"/>
            <a:ext cx="1487310" cy="2206715"/>
          </a:xfrm>
          <a:prstGeom prst="rect">
            <a:avLst/>
          </a:prstGeom>
        </p:spPr>
      </p:pic>
      <p:pic>
        <p:nvPicPr>
          <p:cNvPr id="8" name="Picture 7">
            <a:extLst>
              <a:ext uri="{FF2B5EF4-FFF2-40B4-BE49-F238E27FC236}">
                <a16:creationId xmlns:a16="http://schemas.microsoft.com/office/drawing/2014/main" id="{F73DAEB9-D825-4EFD-9955-18C159D67364}"/>
              </a:ext>
            </a:extLst>
          </p:cNvPr>
          <p:cNvPicPr>
            <a:picLocks noChangeAspect="1"/>
          </p:cNvPicPr>
          <p:nvPr/>
        </p:nvPicPr>
        <p:blipFill>
          <a:blip r:embed="rId5"/>
          <a:stretch>
            <a:fillRect/>
          </a:stretch>
        </p:blipFill>
        <p:spPr>
          <a:xfrm>
            <a:off x="9506437" y="4395592"/>
            <a:ext cx="2619375" cy="1743075"/>
          </a:xfrm>
          <a:prstGeom prst="rect">
            <a:avLst/>
          </a:prstGeom>
        </p:spPr>
      </p:pic>
    </p:spTree>
    <p:extLst>
      <p:ext uri="{BB962C8B-B14F-4D97-AF65-F5344CB8AC3E}">
        <p14:creationId xmlns:p14="http://schemas.microsoft.com/office/powerpoint/2010/main" val="3015578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6093-27BA-4554-ACFC-7F0D575893CC}"/>
              </a:ext>
            </a:extLst>
          </p:cNvPr>
          <p:cNvSpPr>
            <a:spLocks noGrp="1"/>
          </p:cNvSpPr>
          <p:nvPr>
            <p:ph type="title"/>
          </p:nvPr>
        </p:nvSpPr>
        <p:spPr>
          <a:xfrm>
            <a:off x="490722" y="156238"/>
            <a:ext cx="6087360" cy="1320800"/>
          </a:xfrm>
        </p:spPr>
        <p:txBody>
          <a:bodyPr/>
          <a:lstStyle/>
          <a:p>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09CC788C-044B-4810-B2D7-CB9EB48488EC}"/>
              </a:ext>
            </a:extLst>
          </p:cNvPr>
          <p:cNvSpPr>
            <a:spLocks noGrp="1"/>
          </p:cNvSpPr>
          <p:nvPr>
            <p:ph idx="1"/>
          </p:nvPr>
        </p:nvSpPr>
        <p:spPr>
          <a:xfrm>
            <a:off x="65315" y="1343609"/>
            <a:ext cx="8070114" cy="5413892"/>
          </a:xfrm>
        </p:spPr>
        <p:txBody>
          <a:bodyPr>
            <a:noAutofit/>
          </a:bodyPr>
          <a:lstStyle/>
          <a:p>
            <a:pPr algn="just"/>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baze</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pete</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metatarzalne</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1" algn="just"/>
            <a:r>
              <a:rPr lang="en-US" sz="1800" b="1" dirty="0" err="1">
                <a:solidFill>
                  <a:schemeClr val="tx1">
                    <a:lumMod val="95000"/>
                    <a:lumOff val="5000"/>
                  </a:schemeClr>
                </a:solidFill>
                <a:effectLst/>
                <a:latin typeface="Times New Roman" panose="02020603050405020304" pitchFamily="18" charset="0"/>
                <a:cs typeface="Times New Roman" panose="02020603050405020304" pitchFamily="18" charset="0"/>
              </a:rPr>
              <a:t>Avulzioni</a:t>
            </a:r>
            <a:r>
              <a:rPr lang="en-US" sz="18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1"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prelomi</a:t>
            </a:r>
            <a:r>
              <a:rPr lang="en-US" sz="1800" b="0"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pete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metatarzalne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su</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relativno</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česti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Mehanizam</a:t>
            </a:r>
            <a:r>
              <a:rPr lang="en-US" sz="18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povređivanja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iznenadno</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snažno</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trzanje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1" i="1" dirty="0">
                <a:solidFill>
                  <a:schemeClr val="tx1">
                    <a:lumMod val="95000"/>
                    <a:lumOff val="5000"/>
                  </a:schemeClr>
                </a:solidFill>
                <a:effectLst/>
                <a:latin typeface="Times New Roman" panose="02020603050405020304" pitchFamily="18" charset="0"/>
                <a:cs typeface="Times New Roman" panose="02020603050405020304" pitchFamily="18" charset="0"/>
              </a:rPr>
              <a:t>peroneus brevis</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Moguće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da u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mehanizmu</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povređivanja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učestvuje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tetiva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1" i="1" dirty="0">
                <a:solidFill>
                  <a:schemeClr val="tx1">
                    <a:lumMod val="95000"/>
                    <a:lumOff val="5000"/>
                  </a:schemeClr>
                </a:solidFill>
                <a:effectLst/>
                <a:latin typeface="Times New Roman" panose="02020603050405020304" pitchFamily="18" charset="0"/>
                <a:cs typeface="Times New Roman" panose="02020603050405020304" pitchFamily="18" charset="0"/>
              </a:rPr>
              <a:t>abductor </a:t>
            </a:r>
            <a:r>
              <a:rPr lang="en-US" sz="18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digiti</a:t>
            </a:r>
            <a:r>
              <a:rPr lang="en-US" sz="1800" b="1" i="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1" i="1" dirty="0" err="1">
                <a:solidFill>
                  <a:schemeClr val="tx1">
                    <a:lumMod val="95000"/>
                    <a:lumOff val="5000"/>
                  </a:schemeClr>
                </a:solidFill>
                <a:effectLst/>
                <a:latin typeface="Times New Roman" panose="02020603050405020304" pitchFamily="18" charset="0"/>
                <a:cs typeface="Times New Roman" panose="02020603050405020304" pitchFamily="18" charset="0"/>
              </a:rPr>
              <a:t>minimi</a:t>
            </a:r>
            <a:r>
              <a:rPr lang="en-US" sz="18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lateralna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traka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plantarne</a:t>
            </a:r>
            <a:r>
              <a:rPr lang="en-US" sz="18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aponeuroze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Ovo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može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da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objasni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minimnalo</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pom</a:t>
            </a:r>
            <a:r>
              <a:rPr lang="sr-Latn-BA"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eranje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pravac</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prelomne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linije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koja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okomita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ne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osovinu</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metatarzalne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sr-Latn-BA" sz="18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lvl="1" algn="just"/>
            <a:r>
              <a:rPr lang="sr-Latn-BA" sz="1800" b="1" dirty="0">
                <a:solidFill>
                  <a:schemeClr val="tx1">
                    <a:lumMod val="95000"/>
                    <a:lumOff val="5000"/>
                  </a:schemeClr>
                </a:solidFill>
                <a:latin typeface="Times New Roman" panose="02020603050405020304" pitchFamily="18" charset="0"/>
                <a:cs typeface="Times New Roman" panose="02020603050405020304" pitchFamily="18" charset="0"/>
              </a:rPr>
              <a:t>Klinički:</a:t>
            </a:r>
            <a:r>
              <a:rPr lang="sr-Latn-BA" sz="1800" dirty="0">
                <a:solidFill>
                  <a:schemeClr val="tx1">
                    <a:lumMod val="95000"/>
                    <a:lumOff val="5000"/>
                  </a:schemeClr>
                </a:solidFill>
                <a:latin typeface="Times New Roman" panose="02020603050405020304" pitchFamily="18" charset="0"/>
                <a:cs typeface="Times New Roman" panose="02020603050405020304" pitchFamily="18" charset="0"/>
              </a:rPr>
              <a:t>o</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tok</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lokalna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osetljivost</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su</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mali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Radiografija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služi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za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dijagnostiku</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praćenje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lečnja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lvl="1" algn="just"/>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L</a:t>
            </a:r>
            <a:r>
              <a:rPr lang="sr-Latn-BA"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ečenje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konzervativno</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imobiliazcijom</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gipsu</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za hod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tokom</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tri do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šest</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nedelja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b="1" i="1" dirty="0">
                <a:solidFill>
                  <a:schemeClr val="tx1">
                    <a:lumMod val="95000"/>
                    <a:lumOff val="5000"/>
                  </a:schemeClr>
                </a:solidFill>
                <a:effectLst/>
                <a:latin typeface="Times New Roman" panose="02020603050405020304" pitchFamily="18" charset="0"/>
                <a:cs typeface="Times New Roman" panose="02020603050405020304" pitchFamily="18" charset="0"/>
              </a:rPr>
              <a:t>Jones</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ov</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 je prelom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baze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1,5 cm od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tuberositas</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lvl="1" algn="just"/>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Ovaj</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daje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više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problema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nego</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navedeni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avulzioni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Nastaje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vertikalnim</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mediolateralnim</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dejstvom</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sile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nose</a:t>
            </a:r>
            <a:r>
              <a:rPr lang="sr-Latn-BA" sz="1800" dirty="0">
                <a:solidFill>
                  <a:schemeClr val="tx1">
                    <a:lumMod val="95000"/>
                    <a:lumOff val="5000"/>
                  </a:schemeClr>
                </a:solidFill>
                <a:latin typeface="Times New Roman" panose="02020603050405020304" pitchFamily="18" charset="0"/>
                <a:cs typeface="Times New Roman" panose="02020603050405020304" pitchFamily="18" charset="0"/>
              </a:rPr>
              <a:t>č</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e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stopalo</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Javlja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se u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adolescentnim</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godinama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naročito</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atletičara</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lvl="1" algn="just"/>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L</a:t>
            </a:r>
            <a:r>
              <a:rPr lang="sr-Latn-BA"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ečenje</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konzervativno</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operativno</a:t>
            </a:r>
            <a:r>
              <a:rPr lang="en-US" sz="18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endParaRPr lang="en-US" sz="1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Slika 2" descr="Slika na kojoj se nalazi tekst&#10;&#10;Opis je automatski generisan">
            <a:extLst>
              <a:ext uri="{FF2B5EF4-FFF2-40B4-BE49-F238E27FC236}">
                <a16:creationId xmlns:a16="http://schemas.microsoft.com/office/drawing/2014/main" id="{F7FB3BF1-F534-41F3-8DD7-E50DB134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37322"/>
            <a:ext cx="4152121" cy="1778505"/>
          </a:xfrm>
          <a:prstGeom prst="rect">
            <a:avLst/>
          </a:prstGeom>
        </p:spPr>
      </p:pic>
      <p:pic>
        <p:nvPicPr>
          <p:cNvPr id="6" name="Picture 5">
            <a:extLst>
              <a:ext uri="{FF2B5EF4-FFF2-40B4-BE49-F238E27FC236}">
                <a16:creationId xmlns:a16="http://schemas.microsoft.com/office/drawing/2014/main" id="{2A69B80C-6EE7-4834-B5F7-A13D37A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6645" y="3586894"/>
            <a:ext cx="2400300" cy="1905000"/>
          </a:xfrm>
          <a:prstGeom prst="rect">
            <a:avLst/>
          </a:prstGeom>
        </p:spPr>
      </p:pic>
      <p:pic>
        <p:nvPicPr>
          <p:cNvPr id="8" name="Picture 7">
            <a:extLst>
              <a:ext uri="{FF2B5EF4-FFF2-40B4-BE49-F238E27FC236}">
                <a16:creationId xmlns:a16="http://schemas.microsoft.com/office/drawing/2014/main" id="{033991D2-FC84-4715-B82D-61765C16A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3200" y="4261951"/>
            <a:ext cx="1828800" cy="2495550"/>
          </a:xfrm>
          <a:prstGeom prst="rect">
            <a:avLst/>
          </a:prstGeom>
        </p:spPr>
      </p:pic>
      <p:pic>
        <p:nvPicPr>
          <p:cNvPr id="3074" name="Picture 2" descr="Jones Fracture ili Fifth Metatarsal Fracture Pregled">
            <a:extLst>
              <a:ext uri="{FF2B5EF4-FFF2-40B4-BE49-F238E27FC236}">
                <a16:creationId xmlns:a16="http://schemas.microsoft.com/office/drawing/2014/main" id="{C05F776A-9AD2-4E23-8E96-2EE5B975A3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5579" y="1792501"/>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14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9565F-C432-4C2A-9B3A-578F5D6DBAB6}"/>
              </a:ext>
            </a:extLst>
          </p:cNvPr>
          <p:cNvSpPr>
            <a:spLocks noGrp="1"/>
          </p:cNvSpPr>
          <p:nvPr>
            <p:ph type="title"/>
          </p:nvPr>
        </p:nvSpPr>
        <p:spPr/>
        <p:txBody>
          <a:bodyPr/>
          <a:lstStyle/>
          <a:p>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D3CC1484-CDA9-4C5C-93C2-1E6286880CA4}"/>
              </a:ext>
            </a:extLst>
          </p:cNvPr>
          <p:cNvSpPr>
            <a:spLocks noGrp="1"/>
          </p:cNvSpPr>
          <p:nvPr>
            <p:ph idx="1"/>
          </p:nvPr>
        </p:nvSpPr>
        <p:spPr>
          <a:xfrm>
            <a:off x="677334" y="1436915"/>
            <a:ext cx="8596668" cy="4604448"/>
          </a:xfrm>
        </p:spPr>
        <p:txBody>
          <a:bodyPr>
            <a:noAutofit/>
          </a:bodyPr>
          <a:lstStyle/>
          <a:p>
            <a:pPr algn="just"/>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Prelomi</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usled</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zamora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stress fracture</a:t>
            </a: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Ovi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mogu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pogode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većinu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stopala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ece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mada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znatno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ređe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dešavaju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nego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odrastlih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Pogađaju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ecu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starijim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godinama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naročito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prelasku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aktivniji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sposrtski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život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Najčešće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pogođena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druga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treća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metatarzalna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O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njima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treba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razmišljati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ne bi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propustila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dijagnoza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Simptomi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blagi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Bol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javlja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hodu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Popušta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rasterećenju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Otok</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minimalan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ga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Lokalna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osetljivost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prisutna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Radiografija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početku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bez prom</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Nakon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dve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nedelje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od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početka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tegoba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javlja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periostalna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reakcija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radiografski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potvrđuje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Scintigrafija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skeleta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pokazuje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prom</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znatno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ranije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nego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što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nađu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radiografiji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S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obzirom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da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kasni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radiografskom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potvrdom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l</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ečenje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mora da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počne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osnovu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kliničkog</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nalaza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Ukoliko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bol</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javlja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samo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povećenim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aktivnostima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onda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dolazi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obzir</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rasterećenje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hodanja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bolno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onda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dolazi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o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obzir</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imobilizacija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gipsanoj</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čizmi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tokom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dve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nedelje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b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b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F425DBC-E4E8-4A91-A3EA-C5A2E8241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7854" y="1768815"/>
            <a:ext cx="2318268" cy="3114206"/>
          </a:xfrm>
          <a:prstGeom prst="rect">
            <a:avLst/>
          </a:prstGeom>
        </p:spPr>
      </p:pic>
    </p:spTree>
    <p:extLst>
      <p:ext uri="{BB962C8B-B14F-4D97-AF65-F5344CB8AC3E}">
        <p14:creationId xmlns:p14="http://schemas.microsoft.com/office/powerpoint/2010/main" val="2685599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E024-A6BB-451B-8934-566196EF54D0}"/>
              </a:ext>
            </a:extLst>
          </p:cNvPr>
          <p:cNvSpPr>
            <a:spLocks noGrp="1"/>
          </p:cNvSpPr>
          <p:nvPr>
            <p:ph type="title"/>
          </p:nvPr>
        </p:nvSpPr>
        <p:spPr/>
        <p:txBody>
          <a:bodyPr/>
          <a:lstStyle/>
          <a:p>
            <a:r>
              <a:rPr lang="sr-Latn-BA" dirty="0">
                <a:solidFill>
                  <a:schemeClr val="tx1">
                    <a:lumMod val="95000"/>
                    <a:lumOff val="5000"/>
                  </a:schemeClr>
                </a:solidFill>
              </a:rPr>
              <a:t>Prelomi i povrede kostiju stopala</a:t>
            </a:r>
            <a:endParaRPr lang="en-US" dirty="0"/>
          </a:p>
        </p:txBody>
      </p:sp>
      <p:sp>
        <p:nvSpPr>
          <p:cNvPr id="3" name="Content Placeholder 2">
            <a:extLst>
              <a:ext uri="{FF2B5EF4-FFF2-40B4-BE49-F238E27FC236}">
                <a16:creationId xmlns:a16="http://schemas.microsoft.com/office/drawing/2014/main" id="{4904CD5F-8029-4855-B5E8-D51DE8DAF3E7}"/>
              </a:ext>
            </a:extLst>
          </p:cNvPr>
          <p:cNvSpPr>
            <a:spLocks noGrp="1"/>
          </p:cNvSpPr>
          <p:nvPr>
            <p:ph idx="1"/>
          </p:nvPr>
        </p:nvSpPr>
        <p:spPr>
          <a:xfrm>
            <a:off x="677334" y="1446245"/>
            <a:ext cx="8596668" cy="5001208"/>
          </a:xfrm>
        </p:spPr>
        <p:txBody>
          <a:bodyPr>
            <a:normAutofit fontScale="92500"/>
          </a:bodyPr>
          <a:lstStyle/>
          <a:p>
            <a:pPr algn="just"/>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Prelomi</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prstiju</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kostiju</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članaka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1" dirty="0">
                <a:solidFill>
                  <a:schemeClr val="tx1">
                    <a:lumMod val="95000"/>
                    <a:lumOff val="5000"/>
                  </a:schemeClr>
                </a:solidFill>
                <a:effectLst/>
                <a:latin typeface="Times New Roman" panose="02020603050405020304" pitchFamily="18" charset="0"/>
                <a:cs typeface="Times New Roman" panose="02020603050405020304" pitchFamily="18" charset="0"/>
              </a:rPr>
              <a:t>phalanx)</a:t>
            </a: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članaka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nogu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d</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ece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nisu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česti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Najčešće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nastaju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usled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direktne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traume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usl</a:t>
            </a:r>
            <a:r>
              <a:rPr lang="sr-Latn-BA" b="0" i="0" dirty="0">
                <a:solidFill>
                  <a:schemeClr val="tx1">
                    <a:lumMod val="95000"/>
                    <a:lumOff val="5000"/>
                  </a:schemeClr>
                </a:solidFill>
                <a:effectLst/>
                <a:latin typeface="Times New Roman" panose="02020603050405020304" pitchFamily="18" charset="0"/>
                <a:cs typeface="Times New Roman" panose="02020603050405020304" pitchFamily="18" charset="0"/>
              </a:rPr>
              <a:t>j</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ed pada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predmeta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šutiranja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Klinički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nalaz</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presudan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za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dijegnozu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Radiografija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često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potvrđuje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nalaz</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Tretman</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zavisi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od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uzrasta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pogođenog</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članka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mlađe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dece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većine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povreda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nije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potrebna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nikava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repozicija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starije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dece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naročito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proksimalne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falange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palca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indikovana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repozicija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Imobilizacija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vrši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uz</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okolni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zdrave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gipsu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izuzetno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retko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nestabilčnih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proksimalne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falange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palca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indikovana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perkutana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imobilizacija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Kiršnerovoim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iglama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ili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otvorena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repozicija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imobilizacija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iglama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Nokat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povređenog</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mora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uvek</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biti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istoj</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ravnmi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kao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nepovređenih</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Za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zarastenje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potrebno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tri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nedelje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Imobilizacija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skida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posle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tog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vremena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ako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je mesto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preloma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bezbolno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Naredne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tri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nedelje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nije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dozvoljeno</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trčanje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šutiranje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Iščašenje</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zglobova</a:t>
            </a:r>
            <a:r>
              <a:rPr lang="en-US"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1"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prstiju</a:t>
            </a: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Iščešenja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zglobova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zglobova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između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kostiju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donožja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retka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kod</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dece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Najčešće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nastaju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šutiranju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dovodi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u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hiperekstenziju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kolateralni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ligamenti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prskaju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falange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nasedaju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gornju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stranu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glavice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zgloba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Lečenje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podrazumeva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repoziciju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imobilizaciju</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uz</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nepovređeni</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prst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tokom</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tri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nedelje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Posle</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se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dozvoljava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normalna</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aktivnost</a:t>
            </a:r>
            <a: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br>
              <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rPr>
            </a:br>
            <a:endParaRPr lang="en-US"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8888D70-4B24-47A5-8C11-629E6754D141}"/>
              </a:ext>
            </a:extLst>
          </p:cNvPr>
          <p:cNvPicPr>
            <a:picLocks noChangeAspect="1"/>
          </p:cNvPicPr>
          <p:nvPr/>
        </p:nvPicPr>
        <p:blipFill>
          <a:blip r:embed="rId2"/>
          <a:stretch>
            <a:fillRect/>
          </a:stretch>
        </p:blipFill>
        <p:spPr>
          <a:xfrm>
            <a:off x="9653158" y="2596957"/>
            <a:ext cx="2538842" cy="1895669"/>
          </a:xfrm>
          <a:prstGeom prst="rect">
            <a:avLst/>
          </a:prstGeom>
        </p:spPr>
      </p:pic>
      <p:pic>
        <p:nvPicPr>
          <p:cNvPr id="5" name="Picture 4">
            <a:extLst>
              <a:ext uri="{FF2B5EF4-FFF2-40B4-BE49-F238E27FC236}">
                <a16:creationId xmlns:a16="http://schemas.microsoft.com/office/drawing/2014/main" id="{FEC1137B-DC79-41F2-BA54-4AA047A46EC5}"/>
              </a:ext>
            </a:extLst>
          </p:cNvPr>
          <p:cNvPicPr>
            <a:picLocks noChangeAspect="1"/>
          </p:cNvPicPr>
          <p:nvPr/>
        </p:nvPicPr>
        <p:blipFill>
          <a:blip r:embed="rId3"/>
          <a:stretch>
            <a:fillRect/>
          </a:stretch>
        </p:blipFill>
        <p:spPr>
          <a:xfrm>
            <a:off x="8226252" y="-67452"/>
            <a:ext cx="2095500" cy="2190750"/>
          </a:xfrm>
          <a:prstGeom prst="rect">
            <a:avLst/>
          </a:prstGeom>
        </p:spPr>
      </p:pic>
      <p:pic>
        <p:nvPicPr>
          <p:cNvPr id="6" name="Picture 5">
            <a:extLst>
              <a:ext uri="{FF2B5EF4-FFF2-40B4-BE49-F238E27FC236}">
                <a16:creationId xmlns:a16="http://schemas.microsoft.com/office/drawing/2014/main" id="{88F73F38-B68B-44A7-965E-65DD6050B674}"/>
              </a:ext>
            </a:extLst>
          </p:cNvPr>
          <p:cNvPicPr>
            <a:picLocks noChangeAspect="1"/>
          </p:cNvPicPr>
          <p:nvPr/>
        </p:nvPicPr>
        <p:blipFill>
          <a:blip r:embed="rId4"/>
          <a:stretch>
            <a:fillRect/>
          </a:stretch>
        </p:blipFill>
        <p:spPr>
          <a:xfrm>
            <a:off x="9653158" y="4623059"/>
            <a:ext cx="2619375" cy="1743075"/>
          </a:xfrm>
          <a:prstGeom prst="rect">
            <a:avLst/>
          </a:prstGeom>
        </p:spPr>
      </p:pic>
      <p:pic>
        <p:nvPicPr>
          <p:cNvPr id="7" name="Picture 6">
            <a:extLst>
              <a:ext uri="{FF2B5EF4-FFF2-40B4-BE49-F238E27FC236}">
                <a16:creationId xmlns:a16="http://schemas.microsoft.com/office/drawing/2014/main" id="{281ED2F8-7BAF-4DE1-ACA4-F1B85342C78E}"/>
              </a:ext>
            </a:extLst>
          </p:cNvPr>
          <p:cNvPicPr>
            <a:picLocks noChangeAspect="1"/>
          </p:cNvPicPr>
          <p:nvPr/>
        </p:nvPicPr>
        <p:blipFill>
          <a:blip r:embed="rId5"/>
          <a:stretch>
            <a:fillRect/>
          </a:stretch>
        </p:blipFill>
        <p:spPr>
          <a:xfrm>
            <a:off x="10217020" y="158620"/>
            <a:ext cx="1929106" cy="2572142"/>
          </a:xfrm>
          <a:prstGeom prst="rect">
            <a:avLst/>
          </a:prstGeom>
        </p:spPr>
      </p:pic>
    </p:spTree>
    <p:extLst>
      <p:ext uri="{BB962C8B-B14F-4D97-AF65-F5344CB8AC3E}">
        <p14:creationId xmlns:p14="http://schemas.microsoft.com/office/powerpoint/2010/main" val="2000484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406F1E-F87B-4669-B41B-CB973079005D}"/>
              </a:ext>
            </a:extLst>
          </p:cNvPr>
          <p:cNvSpPr txBox="1"/>
          <p:nvPr/>
        </p:nvSpPr>
        <p:spPr>
          <a:xfrm>
            <a:off x="1866122" y="3110500"/>
            <a:ext cx="7287208" cy="1938992"/>
          </a:xfrm>
          <a:prstGeom prst="rect">
            <a:avLst/>
          </a:prstGeom>
          <a:noFill/>
        </p:spPr>
        <p:txBody>
          <a:bodyPr wrap="square">
            <a:spAutoFit/>
          </a:bodyPr>
          <a:lstStyle/>
          <a:p>
            <a:pPr marL="0" indent="0" algn="ctr">
              <a:buNone/>
            </a:pPr>
            <a:r>
              <a:rPr lang="sr-Latn-BA" sz="6000" dirty="0">
                <a:latin typeface="Algerian" panose="04020705040A02060702" pitchFamily="82" charset="0"/>
              </a:rPr>
              <a:t>HVALA NA PAŽNJ!</a:t>
            </a:r>
          </a:p>
          <a:p>
            <a:pPr marL="0" indent="0" algn="ctr">
              <a:buNone/>
            </a:pPr>
            <a:r>
              <a:rPr lang="sr-Latn-BA" sz="6000" dirty="0">
                <a:latin typeface="Algerian" panose="04020705040A02060702" pitchFamily="82" charset="0"/>
              </a:rPr>
              <a:t>?</a:t>
            </a:r>
            <a:endParaRPr lang="en-US" sz="6000" dirty="0">
              <a:latin typeface="Algerian" panose="04020705040A02060702" pitchFamily="82" charset="0"/>
            </a:endParaRPr>
          </a:p>
        </p:txBody>
      </p:sp>
    </p:spTree>
    <p:extLst>
      <p:ext uri="{BB962C8B-B14F-4D97-AF65-F5344CB8AC3E}">
        <p14:creationId xmlns:p14="http://schemas.microsoft.com/office/powerpoint/2010/main" val="3464303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A96E-6529-4EC3-800F-9E68D5F9ABD8}"/>
              </a:ext>
            </a:extLst>
          </p:cNvPr>
          <p:cNvSpPr>
            <a:spLocks noGrp="1"/>
          </p:cNvSpPr>
          <p:nvPr>
            <p:ph type="title"/>
          </p:nvPr>
        </p:nvSpPr>
        <p:spPr>
          <a:xfrm>
            <a:off x="612019" y="93306"/>
            <a:ext cx="8596668" cy="1320800"/>
          </a:xfrm>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184EA96D-48FF-4729-A8B3-EA2A7AB5E43A}"/>
              </a:ext>
            </a:extLst>
          </p:cNvPr>
          <p:cNvSpPr>
            <a:spLocks noGrp="1"/>
          </p:cNvSpPr>
          <p:nvPr>
            <p:ph idx="1"/>
          </p:nvPr>
        </p:nvSpPr>
        <p:spPr>
          <a:xfrm>
            <a:off x="307910" y="2258009"/>
            <a:ext cx="9958874" cy="5439747"/>
          </a:xfrm>
        </p:spPr>
        <p:txBody>
          <a:bodyPr>
            <a:normAutofit/>
          </a:bodyPr>
          <a:lstStyle/>
          <a:p>
            <a:pPr>
              <a:spcBef>
                <a:spcPts val="0"/>
              </a:spcBef>
              <a:buClrTx/>
            </a:pPr>
            <a:r>
              <a:rPr lang="en-US" b="1" dirty="0">
                <a:latin typeface="Times New Roman" panose="02020603050405020304" pitchFamily="18" charset="0"/>
                <a:cs typeface="Times New Roman" panose="02020603050405020304" pitchFamily="18" charset="0"/>
              </a:rPr>
              <a:t>VRSTE PRELOMA </a:t>
            </a:r>
            <a:endParaRPr lang="sr-Latn-BA" b="1" dirty="0">
              <a:latin typeface="Times New Roman" panose="02020603050405020304" pitchFamily="18" charset="0"/>
              <a:cs typeface="Times New Roman" panose="02020603050405020304" pitchFamily="18" charset="0"/>
            </a:endParaRPr>
          </a:p>
          <a:p>
            <a:pPr>
              <a:spcBef>
                <a:spcPts val="0"/>
              </a:spcBef>
              <a:buClrTx/>
            </a:pPr>
            <a:r>
              <a:rPr lang="sr-Latn-BA" dirty="0">
                <a:latin typeface="Times New Roman" panose="02020603050405020304" pitchFamily="18" charset="0"/>
                <a:cs typeface="Times New Roman" panose="02020603050405020304" pitchFamily="18" charset="0"/>
              </a:rPr>
              <a:t>Kao sve prelome duge kosti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tako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prelome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potkoljenice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možemo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podijeliti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prema</a:t>
            </a:r>
            <a:r>
              <a:rPr lang="en-US" dirty="0">
                <a:latin typeface="Times New Roman" panose="02020603050405020304" pitchFamily="18" charset="0"/>
                <a:cs typeface="Times New Roman" panose="02020603050405020304" pitchFamily="18" charset="0"/>
              </a:rPr>
              <a:t>:</a:t>
            </a:r>
            <a:r>
              <a:rPr lang="sr-Latn-BA" b="1" i="1" dirty="0">
                <a:latin typeface="Times New Roman" panose="02020603050405020304" pitchFamily="18" charset="0"/>
                <a:cs typeface="Times New Roman" panose="02020603050405020304" pitchFamily="18" charset="0"/>
              </a:rPr>
              <a:t>veličini i pravcu frakturne linije dijafize (potpune i nepotpune), impaktirani/dislocirani.</a:t>
            </a:r>
          </a:p>
          <a:p>
            <a:pPr lvl="1">
              <a:spcBef>
                <a:spcPts val="0"/>
              </a:spcBef>
              <a:buClrTx/>
            </a:pPr>
            <a:r>
              <a:rPr lang="sr-Latn-BA" sz="1800" dirty="0">
                <a:latin typeface="Times New Roman" panose="02020603050405020304" pitchFamily="18" charset="0"/>
                <a:cs typeface="Times New Roman" panose="02020603050405020304" pitchFamily="18" charset="0"/>
              </a:rPr>
              <a:t>Dislocirani </a:t>
            </a:r>
            <a:r>
              <a:rPr lang="en-US" sz="1800" dirty="0" err="1">
                <a:latin typeface="Times New Roman" panose="02020603050405020304" pitchFamily="18" charset="0"/>
                <a:cs typeface="Times New Roman" panose="02020603050405020304" pitchFamily="18" charset="0"/>
              </a:rPr>
              <a:t>dislokacija</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a:t>
            </a:r>
          </a:p>
          <a:p>
            <a:pPr lvl="1">
              <a:spcBef>
                <a:spcPts val="0"/>
              </a:spcBef>
              <a:buClrTx/>
            </a:pPr>
            <a:r>
              <a:rPr lang="en-US" sz="1800" b="1" i="1" dirty="0">
                <a:latin typeface="Times New Roman" panose="02020603050405020304" pitchFamily="18" charset="0"/>
                <a:cs typeface="Times New Roman" panose="02020603050405020304" pitchFamily="18" charset="0"/>
              </a:rPr>
              <a:t>ad latus</a:t>
            </a:r>
            <a:r>
              <a:rPr lang="sr-Latn-BA" sz="1800" b="1" i="1" dirty="0">
                <a:latin typeface="Times New Roman" panose="02020603050405020304" pitchFamily="18" charset="0"/>
                <a:cs typeface="Times New Roman" panose="02020603050405020304" pitchFamily="18" charset="0"/>
              </a:rPr>
              <a:t>-</a:t>
            </a:r>
            <a:r>
              <a:rPr lang="en-US" sz="1800" b="1"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s </a:t>
            </a:r>
            <a:r>
              <a:rPr lang="en-US" sz="1800" dirty="0" err="1">
                <a:latin typeface="Times New Roman" panose="02020603050405020304" pitchFamily="18" charset="0"/>
                <a:cs typeface="Times New Roman" panose="02020603050405020304" pitchFamily="18" charset="0"/>
              </a:rPr>
              <a:t>pomakom</a:t>
            </a:r>
            <a:r>
              <a:rPr lang="en-US" sz="1800" dirty="0">
                <a:latin typeface="Times New Roman" panose="02020603050405020304" pitchFamily="18" charset="0"/>
                <a:cs typeface="Times New Roman" panose="02020603050405020304" pitchFamily="18" charset="0"/>
              </a:rPr>
              <a:t> u </a:t>
            </a:r>
            <a:r>
              <a:rPr lang="en-US" sz="1800" dirty="0" err="1">
                <a:latin typeface="Times New Roman" panose="02020603050405020304" pitchFamily="18" charset="0"/>
                <a:cs typeface="Times New Roman" panose="02020603050405020304" pitchFamily="18" charset="0"/>
              </a:rPr>
              <a:t>stranu</a:t>
            </a:r>
            <a:r>
              <a:rPr lang="sr-Latn-BA"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kod</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kojih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nema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promjene</a:t>
            </a:r>
            <a:r>
              <a:rPr lang="en-US" sz="1800" dirty="0">
                <a:latin typeface="Times New Roman" panose="02020603050405020304" pitchFamily="18" charset="0"/>
                <a:cs typeface="Times New Roman" panose="02020603050405020304" pitchFamily="18" charset="0"/>
              </a:rPr>
              <a:t> u </a:t>
            </a:r>
            <a:r>
              <a:rPr lang="en-US" sz="1800" dirty="0" err="1">
                <a:latin typeface="Times New Roman" panose="02020603050405020304" pitchFamily="18" charset="0"/>
                <a:cs typeface="Times New Roman" panose="02020603050405020304" pitchFamily="18" charset="0"/>
              </a:rPr>
              <a:t>dužini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kosti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već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samo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postoji</a:t>
            </a:r>
            <a:r>
              <a:rPr lang="en-US" sz="1800" dirty="0">
                <a:latin typeface="Times New Roman" panose="02020603050405020304" pitchFamily="18" charset="0"/>
                <a:cs typeface="Times New Roman" panose="02020603050405020304" pitchFamily="18" charset="0"/>
              </a:rPr>
              <a:t> pom</a:t>
            </a:r>
            <a:r>
              <a:rPr lang="sr-Latn-BA" sz="1800" dirty="0">
                <a:latin typeface="Times New Roman" panose="02020603050405020304" pitchFamily="18" charset="0"/>
                <a:cs typeface="Times New Roman" panose="02020603050405020304" pitchFamily="18" charset="0"/>
              </a:rPr>
              <a:t>icanje</a:t>
            </a:r>
            <a:r>
              <a:rPr lang="en-US" sz="1800" dirty="0">
                <a:latin typeface="Times New Roman" panose="02020603050405020304" pitchFamily="18" charset="0"/>
                <a:cs typeface="Times New Roman" panose="02020603050405020304" pitchFamily="18" charset="0"/>
              </a:rPr>
              <a:t> u </a:t>
            </a:r>
            <a:r>
              <a:rPr lang="en-US" sz="1800" dirty="0" err="1">
                <a:latin typeface="Times New Roman" panose="02020603050405020304" pitchFamily="18" charset="0"/>
                <a:cs typeface="Times New Roman" panose="02020603050405020304" pitchFamily="18" charset="0"/>
              </a:rPr>
              <a:t>stranu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među</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frakturiranim fragmentima</a:t>
            </a:r>
            <a:r>
              <a:rPr lang="en-US" sz="1800" dirty="0">
                <a:latin typeface="Times New Roman" panose="02020603050405020304" pitchFamily="18" charset="0"/>
                <a:cs typeface="Times New Roman" panose="02020603050405020304" pitchFamily="18" charset="0"/>
              </a:rPr>
              <a:t>,</a:t>
            </a:r>
            <a:endParaRPr lang="sr-Latn-BA" sz="1800" dirty="0">
              <a:latin typeface="Times New Roman" panose="02020603050405020304" pitchFamily="18" charset="0"/>
              <a:cs typeface="Times New Roman" panose="02020603050405020304" pitchFamily="18" charset="0"/>
            </a:endParaRPr>
          </a:p>
          <a:p>
            <a:pPr lvl="1">
              <a:spcBef>
                <a:spcPts val="0"/>
              </a:spcBef>
              <a:buClrTx/>
            </a:pPr>
            <a:r>
              <a:rPr lang="en-US" sz="1800" b="1" i="1" dirty="0">
                <a:latin typeface="Times New Roman" panose="02020603050405020304" pitchFamily="18" charset="0"/>
                <a:cs typeface="Times New Roman" panose="02020603050405020304" pitchFamily="18" charset="0"/>
              </a:rPr>
              <a:t>ad </a:t>
            </a:r>
            <a:r>
              <a:rPr lang="en-US" sz="1800" b="1" i="1" dirty="0" err="1">
                <a:latin typeface="Times New Roman" panose="02020603050405020304" pitchFamily="18" charset="0"/>
                <a:cs typeface="Times New Roman" panose="02020603050405020304" pitchFamily="18" charset="0"/>
              </a:rPr>
              <a:t>longitudinem</a:t>
            </a:r>
            <a:r>
              <a:rPr lang="sr-Latn-BA" sz="1800" b="1"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dislokacija</a:t>
            </a:r>
            <a:r>
              <a:rPr lang="en-US" sz="1800" dirty="0">
                <a:latin typeface="Times New Roman" panose="02020603050405020304" pitchFamily="18" charset="0"/>
                <a:cs typeface="Times New Roman" panose="02020603050405020304" pitchFamily="18" charset="0"/>
              </a:rPr>
              <a:t> s pom</a:t>
            </a:r>
            <a:r>
              <a:rPr lang="sr-Latn-BA" sz="1800" dirty="0">
                <a:latin typeface="Times New Roman" panose="02020603050405020304" pitchFamily="18" charset="0"/>
                <a:cs typeface="Times New Roman" panose="02020603050405020304" pitchFamily="18" charset="0"/>
              </a:rPr>
              <a:t>icanjem </a:t>
            </a:r>
            <a:r>
              <a:rPr lang="en-US" sz="1800" dirty="0">
                <a:latin typeface="Times New Roman" panose="02020603050405020304" pitchFamily="18" charset="0"/>
                <a:cs typeface="Times New Roman" panose="02020603050405020304" pitchFamily="18" charset="0"/>
              </a:rPr>
              <a:t>po </a:t>
            </a:r>
            <a:r>
              <a:rPr lang="en-US" sz="1800" dirty="0" err="1">
                <a:latin typeface="Times New Roman" panose="02020603050405020304" pitchFamily="18" charset="0"/>
                <a:cs typeface="Times New Roman" panose="02020603050405020304" pitchFamily="18" charset="0"/>
              </a:rPr>
              <a:t>dužini</a:t>
            </a:r>
            <a:r>
              <a:rPr lang="sr-Latn-BA"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kod</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koje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postoji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promjena</a:t>
            </a:r>
            <a:r>
              <a:rPr lang="en-US" sz="1800" dirty="0">
                <a:latin typeface="Times New Roman" panose="02020603050405020304" pitchFamily="18" charset="0"/>
                <a:cs typeface="Times New Roman" panose="02020603050405020304" pitchFamily="18" charset="0"/>
              </a:rPr>
              <a:t> u </a:t>
            </a:r>
            <a:r>
              <a:rPr lang="en-US" sz="1800" dirty="0" err="1">
                <a:latin typeface="Times New Roman" panose="02020603050405020304" pitchFamily="18" charset="0"/>
                <a:cs typeface="Times New Roman" panose="02020603050405020304" pitchFamily="18" charset="0"/>
              </a:rPr>
              <a:t>dužini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kosti</a:t>
            </a:r>
            <a:endParaRPr lang="sr-Latn-BA" sz="1800" dirty="0">
              <a:latin typeface="Times New Roman" panose="02020603050405020304" pitchFamily="18" charset="0"/>
              <a:cs typeface="Times New Roman" panose="02020603050405020304" pitchFamily="18" charset="0"/>
            </a:endParaRPr>
          </a:p>
          <a:p>
            <a:pPr lvl="1">
              <a:spcBef>
                <a:spcPts val="0"/>
              </a:spcBef>
              <a:buClrTx/>
            </a:pPr>
            <a:r>
              <a:rPr lang="en-US" sz="1800" dirty="0">
                <a:latin typeface="Times New Roman" panose="02020603050405020304" pitchFamily="18" charset="0"/>
                <a:cs typeface="Times New Roman" panose="02020603050405020304" pitchFamily="18" charset="0"/>
              </a:rPr>
              <a:t> </a:t>
            </a:r>
            <a:r>
              <a:rPr lang="en-US" sz="1800" b="1" i="1" dirty="0">
                <a:latin typeface="Times New Roman" panose="02020603050405020304" pitchFamily="18" charset="0"/>
                <a:cs typeface="Times New Roman" panose="02020603050405020304" pitchFamily="18" charset="0"/>
              </a:rPr>
              <a:t>ad </a:t>
            </a:r>
            <a:r>
              <a:rPr lang="en-US" sz="1800" b="1" i="1" dirty="0" err="1">
                <a:latin typeface="Times New Roman" panose="02020603050405020304" pitchFamily="18" charset="0"/>
                <a:cs typeface="Times New Roman" panose="02020603050405020304" pitchFamily="18" charset="0"/>
              </a:rPr>
              <a:t>axim</a:t>
            </a:r>
            <a:r>
              <a:rPr lang="sr-Latn-BA" sz="1800" b="1"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dislokacija</a:t>
            </a:r>
            <a:r>
              <a:rPr lang="en-US" sz="1800" dirty="0">
                <a:latin typeface="Times New Roman" panose="02020603050405020304" pitchFamily="18" charset="0"/>
                <a:cs typeface="Times New Roman" panose="02020603050405020304" pitchFamily="18" charset="0"/>
              </a:rPr>
              <a:t> po </a:t>
            </a:r>
            <a:r>
              <a:rPr lang="en-US" sz="1800" dirty="0" err="1">
                <a:latin typeface="Times New Roman" panose="02020603050405020304" pitchFamily="18" charset="0"/>
                <a:cs typeface="Times New Roman" panose="02020603050405020304" pitchFamily="18" charset="0"/>
              </a:rPr>
              <a:t>osovini</a:t>
            </a:r>
            <a:r>
              <a:rPr lang="sr-Latn-BA"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gdje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među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glavnim</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frakturiranim fragmentima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postoji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određen</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ugao</a:t>
            </a:r>
            <a:r>
              <a:rPr lang="en-US" sz="1800" dirty="0">
                <a:latin typeface="Times New Roman" panose="02020603050405020304" pitchFamily="18" charset="0"/>
                <a:cs typeface="Times New Roman" panose="02020603050405020304" pitchFamily="18" charset="0"/>
              </a:rPr>
              <a:t>,  </a:t>
            </a:r>
            <a:endParaRPr lang="sr-Latn-BA" sz="1800" dirty="0">
              <a:latin typeface="Times New Roman" panose="02020603050405020304" pitchFamily="18" charset="0"/>
              <a:cs typeface="Times New Roman" panose="02020603050405020304" pitchFamily="18" charset="0"/>
            </a:endParaRPr>
          </a:p>
          <a:p>
            <a:pPr lvl="1">
              <a:spcBef>
                <a:spcPts val="0"/>
              </a:spcBef>
              <a:buClrTx/>
            </a:pPr>
            <a:r>
              <a:rPr lang="en-US" sz="1800" b="1" i="1" dirty="0">
                <a:latin typeface="Times New Roman" panose="02020603050405020304" pitchFamily="18" charset="0"/>
                <a:cs typeface="Times New Roman" panose="02020603050405020304" pitchFamily="18" charset="0"/>
              </a:rPr>
              <a:t>ad </a:t>
            </a:r>
            <a:r>
              <a:rPr lang="en-US" sz="1800" b="1" i="1" dirty="0" err="1">
                <a:latin typeface="Times New Roman" panose="02020603050405020304" pitchFamily="18" charset="0"/>
                <a:cs typeface="Times New Roman" panose="02020603050405020304" pitchFamily="18" charset="0"/>
              </a:rPr>
              <a:t>periferiam</a:t>
            </a:r>
            <a:r>
              <a:rPr lang="sr-Latn-BA" sz="1800" b="1" i="1" dirty="0">
                <a:latin typeface="Times New Roman" panose="02020603050405020304" pitchFamily="18" charset="0"/>
                <a:cs typeface="Times New Roman" panose="02020603050405020304" pitchFamily="18" charset="0"/>
              </a:rPr>
              <a:t> </a:t>
            </a:r>
            <a:r>
              <a:rPr lang="en-US" sz="1800" b="1" i="1" dirty="0">
                <a:latin typeface="Times New Roman" panose="02020603050405020304" pitchFamily="18" charset="0"/>
                <a:cs typeface="Times New Roman" panose="02020603050405020304" pitchFamily="18" charset="0"/>
              </a:rPr>
              <a:t> </a:t>
            </a:r>
            <a:r>
              <a:rPr lang="sr-Latn-BA" sz="1800" b="1" i="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dislokacija</a:t>
            </a:r>
            <a:r>
              <a:rPr lang="en-US" sz="1800" dirty="0">
                <a:latin typeface="Times New Roman" panose="02020603050405020304" pitchFamily="18" charset="0"/>
                <a:cs typeface="Times New Roman" panose="02020603050405020304" pitchFamily="18" charset="0"/>
              </a:rPr>
              <a:t> s pom</a:t>
            </a:r>
            <a:r>
              <a:rPr lang="sr-Latn-BA" sz="1800" dirty="0">
                <a:latin typeface="Times New Roman" panose="02020603050405020304" pitchFamily="18" charset="0"/>
                <a:cs typeface="Times New Roman" panose="02020603050405020304" pitchFamily="18" charset="0"/>
              </a:rPr>
              <a:t>icanjem</a:t>
            </a:r>
            <a:r>
              <a:rPr lang="en-US" sz="1800" dirty="0">
                <a:latin typeface="Times New Roman" panose="02020603050405020304" pitchFamily="18" charset="0"/>
                <a:cs typeface="Times New Roman" panose="02020603050405020304" pitchFamily="18" charset="0"/>
              </a:rPr>
              <a:t> u </a:t>
            </a:r>
            <a:r>
              <a:rPr lang="en-US" sz="1800" dirty="0" err="1">
                <a:latin typeface="Times New Roman" panose="02020603050405020304" pitchFamily="18" charset="0"/>
                <a:cs typeface="Times New Roman" panose="02020603050405020304" pitchFamily="18" charset="0"/>
              </a:rPr>
              <a:t>rotacije</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frakturiranim fragmentima</a:t>
            </a:r>
          </a:p>
          <a:p>
            <a:pPr marL="0" indent="0">
              <a:spcBef>
                <a:spcPts val="0"/>
              </a:spcBef>
              <a:buClrTx/>
              <a:buNone/>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6F718D4-9942-4EBF-8C71-56F0235910C5}"/>
              </a:ext>
            </a:extLst>
          </p:cNvPr>
          <p:cNvPicPr>
            <a:picLocks noChangeAspect="1"/>
          </p:cNvPicPr>
          <p:nvPr/>
        </p:nvPicPr>
        <p:blipFill>
          <a:blip r:embed="rId2"/>
          <a:stretch>
            <a:fillRect/>
          </a:stretch>
        </p:blipFill>
        <p:spPr>
          <a:xfrm>
            <a:off x="7829088" y="369077"/>
            <a:ext cx="4166969" cy="2090057"/>
          </a:xfrm>
          <a:prstGeom prst="rect">
            <a:avLst/>
          </a:prstGeom>
        </p:spPr>
      </p:pic>
      <p:pic>
        <p:nvPicPr>
          <p:cNvPr id="6" name="Picture 5">
            <a:extLst>
              <a:ext uri="{FF2B5EF4-FFF2-40B4-BE49-F238E27FC236}">
                <a16:creationId xmlns:a16="http://schemas.microsoft.com/office/drawing/2014/main" id="{D8D19D7A-65D3-4575-8D18-C4C34E087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8217" y="3219062"/>
            <a:ext cx="1446412" cy="193143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5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44CE-2D32-D331-92AC-AD55AFC9F270}"/>
              </a:ext>
            </a:extLst>
          </p:cNvPr>
          <p:cNvSpPr>
            <a:spLocks noGrp="1"/>
          </p:cNvSpPr>
          <p:nvPr>
            <p:ph type="title"/>
          </p:nvPr>
        </p:nvSpPr>
        <p:spPr/>
        <p:txBody>
          <a:bodyPr/>
          <a:lstStyle/>
          <a:p>
            <a:pPr algn="ctr"/>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BD82517A-712B-E084-5BDC-8C38A0B62538}"/>
              </a:ext>
            </a:extLst>
          </p:cNvPr>
          <p:cNvSpPr>
            <a:spLocks noGrp="1"/>
          </p:cNvSpPr>
          <p:nvPr>
            <p:ph idx="1"/>
          </p:nvPr>
        </p:nvSpPr>
        <p:spPr/>
        <p:txBody>
          <a:bodyPr/>
          <a:lstStyle/>
          <a:p>
            <a:pPr>
              <a:spcBef>
                <a:spcPts val="0"/>
              </a:spcBef>
              <a:buClrTx/>
            </a:pPr>
            <a:r>
              <a:rPr lang="sr-Latn-BA" b="1" dirty="0">
                <a:latin typeface="Times New Roman" panose="02020603050405020304" pitchFamily="18" charset="0"/>
                <a:cs typeface="Times New Roman" panose="02020603050405020304" pitchFamily="18" charset="0"/>
              </a:rPr>
              <a:t>U odnosu na zglob</a:t>
            </a:r>
          </a:p>
          <a:p>
            <a:pPr lvl="1">
              <a:spcBef>
                <a:spcPts val="0"/>
              </a:spcBef>
              <a:buClrTx/>
            </a:pPr>
            <a:r>
              <a:rPr lang="sr-Latn-BA" sz="1800" b="1" dirty="0">
                <a:latin typeface="Times New Roman" panose="02020603050405020304" pitchFamily="18" charset="0"/>
                <a:cs typeface="Times New Roman" panose="02020603050405020304" pitchFamily="18" charset="0"/>
              </a:rPr>
              <a:t>e</a:t>
            </a:r>
            <a:r>
              <a:rPr lang="en-US" sz="1800" b="1" dirty="0" err="1">
                <a:latin typeface="Times New Roman" panose="02020603050405020304" pitchFamily="18" charset="0"/>
                <a:cs typeface="Times New Roman" panose="02020603050405020304" pitchFamily="18" charset="0"/>
              </a:rPr>
              <a:t>kstraartikularn</a:t>
            </a:r>
            <a:r>
              <a:rPr lang="sr-Latn-BA" sz="1800" b="1" dirty="0">
                <a:latin typeface="Times New Roman" panose="02020603050405020304" pitchFamily="18" charset="0"/>
                <a:cs typeface="Times New Roman" panose="02020603050405020304" pitchFamily="18" charset="0"/>
              </a:rPr>
              <a:t>i </a:t>
            </a:r>
            <a:r>
              <a:rPr lang="sr-Latn-BA"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avulzijske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jednostavne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metafizarne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multifragmentarne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metafizarne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prelome</a:t>
            </a:r>
            <a:endParaRPr lang="sr-Latn-BA" sz="1800" dirty="0">
              <a:latin typeface="Times New Roman" panose="02020603050405020304" pitchFamily="18" charset="0"/>
              <a:cs typeface="Times New Roman" panose="02020603050405020304" pitchFamily="18" charset="0"/>
            </a:endParaRPr>
          </a:p>
          <a:p>
            <a:pPr lvl="1">
              <a:spcBef>
                <a:spcPts val="0"/>
              </a:spcBef>
              <a:buClrTx/>
            </a:pPr>
            <a:r>
              <a:rPr lang="en-US" sz="1800" b="1" dirty="0" err="1">
                <a:latin typeface="Times New Roman" panose="02020603050405020304" pitchFamily="18" charset="0"/>
                <a:cs typeface="Times New Roman" panose="02020603050405020304" pitchFamily="18" charset="0"/>
              </a:rPr>
              <a:t>djelomično</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artikularne</a:t>
            </a:r>
            <a:r>
              <a:rPr lang="sr-Latn-BA"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jednostavni-kosi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impresijski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kombinacija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jednostavnog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loma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impresijskog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ulomka</a:t>
            </a:r>
            <a:r>
              <a:rPr lang="en-US" sz="1800" dirty="0">
                <a:latin typeface="Times New Roman" panose="02020603050405020304" pitchFamily="18" charset="0"/>
                <a:cs typeface="Times New Roman" panose="02020603050405020304" pitchFamily="18" charset="0"/>
              </a:rPr>
              <a:t>.</a:t>
            </a:r>
            <a:endParaRPr lang="sr-Latn-BA" sz="1800" dirty="0">
              <a:latin typeface="Times New Roman" panose="02020603050405020304" pitchFamily="18" charset="0"/>
              <a:cs typeface="Times New Roman" panose="02020603050405020304" pitchFamily="18" charset="0"/>
            </a:endParaRPr>
          </a:p>
          <a:p>
            <a:pPr lvl="1">
              <a:spcBef>
                <a:spcPts val="0"/>
              </a:spcBef>
              <a:buClrTx/>
            </a:pP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kompletno</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artikularne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prelome</a:t>
            </a:r>
            <a:r>
              <a:rPr lang="sr-Latn-BA"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dijele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jednostavne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artikularne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jednostavne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metafizarne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zatim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jednostavne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artikularne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multifragmentalne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metafizarne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multifragmentalne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artikularne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multifragmentalne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metafizarne</a:t>
            </a:r>
            <a:endParaRPr lang="sr-Latn-BA" sz="1800"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Prema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odnosu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preloma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mekog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tkiva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lomovi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mogu</a:t>
            </a:r>
            <a:r>
              <a:rPr lang="en-US"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biti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zatvoreni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otvoreni</a:t>
            </a:r>
            <a:r>
              <a:rPr lang="en-US" dirty="0">
                <a:latin typeface="Times New Roman" panose="02020603050405020304" pitchFamily="18" charset="0"/>
                <a:cs typeface="Times New Roman" panose="02020603050405020304" pitchFamily="18" charset="0"/>
              </a:rPr>
              <a:t>.</a:t>
            </a:r>
            <a:endParaRPr lang="sr-Latn-BA" dirty="0">
              <a:latin typeface="Times New Roman" panose="02020603050405020304" pitchFamily="18" charset="0"/>
              <a:cs typeface="Times New Roman" panose="02020603050405020304" pitchFamily="18" charset="0"/>
            </a:endParaRPr>
          </a:p>
          <a:p>
            <a:pPr lvl="1"/>
            <a:r>
              <a:rPr lang="en-US" b="1" dirty="0" err="1">
                <a:latin typeface="Times New Roman" panose="02020603050405020304" pitchFamily="18" charset="0"/>
                <a:cs typeface="Times New Roman" panose="02020603050405020304" pitchFamily="18" charset="0"/>
              </a:rPr>
              <a:t>Zatvoreni</a:t>
            </a:r>
            <a:r>
              <a:rPr lang="en-US" b="1" dirty="0">
                <a:latin typeface="Times New Roman" panose="02020603050405020304" pitchFamily="18" charset="0"/>
                <a:cs typeface="Times New Roman" panose="02020603050405020304" pitchFamily="18" charset="0"/>
              </a:rPr>
              <a:t> </a:t>
            </a:r>
            <a:r>
              <a:rPr lang="sr-Latn-BA" b="1" dirty="0">
                <a:latin typeface="Times New Roman" panose="02020603050405020304" pitchFamily="18" charset="0"/>
                <a:cs typeface="Times New Roman" panose="02020603050405020304" pitchFamily="18" charset="0"/>
              </a:rPr>
              <a:t>prelom </a:t>
            </a:r>
            <a:r>
              <a:rPr lang="en-US" dirty="0">
                <a:latin typeface="Times New Roman" panose="02020603050405020304" pitchFamily="18" charset="0"/>
                <a:cs typeface="Times New Roman" panose="02020603050405020304" pitchFamily="18" charset="0"/>
              </a:rPr>
              <a:t>je </a:t>
            </a:r>
            <a:r>
              <a:rPr lang="en-US" dirty="0" err="1">
                <a:latin typeface="Times New Roman" panose="02020603050405020304" pitchFamily="18" charset="0"/>
                <a:cs typeface="Times New Roman" panose="02020603050405020304" pitchFamily="18" charset="0"/>
              </a:rPr>
              <a:t>onaj</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kojeg</a:t>
            </a:r>
            <a:r>
              <a:rPr lang="en-US" dirty="0">
                <a:latin typeface="Times New Roman" panose="02020603050405020304" pitchFamily="18" charset="0"/>
                <a:cs typeface="Times New Roman" panose="02020603050405020304" pitchFamily="18" charset="0"/>
              </a:rPr>
              <a:t> je </a:t>
            </a:r>
            <a:r>
              <a:rPr lang="sr-Latn-BA" dirty="0">
                <a:latin typeface="Times New Roman" panose="02020603050405020304" pitchFamily="18" charset="0"/>
                <a:cs typeface="Times New Roman" panose="02020603050405020304" pitchFamily="18" charset="0"/>
              </a:rPr>
              <a:t>komplet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kože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očuvana</a:t>
            </a:r>
            <a:r>
              <a:rPr lang="en-US" dirty="0">
                <a:latin typeface="Times New Roman" panose="02020603050405020304" pitchFamily="18" charset="0"/>
                <a:cs typeface="Times New Roman" panose="02020603050405020304" pitchFamily="18" charset="0"/>
              </a:rPr>
              <a:t>,</a:t>
            </a:r>
            <a:endParaRPr lang="sr-Latn-BA" dirty="0">
              <a:latin typeface="Times New Roman" panose="02020603050405020304" pitchFamily="18" charset="0"/>
              <a:cs typeface="Times New Roman" panose="02020603050405020304" pitchFamily="18" charset="0"/>
            </a:endParaRPr>
          </a:p>
          <a:p>
            <a:pPr lvl="1"/>
            <a:r>
              <a:rPr lang="sr-Latn-BA" b="1" dirty="0">
                <a:latin typeface="Times New Roman" panose="02020603050405020304" pitchFamily="18" charset="0"/>
                <a:cs typeface="Times New Roman" panose="02020603050405020304" pitchFamily="18" charset="0"/>
              </a:rPr>
              <a:t>Otvoren prelom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kod</a:t>
            </a:r>
            <a:r>
              <a:rPr lang="en-US" dirty="0">
                <a:latin typeface="Times New Roman" panose="02020603050405020304" pitchFamily="18" charset="0"/>
                <a:cs typeface="Times New Roman" panose="02020603050405020304" pitchFamily="18" charset="0"/>
              </a:rPr>
              <a:t> </a:t>
            </a:r>
            <a:r>
              <a:rPr lang="sr-Latn-BA" dirty="0">
                <a:latin typeface="Times New Roman" panose="02020603050405020304" pitchFamily="18" charset="0"/>
                <a:cs typeface="Times New Roman" panose="02020603050405020304" pitchFamily="18" charset="0"/>
              </a:rPr>
              <a:t>kog je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prekinut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kontinuitet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kože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sluznice</a:t>
            </a:r>
            <a:r>
              <a:rPr lang="en-US" dirty="0">
                <a:latin typeface="Times New Roman" panose="02020603050405020304" pitchFamily="18" charset="0"/>
                <a:cs typeface="Times New Roman" panose="02020603050405020304" pitchFamily="18" charset="0"/>
              </a:rPr>
              <a:t> u </a:t>
            </a:r>
            <a:r>
              <a:rPr lang="en-US" dirty="0" err="1">
                <a:latin typeface="Times New Roman" panose="02020603050405020304" pitchFamily="18" charset="0"/>
                <a:cs typeface="Times New Roman" panose="02020603050405020304" pitchFamily="18" charset="0"/>
              </a:rPr>
              <a:t>blizini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preloma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uslijed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pomicanja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ulomaka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fragmenata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kosti</a:t>
            </a:r>
            <a:endParaRPr lang="sr-Latn-BA"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13664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A96E-6529-4EC3-800F-9E68D5F9ABD8}"/>
              </a:ext>
            </a:extLst>
          </p:cNvPr>
          <p:cNvSpPr>
            <a:spLocks noGrp="1"/>
          </p:cNvSpPr>
          <p:nvPr>
            <p:ph type="title"/>
          </p:nvPr>
        </p:nvSpPr>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184EA96D-48FF-4729-A8B3-EA2A7AB5E43A}"/>
              </a:ext>
            </a:extLst>
          </p:cNvPr>
          <p:cNvSpPr>
            <a:spLocks noGrp="1"/>
          </p:cNvSpPr>
          <p:nvPr>
            <p:ph sz="half" idx="1"/>
          </p:nvPr>
        </p:nvSpPr>
        <p:spPr>
          <a:xfrm>
            <a:off x="177282" y="1843348"/>
            <a:ext cx="4572119" cy="4405052"/>
          </a:xfrm>
          <a:ln w="38100">
            <a:solidFill>
              <a:schemeClr val="tx1"/>
            </a:solidFill>
          </a:ln>
        </p:spPr>
        <p:txBody>
          <a:bodyPr>
            <a:normAutofit/>
          </a:bodyPr>
          <a:lstStyle/>
          <a:p>
            <a:pPr>
              <a:spcBef>
                <a:spcPts val="0"/>
              </a:spcBef>
              <a:buClr>
                <a:schemeClr val="tx1"/>
              </a:buClr>
            </a:pPr>
            <a:r>
              <a:rPr lang="sr-Latn-BA" sz="2000" dirty="0">
                <a:latin typeface="Times New Roman" panose="02020603050405020304" pitchFamily="18" charset="0"/>
                <a:cs typeface="Times New Roman" panose="02020603050405020304" pitchFamily="18" charset="0"/>
              </a:rPr>
              <a:t>Prema</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intenzitet</a:t>
            </a:r>
            <a:r>
              <a:rPr lang="sr-Latn-BA" sz="2000" b="1" i="1" dirty="0">
                <a:latin typeface="Times New Roman" panose="02020603050405020304" pitchFamily="18" charset="0"/>
                <a:cs typeface="Times New Roman" panose="02020603050405020304" pitchFamily="18" charset="0"/>
              </a:rPr>
              <a:t>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sile</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prelomi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mogu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uzrokovan</a:t>
            </a:r>
            <a:r>
              <a:rPr lang="sr-Latn-BA" sz="2000" dirty="0">
                <a:latin typeface="Times New Roman" panose="02020603050405020304" pitchFamily="18" charset="0"/>
                <a:cs typeface="Times New Roman" panose="02020603050405020304" pitchFamily="18" charset="0"/>
              </a:rPr>
              <a:t>e:</a:t>
            </a:r>
          </a:p>
          <a:p>
            <a:pPr lvl="1">
              <a:spcBef>
                <a:spcPts val="0"/>
              </a:spcBef>
              <a:buClr>
                <a:schemeClr val="tx1"/>
              </a:buClr>
            </a:pPr>
            <a:r>
              <a:rPr lang="en-US" sz="2000" b="1" dirty="0" err="1">
                <a:latin typeface="Times New Roman" panose="02020603050405020304" pitchFamily="18" charset="0"/>
                <a:cs typeface="Times New Roman" panose="02020603050405020304" pitchFamily="18" charset="0"/>
              </a:rPr>
              <a:t>jakom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silom</a:t>
            </a:r>
            <a:r>
              <a:rPr lang="en-US" sz="2000" b="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tu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ubrajamo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multifragmentarni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prelom</a:t>
            </a:r>
            <a:r>
              <a:rPr lang="en-US" sz="2000" dirty="0">
                <a:latin typeface="Times New Roman" panose="02020603050405020304" pitchFamily="18" charset="0"/>
                <a:cs typeface="Times New Roman" panose="02020603050405020304" pitchFamily="18" charset="0"/>
              </a:rPr>
              <a:t>, </a:t>
            </a:r>
            <a:endParaRPr lang="sr-Latn-BA" sz="2000" dirty="0">
              <a:latin typeface="Times New Roman" panose="02020603050405020304" pitchFamily="18" charset="0"/>
              <a:cs typeface="Times New Roman" panose="02020603050405020304" pitchFamily="18" charset="0"/>
            </a:endParaRPr>
          </a:p>
          <a:p>
            <a:pPr lvl="1">
              <a:spcBef>
                <a:spcPts val="0"/>
              </a:spcBef>
              <a:buClr>
                <a:schemeClr val="tx1"/>
              </a:buClr>
            </a:pPr>
            <a:r>
              <a:rPr lang="en-US" sz="2000" b="1" dirty="0" err="1">
                <a:latin typeface="Times New Roman" panose="02020603050405020304" pitchFamily="18" charset="0"/>
                <a:cs typeface="Times New Roman" panose="02020603050405020304" pitchFamily="18" charset="0"/>
              </a:rPr>
              <a:t>silom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srednje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količine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kinetičke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energije</a:t>
            </a:r>
            <a:r>
              <a:rPr lang="sr-Latn-B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slobodni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klin</a:t>
            </a:r>
            <a:r>
              <a:rPr lang="en-US" sz="2000" dirty="0">
                <a:latin typeface="Times New Roman" panose="02020603050405020304" pitchFamily="18" charset="0"/>
                <a:cs typeface="Times New Roman" panose="02020603050405020304" pitchFamily="18" charset="0"/>
              </a:rPr>
              <a:t>),</a:t>
            </a:r>
            <a:endParaRPr lang="sr-Latn-BA" sz="2000" dirty="0">
              <a:latin typeface="Times New Roman" panose="02020603050405020304" pitchFamily="18" charset="0"/>
              <a:cs typeface="Times New Roman" panose="02020603050405020304" pitchFamily="18" charset="0"/>
            </a:endParaRPr>
          </a:p>
          <a:p>
            <a:pPr lvl="1">
              <a:spcBef>
                <a:spcPts val="0"/>
              </a:spcBef>
              <a:buClr>
                <a:schemeClr val="tx1"/>
              </a:buClr>
            </a:pPr>
            <a:r>
              <a:rPr lang="en-US" sz="2000" b="1" dirty="0" err="1">
                <a:latin typeface="Times New Roman" panose="02020603050405020304" pitchFamily="18" charset="0"/>
                <a:cs typeface="Times New Roman" panose="02020603050405020304" pitchFamily="18" charset="0"/>
              </a:rPr>
              <a:t>prelomi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uzrokovani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silom</a:t>
            </a:r>
            <a:r>
              <a:rPr lang="en-US" sz="2000" dirty="0">
                <a:latin typeface="Times New Roman" panose="02020603050405020304" pitchFamily="18" charset="0"/>
                <a:cs typeface="Times New Roman" panose="02020603050405020304" pitchFamily="18" charset="0"/>
              </a:rPr>
              <a:t> male </a:t>
            </a:r>
            <a:r>
              <a:rPr lang="en-US" sz="2000" dirty="0" err="1">
                <a:latin typeface="Times New Roman" panose="02020603050405020304" pitchFamily="18" charset="0"/>
                <a:cs typeface="Times New Roman" panose="02020603050405020304" pitchFamily="18" charset="0"/>
              </a:rPr>
              <a:t>kinetičke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energije</a:t>
            </a:r>
            <a:r>
              <a:rPr lang="en-US" sz="2000" dirty="0">
                <a:latin typeface="Times New Roman" panose="02020603050405020304" pitchFamily="18" charset="0"/>
                <a:cs typeface="Times New Roman" panose="02020603050405020304" pitchFamily="18" charset="0"/>
              </a:rPr>
              <a:t> u </a:t>
            </a:r>
            <a:r>
              <a:rPr lang="en-US" sz="2000" dirty="0" err="1">
                <a:latin typeface="Times New Roman" panose="02020603050405020304" pitchFamily="18" charset="0"/>
                <a:cs typeface="Times New Roman" panose="02020603050405020304" pitchFamily="18" charset="0"/>
              </a:rPr>
              <a:t>koje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ubrajamo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popr</a:t>
            </a:r>
            <a:r>
              <a:rPr lang="sr-Latn-BA" sz="2000" dirty="0">
                <a:latin typeface="Times New Roman" panose="02020603050405020304" pitchFamily="18" charset="0"/>
                <a:cs typeface="Times New Roman" panose="02020603050405020304" pitchFamily="18" charset="0"/>
              </a:rPr>
              <a:t>ečne</a:t>
            </a:r>
            <a:r>
              <a:rPr lang="en-US" sz="2000" dirty="0">
                <a:latin typeface="Times New Roman" panose="02020603050405020304" pitchFamily="18" charset="0"/>
                <a:cs typeface="Times New Roman" panose="02020603050405020304" pitchFamily="18" charset="0"/>
              </a:rPr>
              <a:t>, kos</a:t>
            </a:r>
            <a:r>
              <a:rPr lang="sr-Latn-BA" sz="2000" dirty="0">
                <a:latin typeface="Times New Roman" panose="02020603050405020304" pitchFamily="18" charset="0"/>
                <a:cs typeface="Times New Roman" panose="02020603050405020304" pitchFamily="18" charset="0"/>
              </a:rPr>
              <a: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spiraln</a:t>
            </a:r>
            <a:r>
              <a:rPr lang="sr-Latn-BA" sz="2000" dirty="0">
                <a:latin typeface="Times New Roman" panose="02020603050405020304" pitchFamily="18" charset="0"/>
                <a:cs typeface="Times New Roman" panose="02020603050405020304" pitchFamily="18" charset="0"/>
              </a:rPr>
              <a: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uzdužni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prelom</a:t>
            </a:r>
            <a:r>
              <a:rPr lang="sr-Latn-BA" sz="2000" dirty="0">
                <a:latin typeface="Times New Roman" panose="02020603050405020304" pitchFamily="18" charset="0"/>
                <a:cs typeface="Times New Roman" panose="02020603050405020304" pitchFamily="18" charset="0"/>
              </a:rPr>
              <a:t>.</a:t>
            </a:r>
          </a:p>
          <a:p>
            <a:pPr>
              <a:spcBef>
                <a:spcPts val="0"/>
              </a:spcBef>
              <a:buClr>
                <a:schemeClr val="tx1"/>
              </a:buClr>
            </a:pPr>
            <a:r>
              <a:rPr lang="en-US" sz="2000" b="1" i="1" dirty="0" err="1">
                <a:latin typeface="Times New Roman" panose="02020603050405020304" pitchFamily="18" charset="0"/>
                <a:cs typeface="Times New Roman" panose="02020603050405020304" pitchFamily="18" charset="0"/>
              </a:rPr>
              <a:t>Prema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mehanizmu</a:t>
            </a:r>
            <a:r>
              <a:rPr lang="en-US" sz="2000" b="1" i="1" dirty="0">
                <a:latin typeface="Times New Roman" panose="02020603050405020304" pitchFamily="18" charset="0"/>
                <a:cs typeface="Times New Roman" panose="02020603050405020304" pitchFamily="18" charset="0"/>
              </a:rPr>
              <a:t> </a:t>
            </a:r>
            <a:r>
              <a:rPr lang="sr-Latn-BA" sz="2000" b="1" i="1" dirty="0">
                <a:latin typeface="Times New Roman" panose="02020603050405020304" pitchFamily="18" charset="0"/>
                <a:cs typeface="Times New Roman" panose="02020603050405020304" pitchFamily="18" charset="0"/>
              </a:rPr>
              <a:t>povrede</a:t>
            </a:r>
            <a:r>
              <a:rPr lang="sr-Latn-BA" sz="2000" dirty="0">
                <a:latin typeface="Times New Roman" panose="02020603050405020304" pitchFamily="18" charset="0"/>
                <a:cs typeface="Times New Roman" panose="02020603050405020304" pitchFamily="18" charset="0"/>
              </a:rPr>
              <a:t> prelom</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mogu</a:t>
            </a:r>
            <a:r>
              <a:rPr lang="en-US" sz="2000" dirty="0">
                <a:latin typeface="Times New Roman" panose="02020603050405020304" pitchFamily="18" charset="0"/>
                <a:cs typeface="Times New Roman" panose="02020603050405020304" pitchFamily="18" charset="0"/>
              </a:rPr>
              <a:t> z</a:t>
            </a:r>
            <a:r>
              <a:rPr lang="sr-Latn-BA" sz="2000" dirty="0">
                <a:latin typeface="Times New Roman" panose="02020603050405020304" pitchFamily="18" charset="0"/>
                <a:cs typeface="Times New Roman" panose="02020603050405020304" pitchFamily="18" charset="0"/>
              </a:rPr>
              <a:t>adobiti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prilikom</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saobraćajnih </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nesreća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eksplozivnih</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povreda</a:t>
            </a:r>
            <a:r>
              <a:rPr lang="en-US" sz="2000" dirty="0">
                <a:latin typeface="Times New Roman" panose="02020603050405020304" pitchFamily="18" charset="0"/>
                <a:cs typeface="Times New Roman" panose="02020603050405020304" pitchFamily="18" charset="0"/>
              </a:rPr>
              <a:t>, pada </a:t>
            </a:r>
            <a:r>
              <a:rPr lang="sr-Latn-BA"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07798ABA-5CBA-49D0-AFBB-A80F9C03D311}"/>
              </a:ext>
            </a:extLst>
          </p:cNvPr>
          <p:cNvSpPr>
            <a:spLocks noGrp="1"/>
          </p:cNvSpPr>
          <p:nvPr>
            <p:ph sz="half" idx="2"/>
          </p:nvPr>
        </p:nvSpPr>
        <p:spPr>
          <a:xfrm>
            <a:off x="4907067" y="1843349"/>
            <a:ext cx="5071067" cy="4405051"/>
          </a:xfrm>
          <a:ln w="38100">
            <a:solidFill>
              <a:schemeClr val="tx1"/>
            </a:solidFill>
          </a:ln>
        </p:spPr>
        <p:txBody>
          <a:bodyPr>
            <a:normAutofit/>
          </a:bodyPr>
          <a:lstStyle/>
          <a:p>
            <a:pPr>
              <a:spcBef>
                <a:spcPts val="0"/>
              </a:spcBef>
            </a:pPr>
            <a:r>
              <a:rPr lang="sr-Latn-RS" b="1" dirty="0">
                <a:latin typeface="Times New Roman" panose="02020603050405020304" pitchFamily="18" charset="0"/>
                <a:cs typeface="Times New Roman" panose="02020603050405020304" pitchFamily="18" charset="0"/>
              </a:rPr>
              <a:t>Preloma intraartikularnog  tibijalnog  platoa Shatzker klasifikacija </a:t>
            </a:r>
          </a:p>
          <a:p>
            <a:pPr marL="0" indent="0">
              <a:spcBef>
                <a:spcPts val="0"/>
              </a:spcBef>
              <a:buNone/>
            </a:pPr>
            <a:endParaRPr lang="sr-Latn-RS" sz="1700" b="1" dirty="0">
              <a:latin typeface="Times New Roman" panose="02020603050405020304" pitchFamily="18" charset="0"/>
              <a:cs typeface="Times New Roman" panose="02020603050405020304" pitchFamily="18" charset="0"/>
            </a:endParaRPr>
          </a:p>
          <a:p>
            <a:pPr>
              <a:spcBef>
                <a:spcPts val="0"/>
              </a:spcBef>
            </a:pPr>
            <a:r>
              <a:rPr lang="sr-Latn-RS" b="1" dirty="0">
                <a:latin typeface="Times New Roman" panose="02020603050405020304" pitchFamily="18" charset="0"/>
                <a:cs typeface="Times New Roman" panose="02020603050405020304" pitchFamily="18" charset="0"/>
              </a:rPr>
              <a:t>Tip I  čist </a:t>
            </a:r>
            <a:r>
              <a:rPr lang="sr-Latn-RS" dirty="0">
                <a:latin typeface="Times New Roman" panose="02020603050405020304" pitchFamily="18" charset="0"/>
                <a:cs typeface="Times New Roman" panose="02020603050405020304" pitchFamily="18" charset="0"/>
              </a:rPr>
              <a:t>rascjep lateralnog tibijalnog platoa </a:t>
            </a:r>
          </a:p>
          <a:p>
            <a:pPr>
              <a:spcBef>
                <a:spcPts val="0"/>
              </a:spcBef>
            </a:pPr>
            <a:r>
              <a:rPr lang="sr-Latn-RS" b="1" dirty="0">
                <a:latin typeface="Times New Roman" panose="02020603050405020304" pitchFamily="18" charset="0"/>
                <a:cs typeface="Times New Roman" panose="02020603050405020304" pitchFamily="18" charset="0"/>
              </a:rPr>
              <a:t>Tip II  </a:t>
            </a:r>
            <a:r>
              <a:rPr lang="sr-Latn-RS" dirty="0">
                <a:latin typeface="Times New Roman" panose="02020603050405020304" pitchFamily="18" charset="0"/>
                <a:cs typeface="Times New Roman" panose="02020603050405020304" pitchFamily="18" charset="0"/>
              </a:rPr>
              <a:t>rascjep lateralnog platoa tibije u kom se</a:t>
            </a:r>
          </a:p>
          <a:p>
            <a:pPr marL="0" indent="0">
              <a:spcBef>
                <a:spcPts val="0"/>
              </a:spcBef>
              <a:buNone/>
            </a:pPr>
            <a:r>
              <a:rPr lang="sr-Latn-RS" dirty="0">
                <a:latin typeface="Times New Roman" panose="02020603050405020304" pitchFamily="18" charset="0"/>
                <a:cs typeface="Times New Roman" panose="02020603050405020304" pitchFamily="18" charset="0"/>
              </a:rPr>
              <a:t>        preostala zglobna površina spušta u metafizu  </a:t>
            </a:r>
          </a:p>
          <a:p>
            <a:pPr>
              <a:spcBef>
                <a:spcPts val="0"/>
              </a:spcBef>
            </a:pPr>
            <a:r>
              <a:rPr lang="sr-Latn-RS" b="1" dirty="0">
                <a:latin typeface="Times New Roman" panose="02020603050405020304" pitchFamily="18" charset="0"/>
                <a:cs typeface="Times New Roman" panose="02020603050405020304" pitchFamily="18" charset="0"/>
              </a:rPr>
              <a:t>Tip III </a:t>
            </a:r>
            <a:r>
              <a:rPr lang="sr-Latn-RS" dirty="0">
                <a:latin typeface="Times New Roman" panose="02020603050405020304" pitchFamily="18" charset="0"/>
                <a:cs typeface="Times New Roman" panose="02020603050405020304" pitchFamily="18" charset="0"/>
              </a:rPr>
              <a:t>je čista centralna depresiona fraktura </a:t>
            </a:r>
          </a:p>
          <a:p>
            <a:pPr marL="0" indent="0">
              <a:spcBef>
                <a:spcPts val="0"/>
              </a:spcBef>
              <a:buNone/>
            </a:pPr>
            <a:r>
              <a:rPr lang="sr-Latn-RS" dirty="0">
                <a:latin typeface="Times New Roman" panose="02020603050405020304" pitchFamily="18" charset="0"/>
                <a:cs typeface="Times New Roman" panose="02020603050405020304" pitchFamily="18" charset="0"/>
              </a:rPr>
              <a:t>        lateralnog tibijalnog platoa sa intaktnom</a:t>
            </a:r>
          </a:p>
          <a:p>
            <a:pPr marL="0" indent="0">
              <a:spcBef>
                <a:spcPts val="0"/>
              </a:spcBef>
              <a:buNone/>
            </a:pPr>
            <a:r>
              <a:rPr lang="sr-Latn-RS" dirty="0">
                <a:latin typeface="Times New Roman" panose="02020603050405020304" pitchFamily="18" charset="0"/>
                <a:cs typeface="Times New Roman" panose="02020603050405020304" pitchFamily="18" charset="0"/>
              </a:rPr>
              <a:t>        koštanom  ivicom. </a:t>
            </a:r>
          </a:p>
          <a:p>
            <a:pPr>
              <a:spcBef>
                <a:spcPts val="0"/>
              </a:spcBef>
            </a:pPr>
            <a:r>
              <a:rPr lang="sr-Latn-RS" b="1" dirty="0">
                <a:latin typeface="Times New Roman" panose="02020603050405020304" pitchFamily="18" charset="0"/>
                <a:cs typeface="Times New Roman" panose="02020603050405020304" pitchFamily="18" charset="0"/>
              </a:rPr>
              <a:t>Tip IV </a:t>
            </a:r>
            <a:r>
              <a:rPr lang="sr-Latn-RS" dirty="0">
                <a:latin typeface="Times New Roman" panose="02020603050405020304" pitchFamily="18" charset="0"/>
                <a:cs typeface="Times New Roman" panose="02020603050405020304" pitchFamily="18" charset="0"/>
              </a:rPr>
              <a:t>predstavlja rascjep idepresionu frakturu medijalnog platoa tibije.</a:t>
            </a:r>
          </a:p>
          <a:p>
            <a:pPr>
              <a:spcBef>
                <a:spcPts val="0"/>
              </a:spcBef>
            </a:pPr>
            <a:r>
              <a:rPr lang="sr-Latn-RS" b="1" dirty="0">
                <a:latin typeface="Times New Roman" panose="02020603050405020304" pitchFamily="18" charset="0"/>
                <a:cs typeface="Times New Roman" panose="02020603050405020304" pitchFamily="18" charset="0"/>
              </a:rPr>
              <a:t>Tip V </a:t>
            </a:r>
            <a:r>
              <a:rPr lang="sr-Latn-RS" dirty="0">
                <a:latin typeface="Times New Roman" panose="02020603050405020304" pitchFamily="18" charset="0"/>
                <a:cs typeface="Times New Roman" panose="02020603050405020304" pitchFamily="18" charset="0"/>
              </a:rPr>
              <a:t>je bikondilarni prelom  gdje metafiza i dijafiza  ostaju intaktne. </a:t>
            </a:r>
          </a:p>
          <a:p>
            <a:pPr>
              <a:spcBef>
                <a:spcPts val="0"/>
              </a:spcBef>
            </a:pPr>
            <a:r>
              <a:rPr lang="sr-Latn-RS" b="1" dirty="0">
                <a:latin typeface="Times New Roman" panose="02020603050405020304" pitchFamily="18" charset="0"/>
                <a:cs typeface="Times New Roman" panose="02020603050405020304" pitchFamily="18" charset="0"/>
              </a:rPr>
              <a:t>Tip VI </a:t>
            </a:r>
            <a:r>
              <a:rPr lang="sr-Latn-RS" dirty="0">
                <a:latin typeface="Times New Roman" panose="02020603050405020304" pitchFamily="18" charset="0"/>
                <a:cs typeface="Times New Roman" panose="02020603050405020304" pitchFamily="18" charset="0"/>
              </a:rPr>
              <a:t>je prelom platoa tibije u kojem postoji dislokacija  između metafize i dijafize </a:t>
            </a:r>
          </a:p>
        </p:txBody>
      </p:sp>
      <p:pic>
        <p:nvPicPr>
          <p:cNvPr id="5" name="Slika 1">
            <a:extLst>
              <a:ext uri="{FF2B5EF4-FFF2-40B4-BE49-F238E27FC236}">
                <a16:creationId xmlns:a16="http://schemas.microsoft.com/office/drawing/2014/main" id="{DF231A9E-F3F0-49F8-8F1B-93A1122A34E1}"/>
              </a:ext>
            </a:extLst>
          </p:cNvPr>
          <p:cNvPicPr>
            <a:picLocks noChangeAspect="1"/>
          </p:cNvPicPr>
          <p:nvPr/>
        </p:nvPicPr>
        <p:blipFill>
          <a:blip r:embed="rId2"/>
          <a:stretch>
            <a:fillRect/>
          </a:stretch>
        </p:blipFill>
        <p:spPr>
          <a:xfrm>
            <a:off x="9827682" y="567162"/>
            <a:ext cx="2396405" cy="3862873"/>
          </a:xfrm>
          <a:prstGeom prst="rect">
            <a:avLst/>
          </a:prstGeom>
        </p:spPr>
      </p:pic>
      <p:pic>
        <p:nvPicPr>
          <p:cNvPr id="7" name="Picture 6">
            <a:extLst>
              <a:ext uri="{FF2B5EF4-FFF2-40B4-BE49-F238E27FC236}">
                <a16:creationId xmlns:a16="http://schemas.microsoft.com/office/drawing/2014/main" id="{509B66A1-6C9C-4C0A-8530-48A48881E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134" y="4620080"/>
            <a:ext cx="2095500" cy="1438275"/>
          </a:xfrm>
          <a:prstGeom prst="rect">
            <a:avLst/>
          </a:prstGeom>
        </p:spPr>
      </p:pic>
    </p:spTree>
    <p:extLst>
      <p:ext uri="{BB962C8B-B14F-4D97-AF65-F5344CB8AC3E}">
        <p14:creationId xmlns:p14="http://schemas.microsoft.com/office/powerpoint/2010/main" val="704432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A96E-6529-4EC3-800F-9E68D5F9ABD8}"/>
              </a:ext>
            </a:extLst>
          </p:cNvPr>
          <p:cNvSpPr>
            <a:spLocks noGrp="1"/>
          </p:cNvSpPr>
          <p:nvPr>
            <p:ph type="title"/>
          </p:nvPr>
        </p:nvSpPr>
        <p:spPr>
          <a:xfrm>
            <a:off x="686665" y="186612"/>
            <a:ext cx="8596668" cy="660400"/>
          </a:xfrm>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184EA96D-48FF-4729-A8B3-EA2A7AB5E43A}"/>
              </a:ext>
            </a:extLst>
          </p:cNvPr>
          <p:cNvSpPr>
            <a:spLocks noGrp="1"/>
          </p:cNvSpPr>
          <p:nvPr>
            <p:ph idx="1"/>
          </p:nvPr>
        </p:nvSpPr>
        <p:spPr>
          <a:xfrm>
            <a:off x="388085" y="1270000"/>
            <a:ext cx="8596668" cy="5401388"/>
          </a:xfrm>
        </p:spPr>
        <p:txBody>
          <a:bodyPr>
            <a:noAutofit/>
          </a:bodyPr>
          <a:lstStyle/>
          <a:p>
            <a:r>
              <a:rPr lang="en-US" sz="2000" b="1" dirty="0">
                <a:latin typeface="Times New Roman" panose="02020603050405020304" pitchFamily="18" charset="0"/>
                <a:cs typeface="Times New Roman" panose="02020603050405020304" pitchFamily="18" charset="0"/>
              </a:rPr>
              <a:t>DIJAFIZA TIBIJE </a:t>
            </a:r>
            <a:endParaRPr lang="sr-Latn-BA" sz="2000" b="1" dirty="0">
              <a:latin typeface="Times New Roman" panose="02020603050405020304" pitchFamily="18" charset="0"/>
              <a:cs typeface="Times New Roman" panose="02020603050405020304" pitchFamily="18" charset="0"/>
            </a:endParaRPr>
          </a:p>
          <a:p>
            <a:pPr>
              <a:spcBef>
                <a:spcPts val="0"/>
              </a:spcBef>
            </a:pPr>
            <a:r>
              <a:rPr lang="en-US" sz="2000" dirty="0">
                <a:latin typeface="Times New Roman" panose="02020603050405020304" pitchFamily="18" charset="0"/>
                <a:cs typeface="Times New Roman" panose="02020603050405020304" pitchFamily="18" charset="0"/>
              </a:rPr>
              <a:t>U </a:t>
            </a:r>
            <a:r>
              <a:rPr lang="en-US" sz="2000" dirty="0" err="1">
                <a:latin typeface="Times New Roman" panose="02020603050405020304" pitchFamily="18" charset="0"/>
                <a:cs typeface="Times New Roman" panose="02020603050405020304" pitchFamily="18" charset="0"/>
              </a:rPr>
              <a:t>dijagnostičke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svrhe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indikacija</a:t>
            </a:r>
            <a:r>
              <a:rPr lang="en-US" sz="2000" dirty="0">
                <a:latin typeface="Times New Roman" panose="02020603050405020304" pitchFamily="18" charset="0"/>
                <a:cs typeface="Times New Roman" panose="02020603050405020304" pitchFamily="18" charset="0"/>
              </a:rPr>
              <a:t> za </a:t>
            </a:r>
            <a:r>
              <a:rPr lang="en-US" sz="2000" dirty="0" err="1">
                <a:latin typeface="Times New Roman" panose="02020603050405020304" pitchFamily="18" charset="0"/>
                <a:cs typeface="Times New Roman" panose="02020603050405020304" pitchFamily="18" charset="0"/>
              </a:rPr>
              <a:t>izbor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načina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liječenja</a:t>
            </a:r>
            <a:r>
              <a:rPr lang="en-US" sz="2000" dirty="0">
                <a:latin typeface="Times New Roman" panose="02020603050405020304" pitchFamily="18" charset="0"/>
                <a:cs typeface="Times New Roman" panose="02020603050405020304" pitchFamily="18" charset="0"/>
              </a:rPr>
              <a:t>, </a:t>
            </a:r>
            <a:endParaRPr lang="sr-Latn-BA" sz="2000" dirty="0">
              <a:latin typeface="Times New Roman" panose="02020603050405020304" pitchFamily="18" charset="0"/>
              <a:cs typeface="Times New Roman" panose="02020603050405020304" pitchFamily="18" charset="0"/>
            </a:endParaRPr>
          </a:p>
          <a:p>
            <a:pPr marL="0" indent="0">
              <a:spcBef>
                <a:spcPts val="0"/>
              </a:spcBef>
              <a:buNone/>
            </a:pPr>
            <a:r>
              <a:rPr lang="sr-Latn-B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za </a:t>
            </a:r>
            <a:r>
              <a:rPr lang="en-US" sz="2000" dirty="0" err="1">
                <a:latin typeface="Times New Roman" panose="02020603050405020304" pitchFamily="18" charset="0"/>
                <a:cs typeface="Times New Roman" panose="02020603050405020304" pitchFamily="18" charset="0"/>
              </a:rPr>
              <a:t>sve</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kosti</a:t>
            </a:r>
            <a:r>
              <a:rPr lang="en-US" sz="2000" dirty="0">
                <a:latin typeface="Times New Roman" panose="02020603050405020304" pitchFamily="18" charset="0"/>
                <a:cs typeface="Times New Roman" panose="02020603050405020304" pitchFamily="18" charset="0"/>
              </a:rPr>
              <a:t>, pa </a:t>
            </a:r>
            <a:r>
              <a:rPr lang="en-US" sz="2000" dirty="0" err="1">
                <a:latin typeface="Times New Roman" panose="02020603050405020304" pitchFamily="18" charset="0"/>
                <a:cs typeface="Times New Roman" panose="02020603050405020304" pitchFamily="18" charset="0"/>
              </a:rPr>
              <a:t>tako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za </a:t>
            </a:r>
            <a:r>
              <a:rPr lang="en-US" sz="2000" dirty="0" err="1">
                <a:latin typeface="Times New Roman" panose="02020603050405020304" pitchFamily="18" charset="0"/>
                <a:cs typeface="Times New Roman" panose="02020603050405020304" pitchFamily="18" charset="0"/>
              </a:rPr>
              <a:t>tibiju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danas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univerzalno</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koristi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podjela</a:t>
            </a:r>
            <a:r>
              <a:rPr lang="en-US" sz="2000" dirty="0">
                <a:latin typeface="Times New Roman" panose="02020603050405020304" pitchFamily="18" charset="0"/>
                <a:cs typeface="Times New Roman" panose="02020603050405020304" pitchFamily="18" charset="0"/>
              </a:rPr>
              <a:t> </a:t>
            </a:r>
            <a:endParaRPr lang="sr-Latn-BA" sz="2000" dirty="0">
              <a:latin typeface="Times New Roman" panose="02020603050405020304" pitchFamily="18" charset="0"/>
              <a:cs typeface="Times New Roman" panose="02020603050405020304" pitchFamily="18" charset="0"/>
            </a:endParaRPr>
          </a:p>
          <a:p>
            <a:pPr marL="0" indent="0">
              <a:spcBef>
                <a:spcPts val="0"/>
              </a:spcBef>
              <a:buNone/>
            </a:pPr>
            <a:r>
              <a:rPr lang="sr-Latn-BA"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preloma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prema</a:t>
            </a:r>
            <a:r>
              <a:rPr lang="en-US" sz="2000" dirty="0">
                <a:latin typeface="Times New Roman" panose="02020603050405020304" pitchFamily="18" charset="0"/>
                <a:cs typeface="Times New Roman" panose="02020603050405020304" pitchFamily="18" charset="0"/>
              </a:rPr>
              <a:t> AO-</a:t>
            </a:r>
            <a:r>
              <a:rPr lang="en-US" sz="2000" dirty="0" err="1">
                <a:latin typeface="Times New Roman" panose="02020603050405020304" pitchFamily="18" charset="0"/>
                <a:cs typeface="Times New Roman" panose="02020603050405020304" pitchFamily="18" charset="0"/>
              </a:rPr>
              <a:t>klasifikaciji</a:t>
            </a:r>
            <a:r>
              <a:rPr lang="sr-Latn-BA" sz="2000" dirty="0">
                <a:latin typeface="Times New Roman" panose="02020603050405020304" pitchFamily="18" charset="0"/>
                <a:cs typeface="Times New Roman" panose="02020603050405020304" pitchFamily="18" charset="0"/>
              </a:rPr>
              <a:t>.</a:t>
            </a:r>
          </a:p>
          <a:p>
            <a:pPr>
              <a:spcBef>
                <a:spcPts val="0"/>
              </a:spcBef>
            </a:pPr>
            <a:r>
              <a:rPr lang="sr-Latn-RS" sz="2000" b="1" dirty="0">
                <a:latin typeface="Times New Roman" panose="02020603050405020304" pitchFamily="18" charset="0"/>
                <a:cs typeface="Times New Roman" panose="02020603050405020304" pitchFamily="18" charset="0"/>
              </a:rPr>
              <a:t>A</a:t>
            </a:r>
            <a:r>
              <a:rPr lang="sr-Latn-RS" sz="2000" dirty="0">
                <a:latin typeface="Times New Roman" panose="02020603050405020304" pitchFamily="18" charset="0"/>
                <a:cs typeface="Times New Roman" panose="02020603050405020304" pitchFamily="18" charset="0"/>
              </a:rPr>
              <a:t> -</a:t>
            </a:r>
            <a:r>
              <a:rPr lang="sr-Latn-RS" sz="2000" b="1" dirty="0">
                <a:latin typeface="Times New Roman" panose="02020603050405020304" pitchFamily="18" charset="0"/>
                <a:cs typeface="Times New Roman" panose="02020603050405020304" pitchFamily="18" charset="0"/>
              </a:rPr>
              <a:t>jednostavni prelom</a:t>
            </a:r>
          </a:p>
          <a:p>
            <a:pPr lvl="1">
              <a:spcBef>
                <a:spcPts val="0"/>
              </a:spcBef>
            </a:pPr>
            <a:r>
              <a:rPr lang="sr-Latn-RS" sz="2000" dirty="0">
                <a:latin typeface="Times New Roman" panose="02020603050405020304" pitchFamily="18" charset="0"/>
                <a:cs typeface="Times New Roman" panose="02020603050405020304" pitchFamily="18" charset="0"/>
              </a:rPr>
              <a:t>A1 spiralni</a:t>
            </a:r>
          </a:p>
          <a:p>
            <a:pPr lvl="1">
              <a:spcBef>
                <a:spcPts val="0"/>
              </a:spcBef>
            </a:pPr>
            <a:r>
              <a:rPr lang="sr-Latn-RS" sz="2000" dirty="0">
                <a:latin typeface="Times New Roman" panose="02020603050405020304" pitchFamily="18" charset="0"/>
                <a:cs typeface="Times New Roman" panose="02020603050405020304" pitchFamily="18" charset="0"/>
              </a:rPr>
              <a:t>A2 kosi</a:t>
            </a:r>
          </a:p>
          <a:p>
            <a:pPr lvl="1">
              <a:spcBef>
                <a:spcPts val="0"/>
              </a:spcBef>
            </a:pPr>
            <a:r>
              <a:rPr lang="sr-Latn-RS" sz="2000" dirty="0">
                <a:latin typeface="Times New Roman" panose="02020603050405020304" pitchFamily="18" charset="0"/>
                <a:cs typeface="Times New Roman" panose="02020603050405020304" pitchFamily="18" charset="0"/>
              </a:rPr>
              <a:t>A3 poprečni</a:t>
            </a:r>
          </a:p>
          <a:p>
            <a:pPr>
              <a:spcBef>
                <a:spcPts val="0"/>
              </a:spcBef>
            </a:pPr>
            <a:r>
              <a:rPr lang="sr-Latn-RS" sz="2000" b="1" dirty="0">
                <a:latin typeface="Times New Roman" panose="02020603050405020304" pitchFamily="18" charset="0"/>
                <a:cs typeface="Times New Roman" panose="02020603050405020304" pitchFamily="18" charset="0"/>
              </a:rPr>
              <a:t>B-Prelomi sa klinastim fragmentom</a:t>
            </a:r>
          </a:p>
          <a:p>
            <a:pPr lvl="1">
              <a:spcBef>
                <a:spcPts val="0"/>
              </a:spcBef>
            </a:pPr>
            <a:r>
              <a:rPr lang="sr-Latn-RS" sz="2000" dirty="0">
                <a:latin typeface="Times New Roman" panose="02020603050405020304" pitchFamily="18" charset="0"/>
                <a:cs typeface="Times New Roman" panose="02020603050405020304" pitchFamily="18" charset="0"/>
              </a:rPr>
              <a:t>B1-spiralni klinasti fragment</a:t>
            </a:r>
          </a:p>
          <a:p>
            <a:pPr lvl="1">
              <a:spcBef>
                <a:spcPts val="0"/>
              </a:spcBef>
            </a:pPr>
            <a:r>
              <a:rPr lang="sr-Latn-RS" sz="2000" dirty="0">
                <a:latin typeface="Times New Roman" panose="02020603050405020304" pitchFamily="18" charset="0"/>
                <a:cs typeface="Times New Roman" panose="02020603050405020304" pitchFamily="18" charset="0"/>
              </a:rPr>
              <a:t>B2- zakrivljeni klinasti fragment</a:t>
            </a:r>
          </a:p>
          <a:p>
            <a:pPr lvl="1">
              <a:spcBef>
                <a:spcPts val="0"/>
              </a:spcBef>
            </a:pPr>
            <a:r>
              <a:rPr lang="sr-Latn-RS" sz="2000" dirty="0">
                <a:latin typeface="Times New Roman" panose="02020603050405020304" pitchFamily="18" charset="0"/>
                <a:cs typeface="Times New Roman" panose="02020603050405020304" pitchFamily="18" charset="0"/>
              </a:rPr>
              <a:t>B3-fragmentisani klinasti fragment</a:t>
            </a:r>
          </a:p>
          <a:p>
            <a:pPr>
              <a:spcBef>
                <a:spcPts val="0"/>
              </a:spcBef>
            </a:pPr>
            <a:r>
              <a:rPr lang="sr-Latn-RS" sz="2000" b="1" dirty="0">
                <a:latin typeface="Times New Roman" panose="02020603050405020304" pitchFamily="18" charset="0"/>
                <a:cs typeface="Times New Roman" panose="02020603050405020304" pitchFamily="18" charset="0"/>
              </a:rPr>
              <a:t>C-kompleksni prelomi</a:t>
            </a:r>
          </a:p>
          <a:p>
            <a:pPr lvl="1">
              <a:spcBef>
                <a:spcPts val="0"/>
              </a:spcBef>
            </a:pPr>
            <a:r>
              <a:rPr lang="sr-Latn-RS" sz="2000" dirty="0">
                <a:latin typeface="Times New Roman" panose="02020603050405020304" pitchFamily="18" charset="0"/>
                <a:cs typeface="Times New Roman" panose="02020603050405020304" pitchFamily="18" charset="0"/>
              </a:rPr>
              <a:t>C1 spiralni</a:t>
            </a:r>
          </a:p>
          <a:p>
            <a:pPr lvl="1">
              <a:spcBef>
                <a:spcPts val="0"/>
              </a:spcBef>
            </a:pPr>
            <a:r>
              <a:rPr lang="sr-Latn-RS" sz="2000" dirty="0">
                <a:latin typeface="Times New Roman" panose="02020603050405020304" pitchFamily="18" charset="0"/>
                <a:cs typeface="Times New Roman" panose="02020603050405020304" pitchFamily="18" charset="0"/>
              </a:rPr>
              <a:t>C2 segmentni</a:t>
            </a:r>
          </a:p>
          <a:p>
            <a:pPr lvl="1">
              <a:spcBef>
                <a:spcPts val="0"/>
              </a:spcBef>
            </a:pPr>
            <a:r>
              <a:rPr lang="sr-Latn-RS" sz="2000" dirty="0">
                <a:latin typeface="Times New Roman" panose="02020603050405020304" pitchFamily="18" charset="0"/>
                <a:cs typeface="Times New Roman" panose="02020603050405020304" pitchFamily="18" charset="0"/>
              </a:rPr>
              <a:t>C3 nepravilni/kominutivni</a:t>
            </a:r>
          </a:p>
          <a:p>
            <a:endParaRPr lang="en-US" sz="2000" dirty="0">
              <a:latin typeface="Times New Roman" panose="02020603050405020304" pitchFamily="18" charset="0"/>
              <a:cs typeface="Times New Roman" panose="02020603050405020304" pitchFamily="18" charset="0"/>
            </a:endParaRPr>
          </a:p>
        </p:txBody>
      </p:sp>
      <p:pic>
        <p:nvPicPr>
          <p:cNvPr id="4" name="Slika 4">
            <a:extLst>
              <a:ext uri="{FF2B5EF4-FFF2-40B4-BE49-F238E27FC236}">
                <a16:creationId xmlns:a16="http://schemas.microsoft.com/office/drawing/2014/main" id="{AF55B15D-D576-4445-B37F-29DB8A479AD9}"/>
              </a:ext>
            </a:extLst>
          </p:cNvPr>
          <p:cNvPicPr>
            <a:picLocks noChangeAspect="1"/>
          </p:cNvPicPr>
          <p:nvPr/>
        </p:nvPicPr>
        <p:blipFill>
          <a:blip r:embed="rId2"/>
          <a:stretch>
            <a:fillRect/>
          </a:stretch>
        </p:blipFill>
        <p:spPr>
          <a:xfrm>
            <a:off x="7814064" y="1035496"/>
            <a:ext cx="4377936" cy="5791333"/>
          </a:xfrm>
          <a:prstGeom prst="rect">
            <a:avLst/>
          </a:prstGeom>
        </p:spPr>
      </p:pic>
    </p:spTree>
    <p:extLst>
      <p:ext uri="{BB962C8B-B14F-4D97-AF65-F5344CB8AC3E}">
        <p14:creationId xmlns:p14="http://schemas.microsoft.com/office/powerpoint/2010/main" val="198894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68AE-E924-4BD9-A563-90AFD4AD09AE}"/>
              </a:ext>
            </a:extLst>
          </p:cNvPr>
          <p:cNvSpPr>
            <a:spLocks noGrp="1"/>
          </p:cNvSpPr>
          <p:nvPr>
            <p:ph type="title"/>
          </p:nvPr>
        </p:nvSpPr>
        <p:spPr>
          <a:xfrm>
            <a:off x="677334" y="0"/>
            <a:ext cx="8596668" cy="1320800"/>
          </a:xfrm>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3B9CE32F-BD50-43A0-A9D7-47908C1CE016}"/>
              </a:ext>
            </a:extLst>
          </p:cNvPr>
          <p:cNvSpPr>
            <a:spLocks noGrp="1"/>
          </p:cNvSpPr>
          <p:nvPr>
            <p:ph idx="1"/>
          </p:nvPr>
        </p:nvSpPr>
        <p:spPr>
          <a:xfrm>
            <a:off x="289249" y="2160589"/>
            <a:ext cx="8984753" cy="4368507"/>
          </a:xfrm>
        </p:spPr>
        <p:txBody>
          <a:bodyPr>
            <a:normAutofit/>
          </a:bodyPr>
          <a:lstStyle/>
          <a:p>
            <a:pPr marL="0" marR="0" algn="just">
              <a:spcBef>
                <a:spcPts val="0"/>
              </a:spcBef>
              <a:spcAft>
                <a:spcPts val="0"/>
              </a:spcAft>
            </a:pPr>
            <a:r>
              <a:rPr lang="hr-HR" sz="1800" b="1" dirty="0">
                <a:effectLst/>
                <a:latin typeface="Times New Roman" panose="02020603050405020304" pitchFamily="18" charset="0"/>
                <a:ea typeface="Times New Roman" panose="02020603050405020304" pitchFamily="18" charset="0"/>
              </a:rPr>
              <a:t>Prelomi distalnih dijelova potkoljenice </a:t>
            </a:r>
            <a:endParaRPr lang="en-US" sz="1800" b="1"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b="1" dirty="0">
                <a:effectLst/>
                <a:latin typeface="Times New Roman" panose="02020603050405020304" pitchFamily="18" charset="0"/>
                <a:ea typeface="Times New Roman" panose="02020603050405020304" pitchFamily="18" charset="0"/>
              </a:rPr>
              <a:t>Pilon </a:t>
            </a:r>
            <a:r>
              <a:rPr lang="hr-HR" sz="1800" i="1" dirty="0">
                <a:effectLst/>
                <a:latin typeface="Times New Roman" panose="02020603050405020304" pitchFamily="18" charset="0"/>
                <a:ea typeface="Times New Roman" panose="02020603050405020304" pitchFamily="18" charset="0"/>
              </a:rPr>
              <a:t>(pilon - frac.tučak)</a:t>
            </a:r>
            <a:r>
              <a:rPr lang="hr-HR" sz="1800" b="1" dirty="0">
                <a:effectLst/>
                <a:latin typeface="Times New Roman" panose="02020603050405020304" pitchFamily="18" charset="0"/>
                <a:ea typeface="Times New Roman" panose="02020603050405020304" pitchFamily="18" charset="0"/>
              </a:rPr>
              <a:t> prelom </a:t>
            </a:r>
            <a:r>
              <a:rPr lang="hr-HR" sz="1800" dirty="0">
                <a:effectLst/>
                <a:latin typeface="Times New Roman" panose="02020603050405020304" pitchFamily="18" charset="0"/>
                <a:ea typeface="Times New Roman" panose="02020603050405020304" pitchFamily="18" charset="0"/>
              </a:rPr>
              <a:t>-podrazumijeva intraartikularni prelom distalnog dijela tibie.Javlja se u 5% svih preloma.U oko 80% slučajeva od pilon frakture nastaje prelom fibule,a u 20% ona ostaje neoštečena.</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Nastanak – ovi prelomi najčešće nastaju kada se tibia nabije prema talusu </a:t>
            </a:r>
            <a:r>
              <a:rPr lang="hr-HR" sz="1800" b="1" i="1" dirty="0">
                <a:effectLst/>
                <a:latin typeface="Times New Roman" panose="02020603050405020304" pitchFamily="18" charset="0"/>
                <a:ea typeface="Times New Roman" panose="02020603050405020304" pitchFamily="18" charset="0"/>
              </a:rPr>
              <a:t>(skok sa visine,skijaši,klizači,saobračajne nesreće)</a:t>
            </a:r>
            <a:r>
              <a:rPr lang="hr-HR" sz="1800" dirty="0">
                <a:effectLst/>
                <a:latin typeface="Times New Roman" panose="02020603050405020304" pitchFamily="18" charset="0"/>
                <a:ea typeface="Times New Roman" panose="02020603050405020304" pitchFamily="18" charset="0"/>
              </a:rPr>
              <a:t>.Ovisno o smjeru djelovanja sile nastaje pelom oba postrana ulomka tibie.</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Razlikujemo slijedeće pilon frakture:</a:t>
            </a:r>
            <a:endParaRPr lang="en-US" sz="1800" dirty="0">
              <a:effectLst/>
              <a:latin typeface="Times New Roman" panose="02020603050405020304" pitchFamily="18" charset="0"/>
              <a:ea typeface="Times New Roman" panose="02020603050405020304" pitchFamily="18" charset="0"/>
            </a:endParaRPr>
          </a:p>
          <a:p>
            <a:pPr marL="400050" lvl="1" algn="just">
              <a:spcBef>
                <a:spcPts val="0"/>
              </a:spcBef>
            </a:pPr>
            <a:r>
              <a:rPr lang="hr-HR" dirty="0">
                <a:effectLst/>
                <a:latin typeface="Times New Roman" panose="02020603050405020304" pitchFamily="18" charset="0"/>
                <a:ea typeface="Times New Roman" panose="02020603050405020304" pitchFamily="18" charset="0"/>
              </a:rPr>
              <a:t>čisti prelomi bez dislokacije</a:t>
            </a:r>
            <a:endParaRPr lang="en-US" dirty="0">
              <a:effectLst/>
              <a:latin typeface="Times New Roman" panose="02020603050405020304" pitchFamily="18" charset="0"/>
              <a:ea typeface="Times New Roman" panose="02020603050405020304" pitchFamily="18" charset="0"/>
            </a:endParaRPr>
          </a:p>
          <a:p>
            <a:pPr marL="400050" lvl="1" algn="just">
              <a:spcBef>
                <a:spcPts val="0"/>
              </a:spcBef>
            </a:pPr>
            <a:r>
              <a:rPr lang="hr-HR" dirty="0">
                <a:effectLst/>
                <a:latin typeface="Times New Roman" panose="02020603050405020304" pitchFamily="18" charset="0"/>
                <a:ea typeface="Times New Roman" panose="02020603050405020304" pitchFamily="18" charset="0"/>
              </a:rPr>
              <a:t>prelomi sa znatnom dislokacijom</a:t>
            </a:r>
            <a:endParaRPr lang="en-US" dirty="0">
              <a:effectLst/>
              <a:latin typeface="Times New Roman" panose="02020603050405020304" pitchFamily="18" charset="0"/>
              <a:ea typeface="Times New Roman" panose="02020603050405020304" pitchFamily="18" charset="0"/>
            </a:endParaRPr>
          </a:p>
          <a:p>
            <a:pPr marL="400050" lvl="1" algn="just">
              <a:spcBef>
                <a:spcPts val="0"/>
              </a:spcBef>
            </a:pPr>
            <a:r>
              <a:rPr lang="hr-HR" dirty="0">
                <a:effectLst/>
                <a:latin typeface="Times New Roman" panose="02020603050405020304" pitchFamily="18" charset="0"/>
                <a:ea typeface="Times New Roman" panose="02020603050405020304" pitchFamily="18" charset="0"/>
              </a:rPr>
              <a:t>imperijski prelom s urušavanjem spongioze tibie poviše zglobne plohe.</a:t>
            </a:r>
            <a:endParaRPr lang="en-US" dirty="0">
              <a:effectLst/>
              <a:latin typeface="Times New Roman" panose="02020603050405020304" pitchFamily="18" charset="0"/>
              <a:ea typeface="Times New Roman" panose="02020603050405020304" pitchFamily="18" charset="0"/>
            </a:endParaRPr>
          </a:p>
          <a:p>
            <a:pPr marL="0" algn="just">
              <a:spcBef>
                <a:spcPts val="0"/>
              </a:spcBef>
            </a:pPr>
            <a:r>
              <a:rPr lang="sr-Latn-BA" dirty="0"/>
              <a:t>Tečko se anatomski  reponiraju i daju velik  procent invalidnost.</a:t>
            </a:r>
          </a:p>
          <a:p>
            <a:pPr marL="0" marR="0" algn="just">
              <a:spcBef>
                <a:spcPts val="0"/>
              </a:spcBef>
              <a:spcAft>
                <a:spcPts val="0"/>
              </a:spcAft>
            </a:pPr>
            <a:r>
              <a:rPr lang="hr-HR" sz="1800" dirty="0">
                <a:effectLst/>
                <a:latin typeface="Times New Roman" panose="02020603050405020304" pitchFamily="18" charset="0"/>
                <a:ea typeface="Times New Roman" panose="02020603050405020304" pitchFamily="18" charset="0"/>
              </a:rPr>
              <a:t>Dijagnostika: na osnovu rendgenske snimke u dva smjera.Konzervativno se liječe samo prelomi bez dislokacije i to sadržani imobilizacijo 8-10 sedmica. U ostalim slučajevima su operacijski zahvati.</a:t>
            </a:r>
          </a:p>
          <a:p>
            <a:pPr marL="0" marR="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8FCCC4A1-579E-4D2D-88E3-0D2D90398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2395" y="2671762"/>
            <a:ext cx="3028950" cy="1514475"/>
          </a:xfrm>
          <a:prstGeom prst="rect">
            <a:avLst/>
          </a:prstGeom>
        </p:spPr>
      </p:pic>
      <p:pic>
        <p:nvPicPr>
          <p:cNvPr id="7" name="Picture 6">
            <a:extLst>
              <a:ext uri="{FF2B5EF4-FFF2-40B4-BE49-F238E27FC236}">
                <a16:creationId xmlns:a16="http://schemas.microsoft.com/office/drawing/2014/main" id="{71AEA064-A225-4049-92B3-52DA924CA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7208" y="4471696"/>
            <a:ext cx="2219325" cy="2057400"/>
          </a:xfrm>
          <a:prstGeom prst="rect">
            <a:avLst/>
          </a:prstGeom>
        </p:spPr>
      </p:pic>
      <p:pic>
        <p:nvPicPr>
          <p:cNvPr id="4" name="Picture 3">
            <a:extLst>
              <a:ext uri="{FF2B5EF4-FFF2-40B4-BE49-F238E27FC236}">
                <a16:creationId xmlns:a16="http://schemas.microsoft.com/office/drawing/2014/main" id="{EB051C77-E96E-4B97-A062-319D65FD3815}"/>
              </a:ext>
            </a:extLst>
          </p:cNvPr>
          <p:cNvPicPr>
            <a:picLocks noChangeAspect="1"/>
          </p:cNvPicPr>
          <p:nvPr/>
        </p:nvPicPr>
        <p:blipFill>
          <a:blip r:embed="rId4"/>
          <a:stretch>
            <a:fillRect/>
          </a:stretch>
        </p:blipFill>
        <p:spPr>
          <a:xfrm>
            <a:off x="8637232" y="-94661"/>
            <a:ext cx="3349301" cy="2480964"/>
          </a:xfrm>
          <a:prstGeom prst="rect">
            <a:avLst/>
          </a:prstGeom>
        </p:spPr>
      </p:pic>
      <p:pic>
        <p:nvPicPr>
          <p:cNvPr id="6" name="Picture 5">
            <a:extLst>
              <a:ext uri="{FF2B5EF4-FFF2-40B4-BE49-F238E27FC236}">
                <a16:creationId xmlns:a16="http://schemas.microsoft.com/office/drawing/2014/main" id="{174AB5C1-A09F-1B94-9F2C-8302E260F8DE}"/>
              </a:ext>
            </a:extLst>
          </p:cNvPr>
          <p:cNvPicPr>
            <a:picLocks noChangeAspect="1"/>
          </p:cNvPicPr>
          <p:nvPr/>
        </p:nvPicPr>
        <p:blipFill>
          <a:blip r:embed="rId5"/>
          <a:stretch>
            <a:fillRect/>
          </a:stretch>
        </p:blipFill>
        <p:spPr>
          <a:xfrm>
            <a:off x="543702" y="706437"/>
            <a:ext cx="3714750" cy="1228725"/>
          </a:xfrm>
          <a:prstGeom prst="rect">
            <a:avLst/>
          </a:prstGeom>
        </p:spPr>
      </p:pic>
    </p:spTree>
    <p:extLst>
      <p:ext uri="{BB962C8B-B14F-4D97-AF65-F5344CB8AC3E}">
        <p14:creationId xmlns:p14="http://schemas.microsoft.com/office/powerpoint/2010/main" val="3022684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A96E-6529-4EC3-800F-9E68D5F9ABD8}"/>
              </a:ext>
            </a:extLst>
          </p:cNvPr>
          <p:cNvSpPr>
            <a:spLocks noGrp="1"/>
          </p:cNvSpPr>
          <p:nvPr>
            <p:ph type="title"/>
          </p:nvPr>
        </p:nvSpPr>
        <p:spPr>
          <a:xfrm>
            <a:off x="677334" y="182161"/>
            <a:ext cx="8596668" cy="1320800"/>
          </a:xfrm>
        </p:spPr>
        <p:txBody>
          <a:bodyPr/>
          <a:lstStyle/>
          <a:p>
            <a:pPr algn="ctr"/>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184EA96D-48FF-4729-A8B3-EA2A7AB5E43A}"/>
              </a:ext>
            </a:extLst>
          </p:cNvPr>
          <p:cNvSpPr>
            <a:spLocks noGrp="1"/>
          </p:cNvSpPr>
          <p:nvPr>
            <p:ph sz="half" idx="1"/>
          </p:nvPr>
        </p:nvSpPr>
        <p:spPr>
          <a:xfrm>
            <a:off x="383205" y="1488614"/>
            <a:ext cx="6619205" cy="3880772"/>
          </a:xfrm>
          <a:ln w="38100">
            <a:solidFill>
              <a:schemeClr val="tx1"/>
            </a:solidFill>
          </a:ln>
        </p:spPr>
        <p:txBody>
          <a:bodyPr>
            <a:normAutofit/>
          </a:bodyPr>
          <a:lstStyle/>
          <a:p>
            <a:r>
              <a:rPr lang="en-US" sz="2000" b="1" dirty="0">
                <a:latin typeface="Times New Roman" panose="02020603050405020304" pitchFamily="18" charset="0"/>
                <a:cs typeface="Times New Roman" panose="02020603050405020304" pitchFamily="18" charset="0"/>
              </a:rPr>
              <a:t>DISTALNA TIBIJA</a:t>
            </a:r>
            <a:endParaRPr lang="sr-Latn-BA" sz="2000" b="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Za </a:t>
            </a:r>
            <a:r>
              <a:rPr lang="sr-Latn-BA" sz="2000" dirty="0">
                <a:latin typeface="Times New Roman" panose="02020603050405020304" pitchFamily="18" charset="0"/>
                <a:cs typeface="Times New Roman" panose="02020603050405020304" pitchFamily="18" charset="0"/>
              </a:rPr>
              <a:t>klasifikaciju </a:t>
            </a:r>
            <a:r>
              <a:rPr lang="en-US" sz="2000" dirty="0" err="1">
                <a:latin typeface="Times New Roman" panose="02020603050405020304" pitchFamily="18" charset="0"/>
                <a:cs typeface="Times New Roman" panose="02020603050405020304" pitchFamily="18" charset="0"/>
              </a:rPr>
              <a:t>preloma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metafize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distalnog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dijela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tibije</a:t>
            </a:r>
            <a:r>
              <a:rPr lang="en-US" sz="2000" dirty="0">
                <a:latin typeface="Times New Roman" panose="02020603050405020304" pitchFamily="18" charset="0"/>
                <a:cs typeface="Times New Roman" panose="02020603050405020304" pitchFamily="18" charset="0"/>
              </a:rPr>
              <a:t> koji </a:t>
            </a:r>
            <a:r>
              <a:rPr lang="en-US" sz="2000" dirty="0" err="1">
                <a:latin typeface="Times New Roman" panose="02020603050405020304" pitchFamily="18" charset="0"/>
                <a:cs typeface="Times New Roman" panose="02020603050405020304" pitchFamily="18" charset="0"/>
              </a:rPr>
              <a:t>uključuje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gležanj</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danas</a:t>
            </a:r>
            <a:r>
              <a:rPr lang="en-US" sz="2000" dirty="0">
                <a:latin typeface="Times New Roman" panose="02020603050405020304" pitchFamily="18" charset="0"/>
                <a:cs typeface="Times New Roman" panose="02020603050405020304" pitchFamily="18" charset="0"/>
              </a:rPr>
              <a:t> se </a:t>
            </a:r>
            <a:r>
              <a:rPr lang="en-US" sz="2000" dirty="0" err="1">
                <a:latin typeface="Times New Roman" panose="02020603050405020304" pitchFamily="18" charset="0"/>
                <a:cs typeface="Times New Roman" panose="02020603050405020304" pitchFamily="18" charset="0"/>
              </a:rPr>
              <a:t>najčešće</a:t>
            </a:r>
            <a:r>
              <a:rPr lang="en-US" sz="2000" dirty="0">
                <a:latin typeface="Times New Roman" panose="02020603050405020304" pitchFamily="18" charset="0"/>
                <a:cs typeface="Times New Roman" panose="02020603050405020304" pitchFamily="18" charset="0"/>
              </a:rPr>
              <a:t> </a:t>
            </a:r>
            <a:r>
              <a:rPr lang="sr-Latn-BA" sz="2000" dirty="0">
                <a:latin typeface="Times New Roman" panose="02020603050405020304" pitchFamily="18" charset="0"/>
                <a:cs typeface="Times New Roman" panose="02020603050405020304" pitchFamily="18" charset="0"/>
              </a:rPr>
              <a:t>koristi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Rüedi-Allgöwerova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klasifikacija</a:t>
            </a:r>
            <a:r>
              <a:rPr lang="en-US" sz="2000" dirty="0">
                <a:latin typeface="Times New Roman" panose="02020603050405020304" pitchFamily="18" charset="0"/>
                <a:cs typeface="Times New Roman" panose="02020603050405020304" pitchFamily="18" charset="0"/>
              </a:rPr>
              <a:t>. </a:t>
            </a:r>
            <a:endParaRPr lang="sr-Latn-BA" sz="2000" dirty="0">
              <a:latin typeface="Times New Roman" panose="02020603050405020304" pitchFamily="18" charset="0"/>
              <a:cs typeface="Times New Roman" panose="02020603050405020304" pitchFamily="18" charset="0"/>
            </a:endParaRPr>
          </a:p>
          <a:p>
            <a:r>
              <a:rPr lang="sr-Latn-RS" sz="2000" dirty="0">
                <a:solidFill>
                  <a:srgbClr val="000000"/>
                </a:solidFill>
              </a:rPr>
              <a:t>Klasifikacija aksijalno opterećene prelome distalne tibije </a:t>
            </a:r>
          </a:p>
          <a:p>
            <a:r>
              <a:rPr lang="sr-Latn-RS" sz="2000" dirty="0">
                <a:solidFill>
                  <a:srgbClr val="000000"/>
                </a:solidFill>
              </a:rPr>
              <a:t> </a:t>
            </a:r>
            <a:r>
              <a:rPr lang="sr-Latn-RS" sz="2000" b="1" dirty="0">
                <a:solidFill>
                  <a:srgbClr val="000000"/>
                </a:solidFill>
              </a:rPr>
              <a:t>Tip I</a:t>
            </a:r>
            <a:r>
              <a:rPr lang="sr-Latn-RS" sz="2000" dirty="0">
                <a:solidFill>
                  <a:srgbClr val="000000"/>
                </a:solidFill>
              </a:rPr>
              <a:t> je nedislokovani rascjepni prelom zgloba,</a:t>
            </a:r>
          </a:p>
          <a:p>
            <a:r>
              <a:rPr lang="sr-Latn-RS" sz="2000" b="1" dirty="0">
                <a:solidFill>
                  <a:srgbClr val="000000"/>
                </a:solidFill>
              </a:rPr>
              <a:t>Tip II </a:t>
            </a:r>
            <a:r>
              <a:rPr lang="sr-Latn-RS" sz="2000" dirty="0">
                <a:solidFill>
                  <a:srgbClr val="000000"/>
                </a:solidFill>
              </a:rPr>
              <a:t>čini dislokovani ali minimalno kominutivni prelom zgloba</a:t>
            </a:r>
          </a:p>
          <a:p>
            <a:r>
              <a:rPr lang="sr-Latn-RS" sz="2000" dirty="0">
                <a:solidFill>
                  <a:srgbClr val="000000"/>
                </a:solidFill>
              </a:rPr>
              <a:t> </a:t>
            </a:r>
            <a:r>
              <a:rPr lang="sr-Latn-RS" sz="2000" b="1" dirty="0">
                <a:solidFill>
                  <a:srgbClr val="000000"/>
                </a:solidFill>
              </a:rPr>
              <a:t>Tip III </a:t>
            </a:r>
            <a:r>
              <a:rPr lang="sr-Latn-RS" sz="2000" dirty="0">
                <a:solidFill>
                  <a:srgbClr val="000000"/>
                </a:solidFill>
              </a:rPr>
              <a:t>je visoko kominutivni i dislokovani prelom</a:t>
            </a:r>
            <a:endParaRPr lang="sr-Latn-RS" sz="2000" dirty="0"/>
          </a:p>
          <a:p>
            <a:endParaRPr lang="en-US" sz="2000" dirty="0">
              <a:latin typeface="Times New Roman" panose="02020603050405020304" pitchFamily="18" charset="0"/>
              <a:cs typeface="Times New Roman" panose="02020603050405020304" pitchFamily="18" charset="0"/>
            </a:endParaRPr>
          </a:p>
        </p:txBody>
      </p:sp>
      <p:pic>
        <p:nvPicPr>
          <p:cNvPr id="5" name="Slika 1">
            <a:extLst>
              <a:ext uri="{FF2B5EF4-FFF2-40B4-BE49-F238E27FC236}">
                <a16:creationId xmlns:a16="http://schemas.microsoft.com/office/drawing/2014/main" id="{B2E4C64F-1158-46DC-A7F3-1BDB5BE74D6E}"/>
              </a:ext>
            </a:extLst>
          </p:cNvPr>
          <p:cNvPicPr>
            <a:picLocks noGrp="1" noChangeAspect="1"/>
          </p:cNvPicPr>
          <p:nvPr>
            <p:ph sz="half" idx="2"/>
          </p:nvPr>
        </p:nvPicPr>
        <p:blipFill>
          <a:blip r:embed="rId2"/>
          <a:stretch>
            <a:fillRect/>
          </a:stretch>
        </p:blipFill>
        <p:spPr>
          <a:xfrm>
            <a:off x="9164532" y="378104"/>
            <a:ext cx="2350134" cy="2507509"/>
          </a:xfrm>
          <a:prstGeom prst="rect">
            <a:avLst/>
          </a:prstGeom>
        </p:spPr>
      </p:pic>
      <p:sp>
        <p:nvSpPr>
          <p:cNvPr id="11" name="TextBox 10">
            <a:extLst>
              <a:ext uri="{FF2B5EF4-FFF2-40B4-BE49-F238E27FC236}">
                <a16:creationId xmlns:a16="http://schemas.microsoft.com/office/drawing/2014/main" id="{E3DA07F9-0E02-47D4-B253-94890C40787C}"/>
              </a:ext>
            </a:extLst>
          </p:cNvPr>
          <p:cNvSpPr txBox="1"/>
          <p:nvPr/>
        </p:nvSpPr>
        <p:spPr>
          <a:xfrm>
            <a:off x="83976" y="5734114"/>
            <a:ext cx="11532636" cy="646331"/>
          </a:xfrm>
          <a:prstGeom prst="rect">
            <a:avLst/>
          </a:prstGeom>
          <a:noFill/>
        </p:spPr>
        <p:txBody>
          <a:bodyPr wrap="square">
            <a:spAutoFit/>
          </a:bodyPr>
          <a:lstStyle/>
          <a:p>
            <a:r>
              <a:rPr lang="en-US" sz="1800" dirty="0" err="1">
                <a:latin typeface="Times New Roman" panose="02020603050405020304" pitchFamily="18" charset="0"/>
                <a:cs typeface="Times New Roman" panose="02020603050405020304" pitchFamily="18" charset="0"/>
              </a:rPr>
              <a:t>Liječenje</a:t>
            </a:r>
            <a:r>
              <a:rPr lang="en-US" sz="1800" dirty="0">
                <a:latin typeface="Times New Roman" panose="02020603050405020304" pitchFamily="18" charset="0"/>
                <a:cs typeface="Times New Roman" panose="02020603050405020304" pitchFamily="18" charset="0"/>
              </a:rPr>
              <a:t> pr</a:t>
            </a:r>
            <a:r>
              <a:rPr lang="sr-Latn-BA" sz="1800" dirty="0">
                <a:latin typeface="Times New Roman" panose="02020603050405020304" pitchFamily="18" charset="0"/>
                <a:cs typeface="Times New Roman" panose="02020603050405020304" pitchFamily="18" charset="0"/>
              </a:rPr>
              <a:t>eloma</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zavisi od veličini povrede, koje obuuvata i povrede;</a:t>
            </a:r>
            <a:r>
              <a:rPr lang="en-US" sz="1800" b="1" i="1" dirty="0" err="1">
                <a:latin typeface="Times New Roman" panose="02020603050405020304" pitchFamily="18" charset="0"/>
                <a:cs typeface="Times New Roman" panose="02020603050405020304" pitchFamily="18" charset="0"/>
              </a:rPr>
              <a:t>fibule</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i</a:t>
            </a:r>
            <a:r>
              <a:rPr lang="en-US" sz="1800" b="1" i="1" dirty="0">
                <a:latin typeface="Times New Roman" panose="02020603050405020304" pitchFamily="18" charset="0"/>
                <a:cs typeface="Times New Roman" panose="02020603050405020304" pitchFamily="18" charset="0"/>
              </a:rPr>
              <a:t> talus , </a:t>
            </a:r>
            <a:r>
              <a:rPr lang="en-US" sz="1800" b="1" i="1" dirty="0" err="1">
                <a:latin typeface="Times New Roman" panose="02020603050405020304" pitchFamily="18" charset="0"/>
                <a:cs typeface="Times New Roman" panose="02020603050405020304" pitchFamily="18" charset="0"/>
              </a:rPr>
              <a:t>mekog</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tkiva</a:t>
            </a:r>
            <a:r>
              <a:rPr lang="sr-Latn-BA" sz="1800" b="1" i="1" dirty="0">
                <a:latin typeface="Times New Roman" panose="02020603050405020304" pitchFamily="18" charset="0"/>
                <a:cs typeface="Times New Roman" panose="02020603050405020304" pitchFamily="18" charset="0"/>
              </a:rPr>
              <a:t>,tip preloma</a:t>
            </a:r>
          </a:p>
          <a:p>
            <a:r>
              <a:rPr lang="sr-Latn-BA" sz="1800" b="1" dirty="0">
                <a:latin typeface="Times New Roman" panose="02020603050405020304" pitchFamily="18" charset="0"/>
                <a:cs typeface="Times New Roman" panose="02020603050405020304" pitchFamily="18" charset="0"/>
              </a:rPr>
              <a:t>Liječenje</a:t>
            </a:r>
            <a:r>
              <a:rPr lang="sr-Latn-BA" sz="1800" dirty="0">
                <a:latin typeface="Times New Roman" panose="02020603050405020304" pitchFamily="18" charset="0"/>
                <a:cs typeface="Times New Roman" panose="02020603050405020304" pitchFamily="18" charset="0"/>
              </a:rPr>
              <a:t>; gips, unutrašnja  ili spoljnja fiksacija</a:t>
            </a:r>
          </a:p>
        </p:txBody>
      </p:sp>
      <p:sp>
        <p:nvSpPr>
          <p:cNvPr id="12" name="Okvir za tekst 5">
            <a:extLst>
              <a:ext uri="{FF2B5EF4-FFF2-40B4-BE49-F238E27FC236}">
                <a16:creationId xmlns:a16="http://schemas.microsoft.com/office/drawing/2014/main" id="{82C6E7B1-7358-4496-82A6-EFF61C7C030A}"/>
              </a:ext>
            </a:extLst>
          </p:cNvPr>
          <p:cNvSpPr txBox="1"/>
          <p:nvPr/>
        </p:nvSpPr>
        <p:spPr>
          <a:xfrm>
            <a:off x="9311328" y="49300"/>
            <a:ext cx="2203337" cy="369332"/>
          </a:xfrm>
          <a:prstGeom prst="rect">
            <a:avLst/>
          </a:prstGeom>
          <a:solidFill>
            <a:schemeClr val="bg1"/>
          </a:solidFill>
        </p:spPr>
        <p:txBody>
          <a:bodyPr wrap="square" rtlCol="0">
            <a:spAutoFit/>
          </a:bodyPr>
          <a:lstStyle/>
          <a:p>
            <a:r>
              <a:rPr lang="sr-Latn-RS" b="1" dirty="0"/>
              <a:t>I           II          III</a:t>
            </a:r>
          </a:p>
        </p:txBody>
      </p:sp>
      <p:pic>
        <p:nvPicPr>
          <p:cNvPr id="14" name="Picture 13">
            <a:extLst>
              <a:ext uri="{FF2B5EF4-FFF2-40B4-BE49-F238E27FC236}">
                <a16:creationId xmlns:a16="http://schemas.microsoft.com/office/drawing/2014/main" id="{405C5F28-DC56-42CE-BC49-EF1F0A744791}"/>
              </a:ext>
            </a:extLst>
          </p:cNvPr>
          <p:cNvPicPr>
            <a:picLocks noChangeAspect="1"/>
          </p:cNvPicPr>
          <p:nvPr/>
        </p:nvPicPr>
        <p:blipFill>
          <a:blip r:embed="rId3"/>
          <a:stretch>
            <a:fillRect/>
          </a:stretch>
        </p:blipFill>
        <p:spPr>
          <a:xfrm>
            <a:off x="8789437" y="2995127"/>
            <a:ext cx="3283592" cy="2606026"/>
          </a:xfrm>
          <a:prstGeom prst="rect">
            <a:avLst/>
          </a:prstGeom>
        </p:spPr>
      </p:pic>
    </p:spTree>
    <p:extLst>
      <p:ext uri="{BB962C8B-B14F-4D97-AF65-F5344CB8AC3E}">
        <p14:creationId xmlns:p14="http://schemas.microsoft.com/office/powerpoint/2010/main" val="1610399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A96E-6529-4EC3-800F-9E68D5F9ABD8}"/>
              </a:ext>
            </a:extLst>
          </p:cNvPr>
          <p:cNvSpPr>
            <a:spLocks noGrp="1"/>
          </p:cNvSpPr>
          <p:nvPr>
            <p:ph type="title"/>
          </p:nvPr>
        </p:nvSpPr>
        <p:spPr/>
        <p:txBody>
          <a:bodyPr/>
          <a:lstStyle/>
          <a:p>
            <a:r>
              <a:rPr lang="sr-Latn-BA" dirty="0">
                <a:solidFill>
                  <a:schemeClr val="tx1">
                    <a:lumMod val="95000"/>
                    <a:lumOff val="5000"/>
                  </a:schemeClr>
                </a:solidFill>
              </a:rPr>
              <a:t>Prelomi i povrede   potkoljenice</a:t>
            </a:r>
            <a:endParaRPr lang="en-US" dirty="0"/>
          </a:p>
        </p:txBody>
      </p:sp>
      <p:sp>
        <p:nvSpPr>
          <p:cNvPr id="3" name="Content Placeholder 2">
            <a:extLst>
              <a:ext uri="{FF2B5EF4-FFF2-40B4-BE49-F238E27FC236}">
                <a16:creationId xmlns:a16="http://schemas.microsoft.com/office/drawing/2014/main" id="{184EA96D-48FF-4729-A8B3-EA2A7AB5E43A}"/>
              </a:ext>
            </a:extLst>
          </p:cNvPr>
          <p:cNvSpPr>
            <a:spLocks noGrp="1"/>
          </p:cNvSpPr>
          <p:nvPr>
            <p:ph idx="1"/>
          </p:nvPr>
        </p:nvSpPr>
        <p:spPr>
          <a:xfrm>
            <a:off x="677334" y="1930401"/>
            <a:ext cx="8596668" cy="4110962"/>
          </a:xfrm>
        </p:spPr>
        <p:txBody>
          <a:bodyPr>
            <a:normAutofit/>
          </a:bodyPr>
          <a:lstStyle/>
          <a:p>
            <a:pPr>
              <a:spcBef>
                <a:spcPts val="0"/>
              </a:spcBef>
              <a:buClr>
                <a:schemeClr val="tx1"/>
              </a:buClr>
            </a:pPr>
            <a:r>
              <a:rPr lang="en-US" b="1" dirty="0">
                <a:latin typeface="Times New Roman" panose="02020603050405020304" pitchFamily="18" charset="0"/>
                <a:cs typeface="Times New Roman" panose="02020603050405020304" pitchFamily="18" charset="0"/>
              </a:rPr>
              <a:t>KLINIČKA SLIKA</a:t>
            </a:r>
            <a:r>
              <a:rPr lang="sr-Latn-BA" b="1" dirty="0">
                <a:latin typeface="Times New Roman" panose="02020603050405020304" pitchFamily="18" charset="0"/>
                <a:cs typeface="Times New Roman" panose="02020603050405020304" pitchFamily="18" charset="0"/>
              </a:rPr>
              <a:t> PRELOM PODKOLJENICE</a:t>
            </a:r>
          </a:p>
          <a:p>
            <a:pPr lvl="1">
              <a:spcBef>
                <a:spcPts val="0"/>
              </a:spcBef>
              <a:buClr>
                <a:schemeClr val="tx1"/>
              </a:buClr>
            </a:pPr>
            <a:r>
              <a:rPr lang="en-US" sz="1800" dirty="0" err="1">
                <a:latin typeface="Times New Roman" panose="02020603050405020304" pitchFamily="18" charset="0"/>
                <a:cs typeface="Times New Roman" panose="02020603050405020304" pitchFamily="18" charset="0"/>
              </a:rPr>
              <a:t>Kod</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osobe</a:t>
            </a:r>
            <a:r>
              <a:rPr lang="en-US" sz="1800" dirty="0">
                <a:latin typeface="Times New Roman" panose="02020603050405020304" pitchFamily="18" charset="0"/>
                <a:cs typeface="Times New Roman" panose="02020603050405020304" pitchFamily="18" charset="0"/>
              </a:rPr>
              <a:t> s </a:t>
            </a:r>
            <a:r>
              <a:rPr lang="en-US" sz="1800" dirty="0" err="1">
                <a:latin typeface="Times New Roman" panose="02020603050405020304" pitchFamily="18" charset="0"/>
                <a:cs typeface="Times New Roman" panose="02020603050405020304" pitchFamily="18" charset="0"/>
              </a:rPr>
              <a:t>prelomom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potkoljenice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anamnestički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podaci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vrlo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važni</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njihovo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uzimanje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donekle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varira</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zavisno</a:t>
            </a:r>
            <a:r>
              <a:rPr lang="en-US" sz="1800" dirty="0">
                <a:latin typeface="Times New Roman" panose="02020603050405020304" pitchFamily="18" charset="0"/>
                <a:cs typeface="Times New Roman" panose="02020603050405020304" pitchFamily="18" charset="0"/>
              </a:rPr>
              <a:t> o </a:t>
            </a:r>
            <a:r>
              <a:rPr lang="en-US" sz="1800" dirty="0" err="1">
                <a:latin typeface="Times New Roman" panose="02020603050405020304" pitchFamily="18" charset="0"/>
                <a:cs typeface="Times New Roman" panose="02020603050405020304" pitchFamily="18" charset="0"/>
              </a:rPr>
              <a:t>stanju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svijesti</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pacijenta</a:t>
            </a:r>
            <a:r>
              <a:rPr lang="en-US" sz="1800" dirty="0">
                <a:latin typeface="Times New Roman" panose="02020603050405020304" pitchFamily="18" charset="0"/>
                <a:cs typeface="Times New Roman" panose="02020603050405020304" pitchFamily="18" charset="0"/>
              </a:rPr>
              <a:t>.</a:t>
            </a:r>
            <a:endParaRPr lang="sr-Latn-BA" sz="1800" dirty="0">
              <a:latin typeface="Times New Roman" panose="02020603050405020304" pitchFamily="18" charset="0"/>
              <a:cs typeface="Times New Roman" panose="02020603050405020304" pitchFamily="18" charset="0"/>
            </a:endParaRPr>
          </a:p>
          <a:p>
            <a:pPr lvl="1">
              <a:spcBef>
                <a:spcPts val="0"/>
              </a:spcBef>
              <a:buClr>
                <a:schemeClr val="tx1"/>
              </a:buClr>
            </a:pP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Ukoliko</a:t>
            </a:r>
            <a:r>
              <a:rPr lang="en-US" sz="1800" dirty="0">
                <a:latin typeface="Times New Roman" panose="02020603050405020304" pitchFamily="18" charset="0"/>
                <a:cs typeface="Times New Roman" panose="02020603050405020304" pitchFamily="18" charset="0"/>
              </a:rPr>
              <a:t> je </a:t>
            </a:r>
            <a:r>
              <a:rPr lang="en-US" sz="1800" dirty="0" err="1">
                <a:latin typeface="Times New Roman" panose="02020603050405020304" pitchFamily="18" charset="0"/>
                <a:cs typeface="Times New Roman" panose="02020603050405020304" pitchFamily="18" charset="0"/>
              </a:rPr>
              <a:t>iz</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bilo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kojeg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razloga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osoba</a:t>
            </a:r>
            <a:r>
              <a:rPr lang="en-US" sz="1800" dirty="0">
                <a:latin typeface="Times New Roman" panose="02020603050405020304" pitchFamily="18" charset="0"/>
                <a:cs typeface="Times New Roman" panose="02020603050405020304" pitchFamily="18" charset="0"/>
              </a:rPr>
              <a:t> u </a:t>
            </a:r>
            <a:r>
              <a:rPr lang="en-US" sz="1800" dirty="0" err="1">
                <a:latin typeface="Times New Roman" panose="02020603050405020304" pitchFamily="18" charset="0"/>
                <a:cs typeface="Times New Roman" panose="02020603050405020304" pitchFamily="18" charset="0"/>
              </a:rPr>
              <a:t>besvjesnom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stanju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tada</a:t>
            </a:r>
            <a:r>
              <a:rPr lang="en-US" sz="1800" dirty="0">
                <a:latin typeface="Times New Roman" panose="02020603050405020304" pitchFamily="18" charset="0"/>
                <a:cs typeface="Times New Roman" panose="02020603050405020304" pitchFamily="18" charset="0"/>
              </a:rPr>
              <a:t> se </a:t>
            </a:r>
            <a:r>
              <a:rPr lang="en-US" sz="1800" dirty="0" err="1">
                <a:latin typeface="Times New Roman" panose="02020603050405020304" pitchFamily="18" charset="0"/>
                <a:cs typeface="Times New Roman" panose="02020603050405020304" pitchFamily="18" charset="0"/>
              </a:rPr>
              <a:t>uzima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heteroanamneza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koju</a:t>
            </a:r>
            <a:r>
              <a:rPr lang="en-US" sz="1800" dirty="0">
                <a:latin typeface="Times New Roman" panose="02020603050405020304" pitchFamily="18" charset="0"/>
                <a:cs typeface="Times New Roman" panose="02020603050405020304" pitchFamily="18" charset="0"/>
              </a:rPr>
              <a:t> se ne </a:t>
            </a:r>
            <a:r>
              <a:rPr lang="en-US" sz="1800" dirty="0" err="1">
                <a:latin typeface="Times New Roman" panose="02020603050405020304" pitchFamily="18" charset="0"/>
                <a:cs typeface="Times New Roman" panose="02020603050405020304" pitchFamily="18" charset="0"/>
              </a:rPr>
              <a:t>preporuča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utrošiti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više</a:t>
            </a:r>
            <a:r>
              <a:rPr lang="en-US" sz="1800" dirty="0">
                <a:latin typeface="Times New Roman" panose="02020603050405020304" pitchFamily="18" charset="0"/>
                <a:cs typeface="Times New Roman" panose="02020603050405020304" pitchFamily="18" charset="0"/>
              </a:rPr>
              <a:t> od 20 </a:t>
            </a:r>
            <a:r>
              <a:rPr lang="en-US" sz="1800" dirty="0" err="1">
                <a:latin typeface="Times New Roman" panose="02020603050405020304" pitchFamily="18" charset="0"/>
                <a:cs typeface="Times New Roman" panose="02020603050405020304" pitchFamily="18" charset="0"/>
              </a:rPr>
              <a:t>sekundi</a:t>
            </a:r>
            <a:r>
              <a:rPr lang="en-US" sz="1800" dirty="0">
                <a:latin typeface="Times New Roman" panose="02020603050405020304" pitchFamily="18" charset="0"/>
                <a:cs typeface="Times New Roman" panose="02020603050405020304" pitchFamily="18" charset="0"/>
              </a:rPr>
              <a:t>. </a:t>
            </a:r>
            <a:endParaRPr lang="sr-Latn-BA" sz="1800" dirty="0">
              <a:latin typeface="Times New Roman" panose="02020603050405020304" pitchFamily="18" charset="0"/>
              <a:cs typeface="Times New Roman" panose="02020603050405020304" pitchFamily="18" charset="0"/>
            </a:endParaRPr>
          </a:p>
          <a:p>
            <a:pPr lvl="1">
              <a:spcBef>
                <a:spcPts val="0"/>
              </a:spcBef>
              <a:buClr>
                <a:schemeClr val="tx1"/>
              </a:buClr>
            </a:pPr>
            <a:r>
              <a:rPr lang="en-US" sz="1800" dirty="0" err="1">
                <a:latin typeface="Times New Roman" panose="02020603050405020304" pitchFamily="18" charset="0"/>
                <a:cs typeface="Times New Roman" panose="02020603050405020304" pitchFamily="18" charset="0"/>
              </a:rPr>
              <a:t>Potrebno</a:t>
            </a:r>
            <a:r>
              <a:rPr lang="en-US" sz="1800" dirty="0">
                <a:latin typeface="Times New Roman" panose="02020603050405020304" pitchFamily="18" charset="0"/>
                <a:cs typeface="Times New Roman" panose="02020603050405020304" pitchFamily="18" charset="0"/>
              </a:rPr>
              <a:t> je </a:t>
            </a:r>
            <a:r>
              <a:rPr lang="en-US" sz="1800" dirty="0" err="1">
                <a:latin typeface="Times New Roman" panose="02020603050405020304" pitchFamily="18" charset="0"/>
                <a:cs typeface="Times New Roman" panose="02020603050405020304" pitchFamily="18" charset="0"/>
              </a:rPr>
              <a:t>pokušati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saznati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podatke</a:t>
            </a:r>
            <a:r>
              <a:rPr lang="en-US" sz="1800" dirty="0">
                <a:latin typeface="Times New Roman" panose="02020603050405020304" pitchFamily="18" charset="0"/>
                <a:cs typeface="Times New Roman" panose="02020603050405020304" pitchFamily="18" charset="0"/>
              </a:rPr>
              <a:t> o </a:t>
            </a:r>
            <a:r>
              <a:rPr lang="en-US" sz="1800" dirty="0" err="1">
                <a:latin typeface="Times New Roman" panose="02020603050405020304" pitchFamily="18" charset="0"/>
                <a:cs typeface="Times New Roman" panose="02020603050405020304" pitchFamily="18" charset="0"/>
              </a:rPr>
              <a:t>mjestu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vremenu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načinu</a:t>
            </a:r>
            <a:r>
              <a:rPr lang="en-US" sz="1800" dirty="0">
                <a:latin typeface="Times New Roman" panose="02020603050405020304" pitchFamily="18" charset="0"/>
                <a:cs typeface="Times New Roman" panose="02020603050405020304" pitchFamily="18" charset="0"/>
              </a:rPr>
              <a:t> </a:t>
            </a:r>
            <a:r>
              <a:rPr lang="sr-Latn-BA" sz="1800" dirty="0">
                <a:latin typeface="Times New Roman" panose="02020603050405020304" pitchFamily="18" charset="0"/>
                <a:cs typeface="Times New Roman" panose="02020603050405020304" pitchFamily="18" charset="0"/>
              </a:rPr>
              <a:t>povrede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postaviti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radnu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dijagnozu</a:t>
            </a:r>
            <a:r>
              <a:rPr lang="en-US" sz="1800" dirty="0">
                <a:latin typeface="Times New Roman" panose="02020603050405020304" pitchFamily="18" charset="0"/>
                <a:cs typeface="Times New Roman" panose="02020603050405020304" pitchFamily="18" charset="0"/>
              </a:rPr>
              <a:t>, a </a:t>
            </a:r>
            <a:r>
              <a:rPr lang="sr-Latn-BA" sz="1800" dirty="0">
                <a:latin typeface="Times New Roman" panose="02020603050405020304" pitchFamily="18" charset="0"/>
                <a:cs typeface="Times New Roman" panose="02020603050405020304" pitchFamily="18" charset="0"/>
              </a:rPr>
              <a:t>tokom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transporta</a:t>
            </a:r>
            <a:r>
              <a:rPr lang="en-US" sz="1800" dirty="0">
                <a:latin typeface="Times New Roman" panose="02020603050405020304" pitchFamily="18" charset="0"/>
                <a:cs typeface="Times New Roman" panose="02020603050405020304" pitchFamily="18" charset="0"/>
              </a:rPr>
              <a:t> do </a:t>
            </a:r>
            <a:r>
              <a:rPr lang="en-US" sz="1800" dirty="0" err="1">
                <a:latin typeface="Times New Roman" panose="02020603050405020304" pitchFamily="18" charset="0"/>
                <a:cs typeface="Times New Roman" panose="02020603050405020304" pitchFamily="18" charset="0"/>
              </a:rPr>
              <a:t>bolnice</a:t>
            </a:r>
            <a:r>
              <a:rPr lang="en-US" sz="1800" dirty="0">
                <a:latin typeface="Times New Roman" panose="02020603050405020304" pitchFamily="18" charset="0"/>
                <a:cs typeface="Times New Roman" panose="02020603050405020304" pitchFamily="18" charset="0"/>
              </a:rPr>
              <a:t> od </a:t>
            </a:r>
            <a:r>
              <a:rPr lang="en-US" sz="1800" dirty="0" err="1">
                <a:latin typeface="Times New Roman" panose="02020603050405020304" pitchFamily="18" charset="0"/>
                <a:cs typeface="Times New Roman" panose="02020603050405020304" pitchFamily="18" charset="0"/>
              </a:rPr>
              <a:t>velike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važnosti</a:t>
            </a:r>
            <a:r>
              <a:rPr lang="en-US" sz="1800" dirty="0">
                <a:latin typeface="Times New Roman" panose="02020603050405020304" pitchFamily="18" charset="0"/>
                <a:cs typeface="Times New Roman" panose="02020603050405020304" pitchFamily="18" charset="0"/>
              </a:rPr>
              <a:t> je </a:t>
            </a:r>
            <a:r>
              <a:rPr lang="en-US" sz="1800" dirty="0" err="1">
                <a:latin typeface="Times New Roman" panose="02020603050405020304" pitchFamily="18" charset="0"/>
                <a:cs typeface="Times New Roman" panose="02020603050405020304" pitchFamily="18" charset="0"/>
              </a:rPr>
              <a:t>utvrđivanje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vitalnih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parametara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stabilizacija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istih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ukoliko</a:t>
            </a:r>
            <a:r>
              <a:rPr lang="en-US" sz="1800" dirty="0">
                <a:latin typeface="Times New Roman" panose="02020603050405020304" pitchFamily="18" charset="0"/>
                <a:cs typeface="Times New Roman" panose="02020603050405020304" pitchFamily="18" charset="0"/>
              </a:rPr>
              <a:t> je </a:t>
            </a:r>
            <a:r>
              <a:rPr lang="en-US" sz="1800" dirty="0" err="1">
                <a:latin typeface="Times New Roman" panose="02020603050405020304" pitchFamily="18" charset="0"/>
                <a:cs typeface="Times New Roman" panose="02020603050405020304" pitchFamily="18" charset="0"/>
              </a:rPr>
              <a:t>potrebno</a:t>
            </a:r>
            <a:r>
              <a:rPr lang="en-US" sz="1800" dirty="0">
                <a:latin typeface="Times New Roman" panose="02020603050405020304" pitchFamily="18" charset="0"/>
                <a:cs typeface="Times New Roman" panose="02020603050405020304" pitchFamily="18" charset="0"/>
              </a:rPr>
              <a:t>.</a:t>
            </a:r>
            <a:endParaRPr lang="sr-Latn-BA" sz="1800" dirty="0">
              <a:latin typeface="Times New Roman" panose="02020603050405020304" pitchFamily="18" charset="0"/>
              <a:cs typeface="Times New Roman" panose="02020603050405020304" pitchFamily="18" charset="0"/>
            </a:endParaRPr>
          </a:p>
          <a:p>
            <a:pPr lvl="1">
              <a:spcBef>
                <a:spcPts val="0"/>
              </a:spcBef>
              <a:buClr>
                <a:schemeClr val="tx1"/>
              </a:buClr>
            </a:pPr>
            <a:r>
              <a:rPr lang="en-US" sz="1800" dirty="0" err="1">
                <a:latin typeface="Times New Roman" panose="02020603050405020304" pitchFamily="18" charset="0"/>
                <a:cs typeface="Times New Roman" panose="02020603050405020304" pitchFamily="18" charset="0"/>
              </a:rPr>
              <a:t>Nakon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anamneze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vrši</a:t>
            </a:r>
            <a:r>
              <a:rPr lang="en-US" sz="1800" dirty="0">
                <a:latin typeface="Times New Roman" panose="02020603050405020304" pitchFamily="18" charset="0"/>
                <a:cs typeface="Times New Roman" panose="02020603050405020304" pitchFamily="18" charset="0"/>
              </a:rPr>
              <a:t> se </a:t>
            </a:r>
            <a:r>
              <a:rPr lang="en-US" sz="1800" dirty="0" err="1">
                <a:latin typeface="Times New Roman" panose="02020603050405020304" pitchFamily="18" charset="0"/>
                <a:cs typeface="Times New Roman" panose="02020603050405020304" pitchFamily="18" charset="0"/>
              </a:rPr>
              <a:t>fizikalni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pregled</a:t>
            </a:r>
            <a:r>
              <a:rPr lang="en-US" sz="1800" dirty="0">
                <a:latin typeface="Times New Roman" panose="02020603050405020304" pitchFamily="18" charset="0"/>
                <a:cs typeface="Times New Roman" panose="02020603050405020304" pitchFamily="18" charset="0"/>
              </a:rPr>
              <a:t>, t</a:t>
            </a:r>
            <a:r>
              <a:rPr lang="sr-Latn-BA" sz="1800" dirty="0">
                <a:latin typeface="Times New Roman" panose="02020603050405020304" pitchFamily="18" charset="0"/>
                <a:cs typeface="Times New Roman" panose="02020603050405020304" pitchFamily="18" charset="0"/>
              </a:rPr>
              <a:t>okom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kojeg</a:t>
            </a:r>
            <a:r>
              <a:rPr lang="en-US" sz="1800" dirty="0">
                <a:latin typeface="Times New Roman" panose="02020603050405020304" pitchFamily="18" charset="0"/>
                <a:cs typeface="Times New Roman" panose="02020603050405020304" pitchFamily="18" charset="0"/>
              </a:rPr>
              <a:t> se </a:t>
            </a:r>
            <a:r>
              <a:rPr lang="en-US" sz="1800" dirty="0" err="1">
                <a:latin typeface="Times New Roman" panose="02020603050405020304" pitchFamily="18" charset="0"/>
                <a:cs typeface="Times New Roman" panose="02020603050405020304" pitchFamily="18" charset="0"/>
              </a:rPr>
              <a:t>inspekcijom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palpacijom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nastoje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utvrditi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sigurni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nesigurni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znakovi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preloma</a:t>
            </a:r>
            <a:r>
              <a:rPr lang="en-US" sz="1800" dirty="0">
                <a:latin typeface="Times New Roman" panose="02020603050405020304" pitchFamily="18" charset="0"/>
                <a:cs typeface="Times New Roman" panose="02020603050405020304" pitchFamily="18" charset="0"/>
              </a:rPr>
              <a:t>. </a:t>
            </a:r>
            <a:endParaRPr lang="sr-Latn-BA" sz="1800" dirty="0">
              <a:latin typeface="Times New Roman" panose="02020603050405020304" pitchFamily="18" charset="0"/>
              <a:cs typeface="Times New Roman" panose="02020603050405020304" pitchFamily="18" charset="0"/>
            </a:endParaRPr>
          </a:p>
          <a:p>
            <a:pPr lvl="1">
              <a:spcBef>
                <a:spcPts val="0"/>
              </a:spcBef>
              <a:buClr>
                <a:schemeClr val="tx1"/>
              </a:buClr>
            </a:pPr>
            <a:r>
              <a:rPr lang="en-US" sz="1800" dirty="0" err="1">
                <a:latin typeface="Times New Roman" panose="02020603050405020304" pitchFamily="18" charset="0"/>
                <a:cs typeface="Times New Roman" panose="02020603050405020304" pitchFamily="18" charset="0"/>
              </a:rPr>
              <a:t>Kod</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preloma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tibije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prije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svega</a:t>
            </a:r>
            <a:r>
              <a:rPr lang="en-US" sz="1800"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inspekcijom</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kože</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nastojimo</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uočiti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prisutnost</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eventualnih</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kontuzija</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i</a:t>
            </a:r>
            <a:r>
              <a:rPr lang="en-US" sz="1800" b="1" i="1" dirty="0">
                <a:latin typeface="Times New Roman" panose="02020603050405020304" pitchFamily="18" charset="0"/>
                <a:cs typeface="Times New Roman" panose="02020603050405020304" pitchFamily="18" charset="0"/>
              </a:rPr>
              <a:t>/</a:t>
            </a:r>
            <a:r>
              <a:rPr lang="en-US" sz="1800" b="1" i="1" dirty="0" err="1">
                <a:latin typeface="Times New Roman" panose="02020603050405020304" pitchFamily="18" charset="0"/>
                <a:cs typeface="Times New Roman" panose="02020603050405020304" pitchFamily="18" charset="0"/>
              </a:rPr>
              <a:t>ili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ekhimoza</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diskoloracija</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kože</a:t>
            </a:r>
            <a:r>
              <a:rPr lang="en-US" sz="1800" b="1" i="1" dirty="0">
                <a:latin typeface="Times New Roman" panose="02020603050405020304" pitchFamily="18" charset="0"/>
                <a:cs typeface="Times New Roman" panose="02020603050405020304" pitchFamily="18" charset="0"/>
              </a:rPr>
              <a:t>, hematoma, </a:t>
            </a:r>
            <a:r>
              <a:rPr lang="en-US" sz="1800" b="1" i="1" dirty="0" err="1">
                <a:latin typeface="Times New Roman" panose="02020603050405020304" pitchFamily="18" charset="0"/>
                <a:cs typeface="Times New Roman" panose="02020603050405020304" pitchFamily="18" charset="0"/>
              </a:rPr>
              <a:t>laceracija</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mogućih</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ubodnih</a:t>
            </a:r>
            <a:r>
              <a:rPr lang="en-US" sz="1800" b="1" i="1" dirty="0">
                <a:latin typeface="Times New Roman" panose="02020603050405020304" pitchFamily="18" charset="0"/>
                <a:cs typeface="Times New Roman" panose="02020603050405020304" pitchFamily="18" charset="0"/>
              </a:rPr>
              <a:t> rana </a:t>
            </a:r>
            <a:r>
              <a:rPr lang="en-US" sz="1800" b="1" i="1" dirty="0" err="1">
                <a:latin typeface="Times New Roman" panose="02020603050405020304" pitchFamily="18" charset="0"/>
                <a:cs typeface="Times New Roman" panose="02020603050405020304" pitchFamily="18" charset="0"/>
              </a:rPr>
              <a:t>ili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eventualno</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protruzija</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fragmenata</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kosti</a:t>
            </a:r>
            <a:r>
              <a:rPr lang="sr-Latn-BA" b="1" i="1" dirty="0">
                <a:latin typeface="Times New Roman" panose="02020603050405020304" pitchFamily="18" charset="0"/>
                <a:cs typeface="Times New Roman" panose="02020603050405020304" pitchFamily="18" charset="0"/>
              </a:rPr>
              <a:t>.</a:t>
            </a:r>
          </a:p>
          <a:p>
            <a:pPr marL="0" indent="0">
              <a:spcBef>
                <a:spcPts val="0"/>
              </a:spcBef>
              <a:buClr>
                <a:schemeClr val="tx1"/>
              </a:buClr>
              <a:buNone/>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18A107-F727-416A-8CC1-18CE39699CD6}"/>
              </a:ext>
            </a:extLst>
          </p:cNvPr>
          <p:cNvPicPr>
            <a:picLocks noChangeAspect="1"/>
          </p:cNvPicPr>
          <p:nvPr/>
        </p:nvPicPr>
        <p:blipFill>
          <a:blip r:embed="rId2"/>
          <a:stretch>
            <a:fillRect/>
          </a:stretch>
        </p:blipFill>
        <p:spPr>
          <a:xfrm>
            <a:off x="9582150" y="2605400"/>
            <a:ext cx="2609850" cy="1752600"/>
          </a:xfrm>
          <a:prstGeom prst="rect">
            <a:avLst/>
          </a:prstGeom>
        </p:spPr>
      </p:pic>
      <p:pic>
        <p:nvPicPr>
          <p:cNvPr id="5" name="Picture 4">
            <a:extLst>
              <a:ext uri="{FF2B5EF4-FFF2-40B4-BE49-F238E27FC236}">
                <a16:creationId xmlns:a16="http://schemas.microsoft.com/office/drawing/2014/main" id="{628F9D9D-4F1E-4B2D-9FD5-9228093BA604}"/>
              </a:ext>
            </a:extLst>
          </p:cNvPr>
          <p:cNvPicPr>
            <a:picLocks noChangeAspect="1"/>
          </p:cNvPicPr>
          <p:nvPr/>
        </p:nvPicPr>
        <p:blipFill>
          <a:blip r:embed="rId3"/>
          <a:stretch>
            <a:fillRect/>
          </a:stretch>
        </p:blipFill>
        <p:spPr>
          <a:xfrm>
            <a:off x="10831565" y="4587316"/>
            <a:ext cx="1366201" cy="1752601"/>
          </a:xfrm>
          <a:prstGeom prst="rect">
            <a:avLst/>
          </a:prstGeom>
        </p:spPr>
      </p:pic>
      <p:pic>
        <p:nvPicPr>
          <p:cNvPr id="7" name="Picture 6">
            <a:extLst>
              <a:ext uri="{FF2B5EF4-FFF2-40B4-BE49-F238E27FC236}">
                <a16:creationId xmlns:a16="http://schemas.microsoft.com/office/drawing/2014/main" id="{36946179-3EE2-4FC9-B68D-3DC12CA2B148}"/>
              </a:ext>
            </a:extLst>
          </p:cNvPr>
          <p:cNvPicPr>
            <a:picLocks noChangeAspect="1"/>
          </p:cNvPicPr>
          <p:nvPr/>
        </p:nvPicPr>
        <p:blipFill>
          <a:blip r:embed="rId4"/>
          <a:stretch>
            <a:fillRect/>
          </a:stretch>
        </p:blipFill>
        <p:spPr>
          <a:xfrm>
            <a:off x="7625433" y="269396"/>
            <a:ext cx="3006928" cy="1320800"/>
          </a:xfrm>
          <a:prstGeom prst="rect">
            <a:avLst/>
          </a:prstGeom>
        </p:spPr>
      </p:pic>
      <p:pic>
        <p:nvPicPr>
          <p:cNvPr id="8" name="Picture 7">
            <a:extLst>
              <a:ext uri="{FF2B5EF4-FFF2-40B4-BE49-F238E27FC236}">
                <a16:creationId xmlns:a16="http://schemas.microsoft.com/office/drawing/2014/main" id="{ED179298-E3FF-4B98-B191-50C886F7039D}"/>
              </a:ext>
            </a:extLst>
          </p:cNvPr>
          <p:cNvPicPr>
            <a:picLocks noChangeAspect="1"/>
          </p:cNvPicPr>
          <p:nvPr/>
        </p:nvPicPr>
        <p:blipFill>
          <a:blip r:embed="rId5"/>
          <a:stretch>
            <a:fillRect/>
          </a:stretch>
        </p:blipFill>
        <p:spPr>
          <a:xfrm>
            <a:off x="8277160" y="5331759"/>
            <a:ext cx="2301833" cy="1562783"/>
          </a:xfrm>
          <a:prstGeom prst="rect">
            <a:avLst/>
          </a:prstGeom>
        </p:spPr>
      </p:pic>
      <p:pic>
        <p:nvPicPr>
          <p:cNvPr id="11" name="Picture 10">
            <a:extLst>
              <a:ext uri="{FF2B5EF4-FFF2-40B4-BE49-F238E27FC236}">
                <a16:creationId xmlns:a16="http://schemas.microsoft.com/office/drawing/2014/main" id="{4DD9F309-0B29-4FA2-BD39-F32C13F71A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0297" y="-32405"/>
            <a:ext cx="1579784" cy="2637805"/>
          </a:xfrm>
          <a:prstGeom prst="rect">
            <a:avLst/>
          </a:prstGeom>
        </p:spPr>
      </p:pic>
    </p:spTree>
    <p:extLst>
      <p:ext uri="{BB962C8B-B14F-4D97-AF65-F5344CB8AC3E}">
        <p14:creationId xmlns:p14="http://schemas.microsoft.com/office/powerpoint/2010/main" val="2179184580"/>
      </p:ext>
    </p:extLst>
  </p:cSld>
  <p:clrMapOvr>
    <a:masterClrMapping/>
  </p:clrMapOvr>
</p:sld>
</file>

<file path=ppt/theme/theme1.xml><?xml version="1.0" encoding="utf-8"?>
<a:theme xmlns:a="http://schemas.openxmlformats.org/drawingml/2006/main" name="Face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2875</TotalTime>
  <Words>4380</Words>
  <Application>Microsoft Office PowerPoint</Application>
  <PresentationFormat>Widescreen</PresentationFormat>
  <Paragraphs>262</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Algerian</vt:lpstr>
      <vt:lpstr>Arial</vt:lpstr>
      <vt:lpstr>Times New Roman</vt:lpstr>
      <vt:lpstr>Times New Roman</vt:lpstr>
      <vt:lpstr>Trebuchet MS</vt:lpstr>
      <vt:lpstr>Wingdings 3</vt:lpstr>
      <vt:lpstr>Facet</vt:lpstr>
      <vt:lpstr>ZDRAVSTVENA NJEGA U TRAUMATOLOGIJI    Prelomi i povrede   potkoljenice Prelomi i povrede kostiju stopala</vt:lpstr>
      <vt:lpstr>Prelomi i povrede   potkoljenice</vt:lpstr>
      <vt:lpstr>Prelomi i povrede   potkoljenice</vt:lpstr>
      <vt:lpstr>Prelomi i povrede   potkoljenice</vt:lpstr>
      <vt:lpstr>Prelomi i povrede   potkoljenice</vt:lpstr>
      <vt:lpstr>Prelomi i povrede   potkoljenice</vt:lpstr>
      <vt:lpstr>Prelomi i povrede   potkoljenice</vt:lpstr>
      <vt:lpstr>Prelomi i povrede   potkoljenice</vt:lpstr>
      <vt:lpstr>Prelomi i povrede   potkoljenice</vt:lpstr>
      <vt:lpstr>Prelomi i povrede   potkoljenice</vt:lpstr>
      <vt:lpstr>Prelomi i povrede   potkoljenice</vt:lpstr>
      <vt:lpstr>Prelomi i povrede   potkoljenice</vt:lpstr>
      <vt:lpstr>Prelomi i povrede   potkoljenice</vt:lpstr>
      <vt:lpstr>Prelomi i povrede   potkoljenice</vt:lpstr>
      <vt:lpstr>Prelomi i povrede   potkoljenice</vt:lpstr>
      <vt:lpstr>Prelomi i povrede   potkoljenice</vt:lpstr>
      <vt:lpstr>Prelomi i povrede kostiju stopala</vt:lpstr>
      <vt:lpstr>Prelomi i povrede kostiju stopala</vt:lpstr>
      <vt:lpstr>Prelomi i povrede kostiju stopala</vt:lpstr>
      <vt:lpstr>Prelomi i povrede kostiju stopala</vt:lpstr>
      <vt:lpstr>Prelomi i povrede kostiju stopala</vt:lpstr>
      <vt:lpstr>Prelomi i povrede kostiju stopala</vt:lpstr>
      <vt:lpstr>Prelomi i povrede kostiju stopala</vt:lpstr>
      <vt:lpstr>Prelomi i povrede kostiju stopala</vt:lpstr>
      <vt:lpstr>Prelomi i povrede kostiju stopala</vt:lpstr>
      <vt:lpstr>Prelomi i povrede kostiju stopala</vt:lpstr>
      <vt:lpstr>Prelomi i povrede kostiju stopala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ZDRAVSTVENA NJEGA U TRAUMATOLOGIJI  Prelom kostiju lobanje Prelomi i povrede kičme</dc:title>
  <dc:creator>Asus</dc:creator>
  <cp:lastModifiedBy>Asus</cp:lastModifiedBy>
  <cp:revision>56</cp:revision>
  <dcterms:created xsi:type="dcterms:W3CDTF">2022-01-13T14:44:49Z</dcterms:created>
  <dcterms:modified xsi:type="dcterms:W3CDTF">2022-05-24T17:11:43Z</dcterms:modified>
</cp:coreProperties>
</file>