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39" r:id="rId3"/>
    <p:sldId id="340" r:id="rId4"/>
    <p:sldId id="338" r:id="rId5"/>
    <p:sldId id="337" r:id="rId6"/>
    <p:sldId id="341" r:id="rId7"/>
    <p:sldId id="342" r:id="rId8"/>
    <p:sldId id="336" r:id="rId9"/>
    <p:sldId id="343" r:id="rId10"/>
    <p:sldId id="344" r:id="rId11"/>
    <p:sldId id="345" r:id="rId12"/>
    <p:sldId id="346" r:id="rId13"/>
    <p:sldId id="347" r:id="rId14"/>
    <p:sldId id="348" r:id="rId15"/>
    <p:sldId id="350" r:id="rId16"/>
    <p:sldId id="357" r:id="rId17"/>
    <p:sldId id="361" r:id="rId18"/>
    <p:sldId id="362" r:id="rId19"/>
    <p:sldId id="358" r:id="rId20"/>
    <p:sldId id="359" r:id="rId21"/>
    <p:sldId id="360" r:id="rId22"/>
    <p:sldId id="366" r:id="rId23"/>
    <p:sldId id="364" r:id="rId24"/>
    <p:sldId id="373" r:id="rId25"/>
    <p:sldId id="334" r:id="rId26"/>
    <p:sldId id="374" r:id="rId27"/>
    <p:sldId id="354" r:id="rId28"/>
    <p:sldId id="375" r:id="rId29"/>
    <p:sldId id="376" r:id="rId30"/>
    <p:sldId id="372" r:id="rId31"/>
    <p:sldId id="377" r:id="rId32"/>
    <p:sldId id="378" r:id="rId33"/>
    <p:sldId id="379" r:id="rId34"/>
    <p:sldId id="380" r:id="rId35"/>
    <p:sldId id="367" r:id="rId36"/>
    <p:sldId id="369" r:id="rId37"/>
    <p:sldId id="371" r:id="rId38"/>
    <p:sldId id="381" r:id="rId39"/>
    <p:sldId id="319"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80" autoAdjust="0"/>
    <p:restoredTop sz="94660"/>
  </p:normalViewPr>
  <p:slideViewPr>
    <p:cSldViewPr snapToGrid="0">
      <p:cViewPr varScale="1">
        <p:scale>
          <a:sx n="82" d="100"/>
          <a:sy n="82" d="100"/>
        </p:scale>
        <p:origin x="787"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A033046-DE29-443A-9A8E-37E5D4659240}" type="datetimeFigureOut">
              <a:rPr lang="en-US" smtClean="0"/>
              <a:t>5/15/2022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6728E0-E6E4-4B84-8A6E-3CFB13E42B00}" type="slidenum">
              <a:rPr lang="en-US" smtClean="0"/>
              <a:t>‹#›</a:t>
            </a:fld>
            <a:endParaRPr lang="en-US"/>
          </a:p>
        </p:txBody>
      </p:sp>
    </p:spTree>
    <p:extLst>
      <p:ext uri="{BB962C8B-B14F-4D97-AF65-F5344CB8AC3E}">
        <p14:creationId xmlns:p14="http://schemas.microsoft.com/office/powerpoint/2010/main" val="651785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033046-DE29-443A-9A8E-37E5D4659240}" type="datetimeFigureOut">
              <a:rPr lang="en-US" smtClean="0"/>
              <a:t>5/15/2022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6728E0-E6E4-4B84-8A6E-3CFB13E42B00}" type="slidenum">
              <a:rPr lang="en-US" smtClean="0"/>
              <a:t>‹#›</a:t>
            </a:fld>
            <a:endParaRPr lang="en-US"/>
          </a:p>
        </p:txBody>
      </p:sp>
    </p:spTree>
    <p:extLst>
      <p:ext uri="{BB962C8B-B14F-4D97-AF65-F5344CB8AC3E}">
        <p14:creationId xmlns:p14="http://schemas.microsoft.com/office/powerpoint/2010/main" val="1619345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033046-DE29-443A-9A8E-37E5D4659240}" type="datetimeFigureOut">
              <a:rPr lang="en-US" smtClean="0"/>
              <a:t>5/15/2022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6728E0-E6E4-4B84-8A6E-3CFB13E42B00}"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276920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033046-DE29-443A-9A8E-37E5D4659240}" type="datetimeFigureOut">
              <a:rPr lang="en-US" smtClean="0"/>
              <a:t>5/15/2022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6728E0-E6E4-4B84-8A6E-3CFB13E42B00}" type="slidenum">
              <a:rPr lang="en-US" smtClean="0"/>
              <a:t>‹#›</a:t>
            </a:fld>
            <a:endParaRPr lang="en-US"/>
          </a:p>
        </p:txBody>
      </p:sp>
    </p:spTree>
    <p:extLst>
      <p:ext uri="{BB962C8B-B14F-4D97-AF65-F5344CB8AC3E}">
        <p14:creationId xmlns:p14="http://schemas.microsoft.com/office/powerpoint/2010/main" val="2232927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033046-DE29-443A-9A8E-37E5D4659240}" type="datetimeFigureOut">
              <a:rPr lang="en-US" smtClean="0"/>
              <a:t>5/15/2022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6728E0-E6E4-4B84-8A6E-3CFB13E42B00}"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31889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033046-DE29-443A-9A8E-37E5D4659240}" type="datetimeFigureOut">
              <a:rPr lang="en-US" smtClean="0"/>
              <a:t>5/15/2022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6728E0-E6E4-4B84-8A6E-3CFB13E42B00}" type="slidenum">
              <a:rPr lang="en-US" smtClean="0"/>
              <a:t>‹#›</a:t>
            </a:fld>
            <a:endParaRPr lang="en-US"/>
          </a:p>
        </p:txBody>
      </p:sp>
    </p:spTree>
    <p:extLst>
      <p:ext uri="{BB962C8B-B14F-4D97-AF65-F5344CB8AC3E}">
        <p14:creationId xmlns:p14="http://schemas.microsoft.com/office/powerpoint/2010/main" val="3943798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033046-DE29-443A-9A8E-37E5D4659240}" type="datetimeFigureOut">
              <a:rPr lang="en-US" smtClean="0"/>
              <a:t>5/15/2022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6728E0-E6E4-4B84-8A6E-3CFB13E42B00}" type="slidenum">
              <a:rPr lang="en-US" smtClean="0"/>
              <a:t>‹#›</a:t>
            </a:fld>
            <a:endParaRPr lang="en-US"/>
          </a:p>
        </p:txBody>
      </p:sp>
    </p:spTree>
    <p:extLst>
      <p:ext uri="{BB962C8B-B14F-4D97-AF65-F5344CB8AC3E}">
        <p14:creationId xmlns:p14="http://schemas.microsoft.com/office/powerpoint/2010/main" val="2210679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033046-DE29-443A-9A8E-37E5D4659240}" type="datetimeFigureOut">
              <a:rPr lang="en-US" smtClean="0"/>
              <a:t>5/15/2022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6728E0-E6E4-4B84-8A6E-3CFB13E42B00}" type="slidenum">
              <a:rPr lang="en-US" smtClean="0"/>
              <a:t>‹#›</a:t>
            </a:fld>
            <a:endParaRPr lang="en-US"/>
          </a:p>
        </p:txBody>
      </p:sp>
    </p:spTree>
    <p:extLst>
      <p:ext uri="{BB962C8B-B14F-4D97-AF65-F5344CB8AC3E}">
        <p14:creationId xmlns:p14="http://schemas.microsoft.com/office/powerpoint/2010/main" val="4103498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033046-DE29-443A-9A8E-37E5D4659240}" type="datetimeFigureOut">
              <a:rPr lang="en-US" smtClean="0"/>
              <a:t>5/15/2022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6728E0-E6E4-4B84-8A6E-3CFB13E42B00}" type="slidenum">
              <a:rPr lang="en-US" smtClean="0"/>
              <a:t>‹#›</a:t>
            </a:fld>
            <a:endParaRPr lang="en-US"/>
          </a:p>
        </p:txBody>
      </p:sp>
    </p:spTree>
    <p:extLst>
      <p:ext uri="{BB962C8B-B14F-4D97-AF65-F5344CB8AC3E}">
        <p14:creationId xmlns:p14="http://schemas.microsoft.com/office/powerpoint/2010/main" val="4029685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033046-DE29-443A-9A8E-37E5D4659240}" type="datetimeFigureOut">
              <a:rPr lang="en-US" smtClean="0"/>
              <a:t>5/15/2022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6728E0-E6E4-4B84-8A6E-3CFB13E42B00}" type="slidenum">
              <a:rPr lang="en-US" smtClean="0"/>
              <a:t>‹#›</a:t>
            </a:fld>
            <a:endParaRPr lang="en-US"/>
          </a:p>
        </p:txBody>
      </p:sp>
    </p:spTree>
    <p:extLst>
      <p:ext uri="{BB962C8B-B14F-4D97-AF65-F5344CB8AC3E}">
        <p14:creationId xmlns:p14="http://schemas.microsoft.com/office/powerpoint/2010/main" val="4045828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A033046-DE29-443A-9A8E-37E5D4659240}" type="datetimeFigureOut">
              <a:rPr lang="en-US" smtClean="0"/>
              <a:t>5/15/2022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6728E0-E6E4-4B84-8A6E-3CFB13E42B00}" type="slidenum">
              <a:rPr lang="en-US" smtClean="0"/>
              <a:t>‹#›</a:t>
            </a:fld>
            <a:endParaRPr lang="en-US"/>
          </a:p>
        </p:txBody>
      </p:sp>
    </p:spTree>
    <p:extLst>
      <p:ext uri="{BB962C8B-B14F-4D97-AF65-F5344CB8AC3E}">
        <p14:creationId xmlns:p14="http://schemas.microsoft.com/office/powerpoint/2010/main" val="3014839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033046-DE29-443A-9A8E-37E5D4659240}" type="datetimeFigureOut">
              <a:rPr lang="en-US" smtClean="0"/>
              <a:t>5/15/2022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6728E0-E6E4-4B84-8A6E-3CFB13E42B00}" type="slidenum">
              <a:rPr lang="en-US" smtClean="0"/>
              <a:t>‹#›</a:t>
            </a:fld>
            <a:endParaRPr lang="en-US"/>
          </a:p>
        </p:txBody>
      </p:sp>
    </p:spTree>
    <p:extLst>
      <p:ext uri="{BB962C8B-B14F-4D97-AF65-F5344CB8AC3E}">
        <p14:creationId xmlns:p14="http://schemas.microsoft.com/office/powerpoint/2010/main" val="444824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A033046-DE29-443A-9A8E-37E5D4659240}" type="datetimeFigureOut">
              <a:rPr lang="en-US" smtClean="0"/>
              <a:t>5/15/2022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6728E0-E6E4-4B84-8A6E-3CFB13E42B00}" type="slidenum">
              <a:rPr lang="en-US" smtClean="0"/>
              <a:t>‹#›</a:t>
            </a:fld>
            <a:endParaRPr lang="en-US"/>
          </a:p>
        </p:txBody>
      </p:sp>
    </p:spTree>
    <p:extLst>
      <p:ext uri="{BB962C8B-B14F-4D97-AF65-F5344CB8AC3E}">
        <p14:creationId xmlns:p14="http://schemas.microsoft.com/office/powerpoint/2010/main" val="167785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033046-DE29-443A-9A8E-37E5D4659240}" type="datetimeFigureOut">
              <a:rPr lang="en-US" smtClean="0"/>
              <a:t>5/15/2022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6728E0-E6E4-4B84-8A6E-3CFB13E42B00}" type="slidenum">
              <a:rPr lang="en-US" smtClean="0"/>
              <a:t>‹#›</a:t>
            </a:fld>
            <a:endParaRPr lang="en-US"/>
          </a:p>
        </p:txBody>
      </p:sp>
    </p:spTree>
    <p:extLst>
      <p:ext uri="{BB962C8B-B14F-4D97-AF65-F5344CB8AC3E}">
        <p14:creationId xmlns:p14="http://schemas.microsoft.com/office/powerpoint/2010/main" val="1284095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033046-DE29-443A-9A8E-37E5D4659240}" type="datetimeFigureOut">
              <a:rPr lang="en-US" smtClean="0"/>
              <a:t>5/15/2022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6728E0-E6E4-4B84-8A6E-3CFB13E42B00}" type="slidenum">
              <a:rPr lang="en-US" smtClean="0"/>
              <a:t>‹#›</a:t>
            </a:fld>
            <a:endParaRPr lang="en-US"/>
          </a:p>
        </p:txBody>
      </p:sp>
    </p:spTree>
    <p:extLst>
      <p:ext uri="{BB962C8B-B14F-4D97-AF65-F5344CB8AC3E}">
        <p14:creationId xmlns:p14="http://schemas.microsoft.com/office/powerpoint/2010/main" val="2878462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033046-DE29-443A-9A8E-37E5D4659240}" type="datetimeFigureOut">
              <a:rPr lang="en-US" smtClean="0"/>
              <a:t>5/15/2022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6728E0-E6E4-4B84-8A6E-3CFB13E42B00}" type="slidenum">
              <a:rPr lang="en-US" smtClean="0"/>
              <a:t>‹#›</a:t>
            </a:fld>
            <a:endParaRPr lang="en-US"/>
          </a:p>
        </p:txBody>
      </p:sp>
    </p:spTree>
    <p:extLst>
      <p:ext uri="{BB962C8B-B14F-4D97-AF65-F5344CB8AC3E}">
        <p14:creationId xmlns:p14="http://schemas.microsoft.com/office/powerpoint/2010/main" val="17445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A033046-DE29-443A-9A8E-37E5D4659240}" type="datetimeFigureOut">
              <a:rPr lang="en-US" smtClean="0"/>
              <a:t>5/15/2022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46728E0-E6E4-4B84-8A6E-3CFB13E42B00}" type="slidenum">
              <a:rPr lang="en-US" smtClean="0"/>
              <a:t>‹#›</a:t>
            </a:fld>
            <a:endParaRPr lang="en-US"/>
          </a:p>
        </p:txBody>
      </p:sp>
    </p:spTree>
    <p:extLst>
      <p:ext uri="{BB962C8B-B14F-4D97-AF65-F5344CB8AC3E}">
        <p14:creationId xmlns:p14="http://schemas.microsoft.com/office/powerpoint/2010/main" val="2114213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jfif"/><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57.jfif"/><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fif"/><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3.jfif"/><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E4389-EB04-4882-B6D1-7AA540E9CCAA}"/>
              </a:ext>
            </a:extLst>
          </p:cNvPr>
          <p:cNvSpPr>
            <a:spLocks noGrp="1"/>
          </p:cNvSpPr>
          <p:nvPr>
            <p:ph type="ctrTitle"/>
          </p:nvPr>
        </p:nvSpPr>
        <p:spPr>
          <a:xfrm>
            <a:off x="329681" y="1906134"/>
            <a:ext cx="11532637" cy="2387600"/>
          </a:xfrm>
        </p:spPr>
        <p:txBody>
          <a:bodyPr>
            <a:normAutofit fontScale="90000"/>
          </a:bodyPr>
          <a:lstStyle/>
          <a:p>
            <a:pPr algn="ctr"/>
            <a:r>
              <a:rPr lang="sr-Latn-BA" sz="4900" b="1" dirty="0">
                <a:solidFill>
                  <a:srgbClr val="FF0000"/>
                </a:solidFill>
              </a:rPr>
              <a:t>ZDRAVSTVENA NJEGA U TRAUMATOLOGIJI </a:t>
            </a:r>
            <a:br>
              <a:rPr lang="sr-Latn-BA" sz="6000" b="1" dirty="0">
                <a:solidFill>
                  <a:srgbClr val="FF0000"/>
                </a:solidFill>
              </a:rPr>
            </a:br>
            <a:r>
              <a:rPr lang="sr-Latn-BA" dirty="0">
                <a:solidFill>
                  <a:schemeClr val="tx1">
                    <a:lumMod val="95000"/>
                    <a:lumOff val="5000"/>
                  </a:schemeClr>
                </a:solidFill>
              </a:rPr>
              <a:t>Prelomi vrata femura </a:t>
            </a:r>
            <a:br>
              <a:rPr lang="sr-Latn-BA" dirty="0">
                <a:solidFill>
                  <a:schemeClr val="tx1">
                    <a:lumMod val="95000"/>
                    <a:lumOff val="5000"/>
                  </a:schemeClr>
                </a:solidFill>
              </a:rPr>
            </a:br>
            <a:r>
              <a:rPr lang="sr-Latn-BA" dirty="0">
                <a:solidFill>
                  <a:schemeClr val="tx1">
                    <a:lumMod val="95000"/>
                    <a:lumOff val="5000"/>
                  </a:schemeClr>
                </a:solidFill>
              </a:rPr>
              <a:t>Prelomi i povrede   bedrene kosti</a:t>
            </a:r>
            <a:br>
              <a:rPr lang="sr-Latn-BA" dirty="0">
                <a:solidFill>
                  <a:schemeClr val="tx1">
                    <a:lumMod val="95000"/>
                    <a:lumOff val="5000"/>
                  </a:schemeClr>
                </a:solidFill>
              </a:rPr>
            </a:br>
            <a:r>
              <a:rPr lang="sr-Latn-BA" dirty="0">
                <a:solidFill>
                  <a:schemeClr val="tx1">
                    <a:lumMod val="95000"/>
                    <a:lumOff val="5000"/>
                  </a:schemeClr>
                </a:solidFill>
              </a:rPr>
              <a:t>Ugradnja endoproteza kuka</a:t>
            </a:r>
            <a:endParaRPr lang="en-US" dirty="0">
              <a:solidFill>
                <a:schemeClr val="tx1">
                  <a:lumMod val="95000"/>
                  <a:lumOff val="5000"/>
                </a:schemeClr>
              </a:solidFill>
            </a:endParaRPr>
          </a:p>
        </p:txBody>
      </p:sp>
      <p:sp>
        <p:nvSpPr>
          <p:cNvPr id="3" name="Subtitle 2">
            <a:extLst>
              <a:ext uri="{FF2B5EF4-FFF2-40B4-BE49-F238E27FC236}">
                <a16:creationId xmlns:a16="http://schemas.microsoft.com/office/drawing/2014/main" id="{1BFE7953-0E31-45D0-8EFC-FDF61EF23E63}"/>
              </a:ext>
            </a:extLst>
          </p:cNvPr>
          <p:cNvSpPr>
            <a:spLocks noGrp="1"/>
          </p:cNvSpPr>
          <p:nvPr>
            <p:ph type="subTitle" idx="1"/>
          </p:nvPr>
        </p:nvSpPr>
        <p:spPr>
          <a:xfrm>
            <a:off x="3214569" y="5413103"/>
            <a:ext cx="7766936" cy="1096899"/>
          </a:xfrm>
        </p:spPr>
        <p:txBody>
          <a:bodyPr>
            <a:normAutofit/>
          </a:bodyPr>
          <a:lstStyle/>
          <a:p>
            <a:r>
              <a:rPr lang="sr-Latn-BA" sz="2800" dirty="0">
                <a:solidFill>
                  <a:schemeClr val="tx1">
                    <a:lumMod val="95000"/>
                    <a:lumOff val="5000"/>
                  </a:schemeClr>
                </a:solidFill>
              </a:rPr>
              <a:t>Prof. Dr Predrag Grubor</a:t>
            </a:r>
            <a:endParaRPr lang="en-US" sz="2800" dirty="0">
              <a:solidFill>
                <a:schemeClr val="tx1">
                  <a:lumMod val="95000"/>
                  <a:lumOff val="5000"/>
                </a:schemeClr>
              </a:solidFill>
            </a:endParaRPr>
          </a:p>
        </p:txBody>
      </p:sp>
    </p:spTree>
    <p:extLst>
      <p:ext uri="{BB962C8B-B14F-4D97-AF65-F5344CB8AC3E}">
        <p14:creationId xmlns:p14="http://schemas.microsoft.com/office/powerpoint/2010/main" val="3804833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70565-4D3C-488C-8E9D-73D5203291C6}"/>
              </a:ext>
            </a:extLst>
          </p:cNvPr>
          <p:cNvSpPr>
            <a:spLocks noGrp="1"/>
          </p:cNvSpPr>
          <p:nvPr>
            <p:ph type="title"/>
          </p:nvPr>
        </p:nvSpPr>
        <p:spPr/>
        <p:txBody>
          <a:bodyPr/>
          <a:lstStyle/>
          <a:p>
            <a:r>
              <a:rPr lang="sr-Latn-BA" dirty="0">
                <a:solidFill>
                  <a:schemeClr val="tx1">
                    <a:lumMod val="95000"/>
                    <a:lumOff val="5000"/>
                  </a:schemeClr>
                </a:solidFill>
              </a:rPr>
              <a:t>Prelomi i povrede   bedrene kosti</a:t>
            </a:r>
            <a:endParaRPr lang="en-US" dirty="0"/>
          </a:p>
        </p:txBody>
      </p:sp>
      <p:sp>
        <p:nvSpPr>
          <p:cNvPr id="3" name="Content Placeholder 2">
            <a:extLst>
              <a:ext uri="{FF2B5EF4-FFF2-40B4-BE49-F238E27FC236}">
                <a16:creationId xmlns:a16="http://schemas.microsoft.com/office/drawing/2014/main" id="{668BF68B-2A0E-4C92-A3CE-489B3A78250C}"/>
              </a:ext>
            </a:extLst>
          </p:cNvPr>
          <p:cNvSpPr>
            <a:spLocks noGrp="1"/>
          </p:cNvSpPr>
          <p:nvPr>
            <p:ph idx="1"/>
          </p:nvPr>
        </p:nvSpPr>
        <p:spPr>
          <a:xfrm>
            <a:off x="0" y="1464906"/>
            <a:ext cx="8214098" cy="5094513"/>
          </a:xfrm>
        </p:spPr>
        <p:txBody>
          <a:bodyPr>
            <a:normAutofit/>
          </a:bodyPr>
          <a:lstStyle/>
          <a:p>
            <a:r>
              <a:rPr lang="en-US" sz="1800" b="1" i="0" dirty="0" err="1">
                <a:solidFill>
                  <a:srgbClr val="FF0000"/>
                </a:solidFill>
                <a:effectLst/>
                <a:latin typeface="HelveticaNeueLTPro-Blk"/>
              </a:rPr>
              <a:t>Prelomi</a:t>
            </a:r>
            <a:r>
              <a:rPr lang="en-US" sz="1800" b="1" i="0" dirty="0">
                <a:solidFill>
                  <a:srgbClr val="FF0000"/>
                </a:solidFill>
                <a:effectLst/>
                <a:latin typeface="HelveticaNeueLTPro-Blk"/>
              </a:rPr>
              <a:t> </a:t>
            </a:r>
            <a:r>
              <a:rPr lang="en-US" sz="1800" b="1" i="0" dirty="0" err="1">
                <a:solidFill>
                  <a:srgbClr val="FF0000"/>
                </a:solidFill>
                <a:effectLst/>
                <a:latin typeface="HelveticaNeueLTPro-Blk"/>
              </a:rPr>
              <a:t>trohanternog</a:t>
            </a:r>
            <a:r>
              <a:rPr lang="en-US" sz="1800" b="1" i="0" dirty="0">
                <a:solidFill>
                  <a:srgbClr val="FF0000"/>
                </a:solidFill>
                <a:effectLst/>
                <a:latin typeface="HelveticaNeueLTPro-Blk"/>
              </a:rPr>
              <a:t> </a:t>
            </a:r>
            <a:r>
              <a:rPr lang="en-US" sz="1800" b="1" i="0" dirty="0" err="1">
                <a:solidFill>
                  <a:srgbClr val="FF0000"/>
                </a:solidFill>
                <a:effectLst/>
                <a:latin typeface="HelveticaNeueLTPro-Blk"/>
              </a:rPr>
              <a:t>masiva</a:t>
            </a:r>
            <a:endParaRPr lang="sr-Latn-BA" sz="1800" b="1" i="0" dirty="0">
              <a:solidFill>
                <a:srgbClr val="FF0000"/>
              </a:solidFill>
              <a:effectLst/>
              <a:latin typeface="HelveticaNeueLTPro-Blk"/>
            </a:endParaRPr>
          </a:p>
          <a:p>
            <a:r>
              <a:rPr lang="en-US" sz="1800" b="1" i="0" dirty="0" err="1">
                <a:solidFill>
                  <a:schemeClr val="tx1">
                    <a:lumMod val="95000"/>
                    <a:lumOff val="5000"/>
                  </a:schemeClr>
                </a:solidFill>
                <a:effectLst/>
                <a:latin typeface="HelveticaNeueLTPro-Blk"/>
              </a:rPr>
              <a:t>Prelomi</a:t>
            </a:r>
            <a:r>
              <a:rPr lang="en-US" sz="1800" b="1" i="0" dirty="0">
                <a:solidFill>
                  <a:schemeClr val="tx1">
                    <a:lumMod val="95000"/>
                    <a:lumOff val="5000"/>
                  </a:schemeClr>
                </a:solidFill>
                <a:effectLst/>
                <a:latin typeface="HelveticaNeueLTPro-Blk"/>
              </a:rPr>
              <a:t> </a:t>
            </a:r>
            <a:r>
              <a:rPr lang="en-US" sz="1800" b="1" i="0" dirty="0" err="1">
                <a:solidFill>
                  <a:schemeClr val="tx1">
                    <a:lumMod val="95000"/>
                    <a:lumOff val="5000"/>
                  </a:schemeClr>
                </a:solidFill>
                <a:effectLst/>
                <a:latin typeface="HelveticaNeueLTPro-Blk"/>
              </a:rPr>
              <a:t>trohanternog</a:t>
            </a:r>
            <a:r>
              <a:rPr lang="en-US" sz="1800" b="1" i="0" dirty="0">
                <a:solidFill>
                  <a:schemeClr val="tx1">
                    <a:lumMod val="95000"/>
                    <a:lumOff val="5000"/>
                  </a:schemeClr>
                </a:solidFill>
                <a:effectLst/>
                <a:latin typeface="HelveticaNeueLTPro-Blk"/>
              </a:rPr>
              <a:t> </a:t>
            </a:r>
            <a:r>
              <a:rPr lang="en-US" sz="1800" b="1" i="0" dirty="0" err="1">
                <a:solidFill>
                  <a:schemeClr val="tx1">
                    <a:lumMod val="95000"/>
                    <a:lumOff val="5000"/>
                  </a:schemeClr>
                </a:solidFill>
                <a:effectLst/>
                <a:latin typeface="HelveticaNeueLTPro-Blk"/>
              </a:rPr>
              <a:t>masiva</a:t>
            </a:r>
            <a:endParaRPr lang="sr-Latn-BA" sz="1800" b="1" i="0" dirty="0">
              <a:solidFill>
                <a:schemeClr val="tx1">
                  <a:lumMod val="95000"/>
                  <a:lumOff val="5000"/>
                </a:schemeClr>
              </a:solidFill>
              <a:effectLst/>
              <a:latin typeface="HelveticaNeueLTPro-Blk"/>
            </a:endParaRPr>
          </a:p>
          <a:p>
            <a:r>
              <a:rPr lang="en-US" sz="1800" b="0" i="0" dirty="0" err="1">
                <a:solidFill>
                  <a:srgbClr val="242021"/>
                </a:solidFill>
                <a:effectLst/>
                <a:latin typeface="TimesNewRomanPSMT"/>
              </a:rPr>
              <a:t>Klinička</a:t>
            </a:r>
            <a:r>
              <a:rPr lang="en-US" sz="1800" b="0" i="0" dirty="0">
                <a:solidFill>
                  <a:srgbClr val="242021"/>
                </a:solidFill>
                <a:effectLst/>
                <a:latin typeface="TimesNewRomanPSMT"/>
              </a:rPr>
              <a:t> </a:t>
            </a:r>
            <a:r>
              <a:rPr lang="en-US" sz="1800" b="0" i="0" dirty="0" err="1">
                <a:solidFill>
                  <a:srgbClr val="242021"/>
                </a:solidFill>
                <a:effectLst/>
                <a:latin typeface="TimesNewRomanPSMT"/>
              </a:rPr>
              <a:t>slika</a:t>
            </a:r>
            <a:r>
              <a:rPr lang="en-US" sz="1800" b="0" i="0" dirty="0">
                <a:solidFill>
                  <a:srgbClr val="242021"/>
                </a:solidFill>
                <a:effectLst/>
                <a:latin typeface="TimesNewRomanPSMT"/>
              </a:rPr>
              <a:t> </a:t>
            </a:r>
            <a:r>
              <a:rPr lang="en-US" sz="1800" b="0" i="0" dirty="0" err="1">
                <a:solidFill>
                  <a:srgbClr val="242021"/>
                </a:solidFill>
                <a:effectLst/>
                <a:latin typeface="TimesNewRomanPSMT"/>
              </a:rPr>
              <a:t>intertrohanternih</a:t>
            </a:r>
            <a:r>
              <a:rPr lang="en-US" sz="1800" b="0" i="0" dirty="0">
                <a:solidFill>
                  <a:srgbClr val="242021"/>
                </a:solidFill>
                <a:effectLst/>
                <a:latin typeface="TimesNewRomanPSMT"/>
              </a:rPr>
              <a:t> </a:t>
            </a:r>
            <a:r>
              <a:rPr lang="en-US" sz="1800" b="0" i="0" dirty="0" err="1">
                <a:solidFill>
                  <a:srgbClr val="242021"/>
                </a:solidFill>
                <a:effectLst/>
                <a:latin typeface="TimesNewRomanPSMT"/>
              </a:rPr>
              <a:t>preloma</a:t>
            </a:r>
            <a:r>
              <a:rPr lang="en-US" sz="1800" b="0" i="0" dirty="0">
                <a:solidFill>
                  <a:srgbClr val="242021"/>
                </a:solidFill>
                <a:effectLst/>
                <a:latin typeface="TimesNewRomanPSMT"/>
              </a:rPr>
              <a:t> </a:t>
            </a:r>
            <a:r>
              <a:rPr lang="en-US" sz="1800" b="0" i="0" dirty="0" err="1">
                <a:solidFill>
                  <a:srgbClr val="242021"/>
                </a:solidFill>
                <a:effectLst/>
                <a:latin typeface="TimesNewRomanPSMT"/>
              </a:rPr>
              <a:t>jednaka</a:t>
            </a:r>
            <a:r>
              <a:rPr lang="en-US" sz="1800" b="0" i="0" dirty="0">
                <a:solidFill>
                  <a:srgbClr val="242021"/>
                </a:solidFill>
                <a:effectLst/>
                <a:latin typeface="TimesNewRomanPSMT"/>
              </a:rPr>
              <a:t> je </a:t>
            </a:r>
            <a:r>
              <a:rPr lang="en-US" sz="1800" b="0" i="0" dirty="0" err="1">
                <a:solidFill>
                  <a:srgbClr val="242021"/>
                </a:solidFill>
                <a:effectLst/>
                <a:latin typeface="TimesNewRomanPSMT"/>
              </a:rPr>
              <a:t>kao</a:t>
            </a:r>
            <a:r>
              <a:rPr lang="en-US" sz="1800" b="0" i="0" dirty="0">
                <a:solidFill>
                  <a:srgbClr val="242021"/>
                </a:solidFill>
                <a:effectLst/>
                <a:latin typeface="TimesNewRomanPSMT"/>
              </a:rPr>
              <a:t> </a:t>
            </a:r>
            <a:r>
              <a:rPr lang="en-US" sz="1800" b="0" i="0" dirty="0" err="1">
                <a:solidFill>
                  <a:srgbClr val="242021"/>
                </a:solidFill>
                <a:effectLst/>
                <a:latin typeface="TimesNewRomanPSMT"/>
              </a:rPr>
              <a:t>i</a:t>
            </a:r>
            <a:r>
              <a:rPr lang="en-US" sz="1800" b="0" i="0" dirty="0">
                <a:solidFill>
                  <a:srgbClr val="242021"/>
                </a:solidFill>
                <a:effectLst/>
                <a:latin typeface="TimesNewRomanPSMT"/>
              </a:rPr>
              <a:t> </a:t>
            </a:r>
            <a:r>
              <a:rPr lang="en-US" sz="1800" b="0" i="0" dirty="0" err="1">
                <a:solidFill>
                  <a:srgbClr val="242021"/>
                </a:solidFill>
                <a:effectLst/>
                <a:latin typeface="TimesNewRomanPSMT"/>
              </a:rPr>
              <a:t>kod</a:t>
            </a:r>
            <a:r>
              <a:rPr lang="en-US" sz="1800" b="0" i="0" dirty="0">
                <a:solidFill>
                  <a:srgbClr val="242021"/>
                </a:solidFill>
                <a:effectLst/>
                <a:latin typeface="TimesNewRomanPSMT"/>
              </a:rPr>
              <a:t> </a:t>
            </a:r>
            <a:r>
              <a:rPr lang="en-US" sz="1800" b="0" i="0" dirty="0" err="1">
                <a:solidFill>
                  <a:srgbClr val="242021"/>
                </a:solidFill>
                <a:effectLst/>
                <a:latin typeface="TimesNewRomanPSMT"/>
              </a:rPr>
              <a:t>preloma</a:t>
            </a:r>
            <a:r>
              <a:rPr lang="en-US" sz="1800" b="0" i="0" dirty="0">
                <a:solidFill>
                  <a:srgbClr val="242021"/>
                </a:solidFill>
                <a:effectLst/>
                <a:latin typeface="TimesNewRomanPSMT"/>
              </a:rPr>
              <a:t> </a:t>
            </a:r>
            <a:r>
              <a:rPr lang="en-US" sz="1800" b="0" i="0" dirty="0" err="1">
                <a:solidFill>
                  <a:srgbClr val="242021"/>
                </a:solidFill>
                <a:effectLst/>
                <a:latin typeface="TimesNewRomanPSMT"/>
              </a:rPr>
              <a:t>vrata</a:t>
            </a:r>
            <a:br>
              <a:rPr lang="en-US" sz="1800" b="0" i="0" dirty="0">
                <a:solidFill>
                  <a:srgbClr val="242021"/>
                </a:solidFill>
                <a:effectLst/>
                <a:latin typeface="TimesNewRomanPSMT"/>
              </a:rPr>
            </a:br>
            <a:r>
              <a:rPr lang="en-US" sz="1800" b="0" i="0" dirty="0" err="1">
                <a:solidFill>
                  <a:srgbClr val="242021"/>
                </a:solidFill>
                <a:effectLst/>
                <a:latin typeface="TimesNewRomanPSMT"/>
              </a:rPr>
              <a:t>femura</a:t>
            </a:r>
            <a:r>
              <a:rPr lang="en-US" sz="1800" b="0" i="0" dirty="0">
                <a:solidFill>
                  <a:srgbClr val="242021"/>
                </a:solidFill>
                <a:effectLst/>
                <a:latin typeface="TimesNewRomanPSMT"/>
              </a:rPr>
              <a:t>: </a:t>
            </a:r>
            <a:r>
              <a:rPr lang="en-US" sz="1800" b="0" i="0" dirty="0" err="1">
                <a:solidFill>
                  <a:srgbClr val="242021"/>
                </a:solidFill>
                <a:effectLst/>
                <a:latin typeface="TimesNewRomanPSMT"/>
              </a:rPr>
              <a:t>noga</a:t>
            </a:r>
            <a:r>
              <a:rPr lang="en-US" sz="1800" b="0" i="0" dirty="0">
                <a:solidFill>
                  <a:srgbClr val="242021"/>
                </a:solidFill>
                <a:effectLst/>
                <a:latin typeface="TimesNewRomanPSMT"/>
              </a:rPr>
              <a:t> u </a:t>
            </a:r>
            <a:r>
              <a:rPr lang="en-US" sz="1800" b="0" i="0" dirty="0" err="1">
                <a:solidFill>
                  <a:srgbClr val="242021"/>
                </a:solidFill>
                <a:effectLst/>
                <a:latin typeface="TimesNewRomanPSMT"/>
              </a:rPr>
              <a:t>spoljnoj</a:t>
            </a:r>
            <a:r>
              <a:rPr lang="en-US" sz="1800" b="0" i="0" dirty="0">
                <a:solidFill>
                  <a:srgbClr val="242021"/>
                </a:solidFill>
                <a:effectLst/>
                <a:latin typeface="TimesNewRomanPSMT"/>
              </a:rPr>
              <a:t> </a:t>
            </a:r>
            <a:r>
              <a:rPr lang="en-US" sz="1800" b="0" i="0" dirty="0" err="1">
                <a:solidFill>
                  <a:srgbClr val="242021"/>
                </a:solidFill>
                <a:effectLst/>
                <a:latin typeface="TimesNewRomanPSMT"/>
              </a:rPr>
              <a:t>rotaciji</a:t>
            </a:r>
            <a:r>
              <a:rPr lang="en-US" sz="1800" b="0" i="0" dirty="0">
                <a:solidFill>
                  <a:srgbClr val="242021"/>
                </a:solidFill>
                <a:effectLst/>
                <a:latin typeface="TimesNewRomanPSMT"/>
              </a:rPr>
              <a:t>, </a:t>
            </a:r>
            <a:r>
              <a:rPr lang="en-US" sz="1800" b="0" i="0" dirty="0" err="1">
                <a:solidFill>
                  <a:srgbClr val="242021"/>
                </a:solidFill>
                <a:effectLst/>
                <a:latin typeface="TimesNewRomanPSMT"/>
              </a:rPr>
              <a:t>skraćena</a:t>
            </a:r>
            <a:r>
              <a:rPr lang="en-US" sz="1800" b="0" i="0" dirty="0">
                <a:solidFill>
                  <a:srgbClr val="242021"/>
                </a:solidFill>
                <a:effectLst/>
                <a:latin typeface="TimesNewRomanPSMT"/>
              </a:rPr>
              <a:t>, </a:t>
            </a:r>
            <a:r>
              <a:rPr lang="en-US" sz="1800" b="0" i="0" dirty="0" err="1">
                <a:solidFill>
                  <a:srgbClr val="242021"/>
                </a:solidFill>
                <a:effectLst/>
                <a:latin typeface="TimesNewRomanPSMT"/>
              </a:rPr>
              <a:t>pacijent</a:t>
            </a:r>
            <a:r>
              <a:rPr lang="en-US" sz="1800" b="0" i="0" dirty="0">
                <a:solidFill>
                  <a:srgbClr val="242021"/>
                </a:solidFill>
                <a:effectLst/>
                <a:latin typeface="TimesNewRomanPSMT"/>
              </a:rPr>
              <a:t> ne </a:t>
            </a:r>
            <a:r>
              <a:rPr lang="en-US" sz="1800" b="0" i="0" dirty="0" err="1">
                <a:solidFill>
                  <a:srgbClr val="242021"/>
                </a:solidFill>
                <a:effectLst/>
                <a:latin typeface="TimesNewRomanPSMT"/>
              </a:rPr>
              <a:t>može</a:t>
            </a:r>
            <a:r>
              <a:rPr lang="en-US" sz="1800" b="0" i="0" dirty="0">
                <a:solidFill>
                  <a:srgbClr val="242021"/>
                </a:solidFill>
                <a:effectLst/>
                <a:latin typeface="TimesNewRomanPSMT"/>
              </a:rPr>
              <a:t> </a:t>
            </a:r>
            <a:r>
              <a:rPr lang="en-US" sz="1800" b="0" i="0" dirty="0" err="1">
                <a:solidFill>
                  <a:srgbClr val="242021"/>
                </a:solidFill>
                <a:effectLst/>
                <a:latin typeface="TimesNewRomanPSMT"/>
              </a:rPr>
              <a:t>aktivno</a:t>
            </a:r>
            <a:r>
              <a:rPr lang="en-US" sz="1800" b="0" i="0" dirty="0">
                <a:solidFill>
                  <a:srgbClr val="242021"/>
                </a:solidFill>
                <a:effectLst/>
                <a:latin typeface="TimesNewRomanPSMT"/>
              </a:rPr>
              <a:t> </a:t>
            </a:r>
            <a:r>
              <a:rPr lang="en-US" sz="1800" b="0" i="0" dirty="0" err="1">
                <a:solidFill>
                  <a:srgbClr val="242021"/>
                </a:solidFill>
                <a:effectLst/>
                <a:latin typeface="TimesNewRomanPSMT"/>
              </a:rPr>
              <a:t>podići</a:t>
            </a:r>
            <a:r>
              <a:rPr lang="en-US" sz="1800" b="0" i="0" dirty="0">
                <a:solidFill>
                  <a:srgbClr val="242021"/>
                </a:solidFill>
                <a:effectLst/>
                <a:latin typeface="TimesNewRomanPSMT"/>
              </a:rPr>
              <a:t> </a:t>
            </a:r>
            <a:r>
              <a:rPr lang="en-US" sz="1800" b="0" i="0" dirty="0" err="1">
                <a:solidFill>
                  <a:srgbClr val="242021"/>
                </a:solidFill>
                <a:effectLst/>
                <a:latin typeface="TimesNewRomanPSMT"/>
              </a:rPr>
              <a:t>nogu</a:t>
            </a:r>
            <a:r>
              <a:rPr lang="en-US" sz="1800" b="0" i="0" dirty="0">
                <a:solidFill>
                  <a:srgbClr val="242021"/>
                </a:solidFill>
                <a:effectLst/>
                <a:latin typeface="TimesNewRomanPSMT"/>
              </a:rPr>
              <a:t>.</a:t>
            </a:r>
            <a:br>
              <a:rPr lang="en-US" sz="1800" b="0" i="0" dirty="0">
                <a:solidFill>
                  <a:srgbClr val="242021"/>
                </a:solidFill>
                <a:effectLst/>
                <a:latin typeface="TimesNewRomanPSMT"/>
              </a:rPr>
            </a:br>
            <a:r>
              <a:rPr lang="en-US" sz="1800" b="0" i="0" dirty="0" err="1">
                <a:solidFill>
                  <a:srgbClr val="242021"/>
                </a:solidFill>
                <a:effectLst/>
                <a:latin typeface="TimesNewRomanPSMT"/>
              </a:rPr>
              <a:t>Prelomi</a:t>
            </a:r>
            <a:r>
              <a:rPr lang="en-US" sz="1800" b="0" i="0" dirty="0">
                <a:solidFill>
                  <a:srgbClr val="242021"/>
                </a:solidFill>
                <a:effectLst/>
                <a:latin typeface="TimesNewRomanPSMT"/>
              </a:rPr>
              <a:t> </a:t>
            </a:r>
            <a:r>
              <a:rPr lang="en-US" sz="1800" b="0" i="0" dirty="0" err="1">
                <a:solidFill>
                  <a:srgbClr val="242021"/>
                </a:solidFill>
                <a:effectLst/>
                <a:latin typeface="TimesNewRomanPSMT"/>
              </a:rPr>
              <a:t>kod</a:t>
            </a:r>
            <a:r>
              <a:rPr lang="en-US" sz="1800" b="0" i="0" dirty="0">
                <a:solidFill>
                  <a:srgbClr val="242021"/>
                </a:solidFill>
                <a:effectLst/>
                <a:latin typeface="TimesNewRomanPSMT"/>
              </a:rPr>
              <a:t> </a:t>
            </a:r>
            <a:r>
              <a:rPr lang="en-US" sz="1800" b="0" i="0" dirty="0" err="1">
                <a:solidFill>
                  <a:srgbClr val="242021"/>
                </a:solidFill>
                <a:effectLst/>
                <a:latin typeface="TimesNewRomanPSMT"/>
              </a:rPr>
              <a:t>kojih</a:t>
            </a:r>
            <a:r>
              <a:rPr lang="en-US" sz="1800" b="0" i="0" dirty="0">
                <a:solidFill>
                  <a:srgbClr val="242021"/>
                </a:solidFill>
                <a:effectLst/>
                <a:latin typeface="TimesNewRomanPSMT"/>
              </a:rPr>
              <a:t> </a:t>
            </a:r>
            <a:r>
              <a:rPr lang="en-US" sz="1800" b="0" i="0" dirty="0" err="1">
                <a:solidFill>
                  <a:srgbClr val="242021"/>
                </a:solidFill>
                <a:effectLst/>
                <a:latin typeface="TimesNewRomanPSMT"/>
              </a:rPr>
              <a:t>nije</a:t>
            </a:r>
            <a:r>
              <a:rPr lang="en-US" sz="1800" b="0" i="0" dirty="0">
                <a:solidFill>
                  <a:srgbClr val="242021"/>
                </a:solidFill>
                <a:effectLst/>
                <a:latin typeface="TimesNewRomanPSMT"/>
              </a:rPr>
              <a:t> </a:t>
            </a:r>
            <a:r>
              <a:rPr lang="en-US" sz="1800" b="0" i="0" dirty="0" err="1">
                <a:solidFill>
                  <a:srgbClr val="242021"/>
                </a:solidFill>
                <a:effectLst/>
                <a:latin typeface="TimesNewRomanPSMT"/>
              </a:rPr>
              <a:t>došlo</a:t>
            </a:r>
            <a:r>
              <a:rPr lang="en-US" sz="1800" b="0" i="0" dirty="0">
                <a:solidFill>
                  <a:srgbClr val="242021"/>
                </a:solidFill>
                <a:effectLst/>
                <a:latin typeface="TimesNewRomanPSMT"/>
              </a:rPr>
              <a:t> do </a:t>
            </a:r>
            <a:r>
              <a:rPr lang="en-US" sz="1800" b="0" i="0" dirty="0" err="1">
                <a:solidFill>
                  <a:srgbClr val="242021"/>
                </a:solidFill>
                <a:effectLst/>
                <a:latin typeface="TimesNewRomanPSMT"/>
              </a:rPr>
              <a:t>pomaka</a:t>
            </a:r>
            <a:r>
              <a:rPr lang="en-US" sz="1800" b="0" i="0" dirty="0">
                <a:solidFill>
                  <a:srgbClr val="242021"/>
                </a:solidFill>
                <a:effectLst/>
                <a:latin typeface="TimesNewRomanPSMT"/>
              </a:rPr>
              <a:t> </a:t>
            </a:r>
            <a:r>
              <a:rPr lang="en-US" sz="1800" b="0" i="0" dirty="0" err="1">
                <a:solidFill>
                  <a:srgbClr val="242021"/>
                </a:solidFill>
                <a:effectLst/>
                <a:latin typeface="TimesNewRomanPSMT"/>
              </a:rPr>
              <a:t>mogu</a:t>
            </a:r>
            <a:r>
              <a:rPr lang="en-US" sz="1800" b="0" i="0" dirty="0">
                <a:solidFill>
                  <a:srgbClr val="242021"/>
                </a:solidFill>
                <a:effectLst/>
                <a:latin typeface="TimesNewRomanPSMT"/>
              </a:rPr>
              <a:t> se </a:t>
            </a:r>
            <a:r>
              <a:rPr lang="en-US" sz="1800" b="0" i="0" dirty="0" err="1">
                <a:solidFill>
                  <a:srgbClr val="242021"/>
                </a:solidFill>
                <a:effectLst/>
                <a:latin typeface="TimesNewRomanPSMT"/>
              </a:rPr>
              <a:t>prezentovati</a:t>
            </a:r>
            <a:r>
              <a:rPr lang="en-US" sz="1800" b="0" i="0" dirty="0">
                <a:solidFill>
                  <a:srgbClr val="242021"/>
                </a:solidFill>
                <a:effectLst/>
                <a:latin typeface="TimesNewRomanPSMT"/>
              </a:rPr>
              <a:t> </a:t>
            </a:r>
            <a:r>
              <a:rPr lang="en-US" sz="1800" b="0" i="0" dirty="0" err="1">
                <a:solidFill>
                  <a:srgbClr val="242021"/>
                </a:solidFill>
                <a:effectLst/>
                <a:latin typeface="TimesNewRomanPSMT"/>
              </a:rPr>
              <a:t>minimalnim</a:t>
            </a:r>
            <a:r>
              <a:rPr lang="en-US" sz="1800" b="0" i="0" dirty="0">
                <a:solidFill>
                  <a:srgbClr val="242021"/>
                </a:solidFill>
                <a:effectLst/>
                <a:latin typeface="TimesNewRomanPSMT"/>
              </a:rPr>
              <a:t> </a:t>
            </a:r>
            <a:r>
              <a:rPr lang="en-US" sz="1800" b="0" i="0" dirty="0" err="1">
                <a:solidFill>
                  <a:srgbClr val="242021"/>
                </a:solidFill>
                <a:effectLst/>
                <a:latin typeface="TimesNewRomanPSMT"/>
              </a:rPr>
              <a:t>bolom</a:t>
            </a:r>
            <a:r>
              <a:rPr lang="en-US" sz="1800" b="0" i="0" dirty="0">
                <a:solidFill>
                  <a:srgbClr val="242021"/>
                </a:solidFill>
                <a:effectLst/>
                <a:latin typeface="TimesNewRomanPSMT"/>
              </a:rPr>
              <a:t> u</a:t>
            </a:r>
            <a:br>
              <a:rPr lang="en-US" sz="1800" b="0" i="0" dirty="0">
                <a:solidFill>
                  <a:srgbClr val="242021"/>
                </a:solidFill>
                <a:effectLst/>
                <a:latin typeface="TimesNewRomanPSMT"/>
              </a:rPr>
            </a:br>
            <a:r>
              <a:rPr lang="en-US" sz="1800" b="0" i="0" dirty="0" err="1">
                <a:solidFill>
                  <a:srgbClr val="242021"/>
                </a:solidFill>
                <a:effectLst/>
                <a:latin typeface="TimesNewRomanPSMT"/>
              </a:rPr>
              <a:t>preponi</a:t>
            </a:r>
            <a:r>
              <a:rPr lang="en-US" sz="1800" b="0" i="0" dirty="0">
                <a:solidFill>
                  <a:srgbClr val="242021"/>
                </a:solidFill>
                <a:effectLst/>
                <a:latin typeface="TimesNewRomanPSMT"/>
              </a:rPr>
              <a:t> </a:t>
            </a:r>
            <a:r>
              <a:rPr lang="en-US" sz="1800" b="0" i="0" dirty="0" err="1">
                <a:solidFill>
                  <a:srgbClr val="242021"/>
                </a:solidFill>
                <a:effectLst/>
                <a:latin typeface="TimesNewRomanPSMT"/>
              </a:rPr>
              <a:t>i</a:t>
            </a:r>
            <a:r>
              <a:rPr lang="en-US" sz="1800" b="0" i="0" dirty="0">
                <a:solidFill>
                  <a:srgbClr val="242021"/>
                </a:solidFill>
                <a:effectLst/>
                <a:latin typeface="TimesNewRomanPSMT"/>
              </a:rPr>
              <a:t> </a:t>
            </a:r>
            <a:r>
              <a:rPr lang="en-US" sz="1800" b="0" i="0" dirty="0" err="1">
                <a:solidFill>
                  <a:srgbClr val="242021"/>
                </a:solidFill>
                <a:effectLst/>
                <a:latin typeface="TimesNewRomanPSMT"/>
              </a:rPr>
              <a:t>području</a:t>
            </a:r>
            <a:r>
              <a:rPr lang="en-US" sz="1800" b="0" i="0" dirty="0">
                <a:solidFill>
                  <a:srgbClr val="242021"/>
                </a:solidFill>
                <a:effectLst/>
                <a:latin typeface="TimesNewRomanPSMT"/>
              </a:rPr>
              <a:t> </a:t>
            </a:r>
            <a:r>
              <a:rPr lang="en-US" sz="1800" b="0" i="0" dirty="0" err="1">
                <a:solidFill>
                  <a:srgbClr val="242021"/>
                </a:solidFill>
                <a:effectLst/>
                <a:latin typeface="TimesNewRomanPSMT"/>
              </a:rPr>
              <a:t>oko</a:t>
            </a:r>
            <a:r>
              <a:rPr lang="en-US" sz="1800" b="0" i="0" dirty="0">
                <a:solidFill>
                  <a:srgbClr val="242021"/>
                </a:solidFill>
                <a:effectLst/>
                <a:latin typeface="TimesNewRomanPSMT"/>
              </a:rPr>
              <a:t> </a:t>
            </a:r>
            <a:r>
              <a:rPr lang="en-US" sz="1800" b="0" i="0" dirty="0" err="1">
                <a:solidFill>
                  <a:srgbClr val="242021"/>
                </a:solidFill>
                <a:effectLst/>
                <a:latin typeface="TimesNewRomanPSMT"/>
              </a:rPr>
              <a:t>kuka</a:t>
            </a:r>
            <a:r>
              <a:rPr lang="en-US" sz="1800" b="0" i="0" dirty="0">
                <a:solidFill>
                  <a:srgbClr val="242021"/>
                </a:solidFill>
                <a:effectLst/>
                <a:latin typeface="TimesNewRomanPSMT"/>
              </a:rPr>
              <a:t>, </a:t>
            </a:r>
            <a:r>
              <a:rPr lang="en-US" sz="1800" b="0" i="0" dirty="0" err="1">
                <a:solidFill>
                  <a:srgbClr val="242021"/>
                </a:solidFill>
                <a:effectLst/>
                <a:latin typeface="TimesNewRomanPSMT"/>
              </a:rPr>
              <a:t>dok</a:t>
            </a:r>
            <a:r>
              <a:rPr lang="en-US" sz="1800" b="0" i="0" dirty="0">
                <a:solidFill>
                  <a:srgbClr val="242021"/>
                </a:solidFill>
                <a:effectLst/>
                <a:latin typeface="TimesNewRomanPSMT"/>
              </a:rPr>
              <a:t> se </a:t>
            </a:r>
            <a:r>
              <a:rPr lang="en-US" sz="1800" b="0" i="0" dirty="0" err="1">
                <a:solidFill>
                  <a:srgbClr val="242021"/>
                </a:solidFill>
                <a:effectLst/>
                <a:latin typeface="TimesNewRomanPSMT"/>
              </a:rPr>
              <a:t>prelomi</a:t>
            </a:r>
            <a:r>
              <a:rPr lang="en-US" sz="1800" b="0" i="0" dirty="0">
                <a:solidFill>
                  <a:srgbClr val="242021"/>
                </a:solidFill>
                <a:effectLst/>
                <a:latin typeface="TimesNewRomanPSMT"/>
              </a:rPr>
              <a:t> </a:t>
            </a:r>
            <a:r>
              <a:rPr lang="en-US" sz="1800" b="0" i="0" dirty="0" err="1">
                <a:solidFill>
                  <a:srgbClr val="242021"/>
                </a:solidFill>
                <a:effectLst/>
                <a:latin typeface="TimesNewRomanPSMT"/>
              </a:rPr>
              <a:t>kod</a:t>
            </a:r>
            <a:r>
              <a:rPr lang="en-US" sz="1800" b="0" i="0" dirty="0">
                <a:solidFill>
                  <a:srgbClr val="242021"/>
                </a:solidFill>
                <a:effectLst/>
                <a:latin typeface="TimesNewRomanPSMT"/>
              </a:rPr>
              <a:t> </a:t>
            </a:r>
            <a:r>
              <a:rPr lang="en-US" sz="1800" b="0" i="0" dirty="0" err="1">
                <a:solidFill>
                  <a:srgbClr val="242021"/>
                </a:solidFill>
                <a:effectLst/>
                <a:latin typeface="TimesNewRomanPSMT"/>
              </a:rPr>
              <a:t>kojih</a:t>
            </a:r>
            <a:r>
              <a:rPr lang="en-US" sz="1800" b="0" i="0" dirty="0">
                <a:solidFill>
                  <a:srgbClr val="242021"/>
                </a:solidFill>
                <a:effectLst/>
                <a:latin typeface="TimesNewRomanPSMT"/>
              </a:rPr>
              <a:t> je </a:t>
            </a:r>
            <a:r>
              <a:rPr lang="en-US" sz="1800" b="0" i="0" dirty="0" err="1">
                <a:solidFill>
                  <a:srgbClr val="242021"/>
                </a:solidFill>
                <a:effectLst/>
                <a:latin typeface="TimesNewRomanPSMT"/>
              </a:rPr>
              <a:t>došlo</a:t>
            </a:r>
            <a:r>
              <a:rPr lang="en-US" sz="1800" b="0" i="0" dirty="0">
                <a:solidFill>
                  <a:srgbClr val="242021"/>
                </a:solidFill>
                <a:effectLst/>
                <a:latin typeface="TimesNewRomanPSMT"/>
              </a:rPr>
              <a:t> do </a:t>
            </a:r>
            <a:r>
              <a:rPr lang="en-US" sz="1800" b="0" i="0" dirty="0" err="1">
                <a:solidFill>
                  <a:srgbClr val="242021"/>
                </a:solidFill>
                <a:effectLst/>
                <a:latin typeface="TimesNewRomanPSMT"/>
              </a:rPr>
              <a:t>smaknuća</a:t>
            </a:r>
            <a:r>
              <a:rPr lang="en-US" sz="1800" b="0" i="0" dirty="0">
                <a:solidFill>
                  <a:srgbClr val="242021"/>
                </a:solidFill>
                <a:effectLst/>
                <a:latin typeface="TimesNewRomanPSMT"/>
              </a:rPr>
              <a:t> </a:t>
            </a:r>
            <a:r>
              <a:rPr lang="en-US" sz="1800" b="0" i="0" dirty="0" err="1">
                <a:solidFill>
                  <a:srgbClr val="242021"/>
                </a:solidFill>
                <a:effectLst/>
                <a:latin typeface="TimesNewRomanPSMT"/>
              </a:rPr>
              <a:t>fragmenata</a:t>
            </a:r>
            <a:r>
              <a:rPr lang="sr-Latn-BA" dirty="0">
                <a:solidFill>
                  <a:srgbClr val="242021"/>
                </a:solidFill>
                <a:latin typeface="TimesNewRomanPSMT"/>
              </a:rPr>
              <a:t> </a:t>
            </a:r>
            <a:r>
              <a:rPr lang="en-US" sz="1800" b="0" i="0" dirty="0" err="1">
                <a:solidFill>
                  <a:srgbClr val="242021"/>
                </a:solidFill>
                <a:effectLst/>
                <a:latin typeface="TimesNewRomanPSMT"/>
              </a:rPr>
              <a:t>karakterišu</a:t>
            </a:r>
            <a:r>
              <a:rPr lang="en-US" sz="1800" b="0" i="0" dirty="0">
                <a:solidFill>
                  <a:srgbClr val="242021"/>
                </a:solidFill>
                <a:effectLst/>
                <a:latin typeface="TimesNewRomanPSMT"/>
              </a:rPr>
              <a:t> </a:t>
            </a:r>
            <a:r>
              <a:rPr lang="en-US" sz="1800" b="0" i="0" dirty="0" err="1">
                <a:solidFill>
                  <a:srgbClr val="242021"/>
                </a:solidFill>
                <a:effectLst/>
                <a:latin typeface="TimesNewRomanPSMT"/>
              </a:rPr>
              <a:t>jakim</a:t>
            </a:r>
            <a:r>
              <a:rPr lang="en-US" sz="1800" b="0" i="0" dirty="0">
                <a:solidFill>
                  <a:srgbClr val="242021"/>
                </a:solidFill>
                <a:effectLst/>
                <a:latin typeface="TimesNewRomanPSMT"/>
              </a:rPr>
              <a:t> </a:t>
            </a:r>
            <a:r>
              <a:rPr lang="en-US" sz="1800" b="0" i="0" dirty="0" err="1">
                <a:solidFill>
                  <a:srgbClr val="242021"/>
                </a:solidFill>
                <a:effectLst/>
                <a:latin typeface="TimesNewRomanPSMT"/>
              </a:rPr>
              <a:t>bolom</a:t>
            </a:r>
            <a:r>
              <a:rPr lang="en-US" sz="1800" b="0" i="0" dirty="0">
                <a:solidFill>
                  <a:srgbClr val="242021"/>
                </a:solidFill>
                <a:effectLst/>
                <a:latin typeface="TimesNewRomanPSMT"/>
              </a:rPr>
              <a:t> </a:t>
            </a:r>
            <a:r>
              <a:rPr lang="en-US" sz="1800" b="0" i="0" dirty="0" err="1">
                <a:solidFill>
                  <a:srgbClr val="242021"/>
                </a:solidFill>
                <a:effectLst/>
                <a:latin typeface="TimesNewRomanPSMT"/>
              </a:rPr>
              <a:t>te</a:t>
            </a:r>
            <a:r>
              <a:rPr lang="en-US" sz="1800" b="0" i="0" dirty="0">
                <a:solidFill>
                  <a:srgbClr val="242021"/>
                </a:solidFill>
                <a:effectLst/>
                <a:latin typeface="TimesNewRomanPSMT"/>
              </a:rPr>
              <a:t> </a:t>
            </a:r>
            <a:r>
              <a:rPr lang="en-US" sz="1800" b="0" i="0" dirty="0" err="1">
                <a:solidFill>
                  <a:srgbClr val="242021"/>
                </a:solidFill>
                <a:effectLst/>
                <a:latin typeface="TimesNewRomanPSMT"/>
              </a:rPr>
              <a:t>skraćenjem</a:t>
            </a:r>
            <a:r>
              <a:rPr lang="en-US" sz="1800" b="0" i="0" dirty="0">
                <a:solidFill>
                  <a:srgbClr val="242021"/>
                </a:solidFill>
                <a:effectLst/>
                <a:latin typeface="TimesNewRomanPSMT"/>
              </a:rPr>
              <a:t> </a:t>
            </a:r>
            <a:r>
              <a:rPr lang="en-US" sz="1800" b="0" i="0" dirty="0" err="1">
                <a:solidFill>
                  <a:srgbClr val="242021"/>
                </a:solidFill>
                <a:effectLst/>
                <a:latin typeface="TimesNewRomanPSMT"/>
              </a:rPr>
              <a:t>noge</a:t>
            </a:r>
            <a:r>
              <a:rPr lang="en-US" sz="1800" b="0" i="0" dirty="0">
                <a:solidFill>
                  <a:srgbClr val="242021"/>
                </a:solidFill>
                <a:effectLst/>
                <a:latin typeface="TimesNewRomanPSMT"/>
              </a:rPr>
              <a:t> </a:t>
            </a:r>
            <a:r>
              <a:rPr lang="en-US" sz="1800" b="0" i="0" dirty="0" err="1">
                <a:solidFill>
                  <a:srgbClr val="242021"/>
                </a:solidFill>
                <a:effectLst/>
                <a:latin typeface="TimesNewRomanPSMT"/>
              </a:rPr>
              <a:t>i</a:t>
            </a:r>
            <a:r>
              <a:rPr lang="en-US" sz="1800" b="0" i="0" dirty="0">
                <a:solidFill>
                  <a:srgbClr val="242021"/>
                </a:solidFill>
                <a:effectLst/>
                <a:latin typeface="TimesNewRomanPSMT"/>
              </a:rPr>
              <a:t> </a:t>
            </a:r>
            <a:r>
              <a:rPr lang="en-US" sz="1800" b="0" i="0" dirty="0" err="1">
                <a:solidFill>
                  <a:srgbClr val="242021"/>
                </a:solidFill>
                <a:effectLst/>
                <a:latin typeface="TimesNewRomanPSMT"/>
              </a:rPr>
              <a:t>spoljnom</a:t>
            </a:r>
            <a:r>
              <a:rPr lang="en-US" sz="1800" b="0" i="0" dirty="0">
                <a:solidFill>
                  <a:srgbClr val="242021"/>
                </a:solidFill>
                <a:effectLst/>
                <a:latin typeface="TimesNewRomanPSMT"/>
              </a:rPr>
              <a:t> </a:t>
            </a:r>
            <a:r>
              <a:rPr lang="en-US" sz="1800" b="0" i="0" dirty="0" err="1">
                <a:solidFill>
                  <a:srgbClr val="242021"/>
                </a:solidFill>
                <a:effectLst/>
                <a:latin typeface="TimesNewRomanPSMT"/>
              </a:rPr>
              <a:t>rotacajom</a:t>
            </a:r>
            <a:r>
              <a:rPr lang="en-US" sz="1800" b="0" i="0" dirty="0">
                <a:solidFill>
                  <a:srgbClr val="242021"/>
                </a:solidFill>
                <a:effectLst/>
                <a:latin typeface="TimesNewRomanPSMT"/>
              </a:rPr>
              <a:t>.</a:t>
            </a:r>
            <a:endParaRPr lang="sr-Latn-BA" sz="1800" b="0" i="0" dirty="0">
              <a:solidFill>
                <a:srgbClr val="242021"/>
              </a:solidFill>
              <a:effectLst/>
              <a:latin typeface="TimesNewRomanPSMT"/>
            </a:endParaRPr>
          </a:p>
          <a:p>
            <a:r>
              <a:rPr lang="en-US" sz="1800" b="1" i="0" dirty="0" err="1">
                <a:solidFill>
                  <a:srgbClr val="242021"/>
                </a:solidFill>
                <a:effectLst/>
                <a:latin typeface="TimesNewRomanPSMT"/>
              </a:rPr>
              <a:t>Radiografski</a:t>
            </a:r>
            <a:r>
              <a:rPr lang="sr-Latn-BA" sz="1800" b="1" i="0" dirty="0">
                <a:solidFill>
                  <a:srgbClr val="242021"/>
                </a:solidFill>
                <a:effectLst/>
                <a:latin typeface="TimesNewRomanPSMT"/>
              </a:rPr>
              <a:t> </a:t>
            </a:r>
            <a:r>
              <a:rPr lang="en-US" sz="1800" b="1" i="0" dirty="0" err="1">
                <a:solidFill>
                  <a:srgbClr val="242021"/>
                </a:solidFill>
                <a:effectLst/>
                <a:latin typeface="TimesNewRomanPSMT"/>
              </a:rPr>
              <a:t>snimak</a:t>
            </a:r>
            <a:r>
              <a:rPr lang="en-US" sz="1800" b="1" i="0" dirty="0">
                <a:solidFill>
                  <a:srgbClr val="242021"/>
                </a:solidFill>
                <a:effectLst/>
                <a:latin typeface="TimesNewRomanPSMT"/>
              </a:rPr>
              <a:t> </a:t>
            </a:r>
            <a:r>
              <a:rPr lang="en-US" sz="1800" b="0" i="0" dirty="0">
                <a:solidFill>
                  <a:srgbClr val="242021"/>
                </a:solidFill>
                <a:effectLst/>
                <a:latin typeface="TimesNewRomanPSMT"/>
              </a:rPr>
              <a:t>se </a:t>
            </a:r>
            <a:r>
              <a:rPr lang="en-US" sz="1800" b="0" i="0" dirty="0" err="1">
                <a:solidFill>
                  <a:srgbClr val="242021"/>
                </a:solidFill>
                <a:effectLst/>
                <a:latin typeface="TimesNewRomanPSMT"/>
              </a:rPr>
              <a:t>radi</a:t>
            </a:r>
            <a:r>
              <a:rPr lang="en-US" sz="1800" b="0" i="0" dirty="0">
                <a:solidFill>
                  <a:srgbClr val="242021"/>
                </a:solidFill>
                <a:effectLst/>
                <a:latin typeface="TimesNewRomanPSMT"/>
              </a:rPr>
              <a:t> u antero-</a:t>
            </a:r>
            <a:r>
              <a:rPr lang="en-US" sz="1800" b="0" i="0" dirty="0" err="1">
                <a:solidFill>
                  <a:srgbClr val="242021"/>
                </a:solidFill>
                <a:effectLst/>
                <a:latin typeface="TimesNewRomanPSMT"/>
              </a:rPr>
              <a:t>posteriornoj</a:t>
            </a:r>
            <a:r>
              <a:rPr lang="en-US" sz="1800" b="0" i="0" dirty="0">
                <a:solidFill>
                  <a:srgbClr val="242021"/>
                </a:solidFill>
                <a:effectLst/>
                <a:latin typeface="TimesNewRomanPSMT"/>
              </a:rPr>
              <a:t> </a:t>
            </a:r>
            <a:r>
              <a:rPr lang="en-US" sz="1800" b="0" i="0" dirty="0" err="1">
                <a:solidFill>
                  <a:srgbClr val="242021"/>
                </a:solidFill>
                <a:effectLst/>
                <a:latin typeface="TimesNewRomanPSMT"/>
              </a:rPr>
              <a:t>i</a:t>
            </a:r>
            <a:r>
              <a:rPr lang="en-US" sz="1800" b="0" i="0" dirty="0">
                <a:solidFill>
                  <a:srgbClr val="242021"/>
                </a:solidFill>
                <a:effectLst/>
                <a:latin typeface="TimesNewRomanPSMT"/>
              </a:rPr>
              <a:t> </a:t>
            </a:r>
            <a:r>
              <a:rPr lang="en-US" sz="1800" b="0" i="0" dirty="0" err="1">
                <a:solidFill>
                  <a:srgbClr val="242021"/>
                </a:solidFill>
                <a:effectLst/>
                <a:latin typeface="TimesNewRomanPSMT"/>
              </a:rPr>
              <a:t>laterolateralnoj</a:t>
            </a:r>
            <a:r>
              <a:rPr lang="en-US" sz="1800" b="0" i="0" dirty="0">
                <a:solidFill>
                  <a:srgbClr val="242021"/>
                </a:solidFill>
                <a:effectLst/>
                <a:latin typeface="TimesNewRomanPSMT"/>
              </a:rPr>
              <a:t> </a:t>
            </a:r>
            <a:r>
              <a:rPr lang="en-US" sz="1800" b="0" i="0" dirty="0" err="1">
                <a:solidFill>
                  <a:srgbClr val="242021"/>
                </a:solidFill>
                <a:effectLst/>
                <a:latin typeface="TimesNewRomanPSMT"/>
              </a:rPr>
              <a:t>projekciji</a:t>
            </a:r>
            <a:r>
              <a:rPr lang="en-US" sz="1800" b="0" i="0" dirty="0">
                <a:solidFill>
                  <a:srgbClr val="242021"/>
                </a:solidFill>
                <a:effectLst/>
                <a:latin typeface="TimesNewRomanPSMT"/>
              </a:rPr>
              <a:t>. </a:t>
            </a:r>
            <a:r>
              <a:rPr lang="en-US" sz="1800" b="0" i="0" dirty="0" err="1">
                <a:solidFill>
                  <a:srgbClr val="242021"/>
                </a:solidFill>
                <a:effectLst/>
                <a:latin typeface="TimesNewRomanPSMT"/>
              </a:rPr>
              <a:t>Prelomi</a:t>
            </a:r>
            <a:r>
              <a:rPr lang="en-US" sz="1800" b="0" i="0" dirty="0">
                <a:solidFill>
                  <a:srgbClr val="242021"/>
                </a:solidFill>
                <a:effectLst/>
                <a:latin typeface="TimesNewRomanPSMT"/>
              </a:rPr>
              <a:t> bez</a:t>
            </a:r>
            <a:r>
              <a:rPr lang="sr-Latn-BA" sz="1800" b="0" i="0" dirty="0">
                <a:solidFill>
                  <a:srgbClr val="242021"/>
                </a:solidFill>
                <a:effectLst/>
                <a:latin typeface="TimesNewRomanPSMT"/>
              </a:rPr>
              <a:t> </a:t>
            </a:r>
            <a:r>
              <a:rPr lang="en-US" sz="1800" b="0" i="0" dirty="0" err="1">
                <a:solidFill>
                  <a:srgbClr val="242021"/>
                </a:solidFill>
                <a:effectLst/>
                <a:latin typeface="TimesNewRomanPSMT"/>
              </a:rPr>
              <a:t>pomaka</a:t>
            </a:r>
            <a:r>
              <a:rPr lang="en-US" sz="1800" b="0" i="0" dirty="0">
                <a:solidFill>
                  <a:srgbClr val="242021"/>
                </a:solidFill>
                <a:effectLst/>
                <a:latin typeface="TimesNewRomanPSMT"/>
              </a:rPr>
              <a:t> </a:t>
            </a:r>
            <a:r>
              <a:rPr lang="en-US" sz="1800" b="0" i="0" dirty="0" err="1">
                <a:solidFill>
                  <a:srgbClr val="242021"/>
                </a:solidFill>
                <a:effectLst/>
                <a:latin typeface="TimesNewRomanPSMT"/>
              </a:rPr>
              <a:t>katkad</a:t>
            </a:r>
            <a:r>
              <a:rPr lang="en-US" sz="1800" b="0" i="0" dirty="0">
                <a:solidFill>
                  <a:srgbClr val="242021"/>
                </a:solidFill>
                <a:effectLst/>
                <a:latin typeface="TimesNewRomanPSMT"/>
              </a:rPr>
              <a:t> </a:t>
            </a:r>
            <a:r>
              <a:rPr lang="en-US" sz="1800" b="0" i="0" dirty="0" err="1">
                <a:solidFill>
                  <a:srgbClr val="242021"/>
                </a:solidFill>
                <a:effectLst/>
                <a:latin typeface="TimesNewRomanPSMT"/>
              </a:rPr>
              <a:t>mogu</a:t>
            </a:r>
            <a:r>
              <a:rPr lang="en-US" sz="1800" b="0" i="0" dirty="0">
                <a:solidFill>
                  <a:srgbClr val="242021"/>
                </a:solidFill>
                <a:effectLst/>
                <a:latin typeface="TimesNewRomanPSMT"/>
              </a:rPr>
              <a:t> </a:t>
            </a:r>
            <a:r>
              <a:rPr lang="en-US" sz="1800" b="0" i="0" dirty="0" err="1">
                <a:solidFill>
                  <a:srgbClr val="242021"/>
                </a:solidFill>
                <a:effectLst/>
                <a:latin typeface="TimesNewRomanPSMT"/>
              </a:rPr>
              <a:t>biti</a:t>
            </a:r>
            <a:r>
              <a:rPr lang="en-US" sz="1800" b="0" i="0" dirty="0">
                <a:solidFill>
                  <a:srgbClr val="242021"/>
                </a:solidFill>
                <a:effectLst/>
                <a:latin typeface="TimesNewRomanPSMT"/>
              </a:rPr>
              <a:t> </a:t>
            </a:r>
            <a:r>
              <a:rPr lang="en-US" sz="1800" b="0" i="0" dirty="0" err="1">
                <a:solidFill>
                  <a:srgbClr val="242021"/>
                </a:solidFill>
                <a:effectLst/>
                <a:latin typeface="TimesNewRomanPSMT"/>
              </a:rPr>
              <a:t>nevidljivi</a:t>
            </a:r>
            <a:r>
              <a:rPr lang="en-US" sz="1800" b="0" i="0" dirty="0">
                <a:solidFill>
                  <a:srgbClr val="242021"/>
                </a:solidFill>
                <a:effectLst/>
                <a:latin typeface="TimesNewRomanPSMT"/>
              </a:rPr>
              <a:t> </a:t>
            </a:r>
            <a:r>
              <a:rPr lang="en-US" sz="1800" b="0" i="0" dirty="0" err="1">
                <a:solidFill>
                  <a:srgbClr val="242021"/>
                </a:solidFill>
                <a:effectLst/>
                <a:latin typeface="TimesNewRomanPSMT"/>
              </a:rPr>
              <a:t>na</a:t>
            </a:r>
            <a:r>
              <a:rPr lang="en-US" sz="1800" b="0" i="0" dirty="0">
                <a:solidFill>
                  <a:srgbClr val="242021"/>
                </a:solidFill>
                <a:effectLst/>
                <a:latin typeface="TimesNewRomanPSMT"/>
              </a:rPr>
              <a:t> </a:t>
            </a:r>
            <a:r>
              <a:rPr lang="en-US" sz="1800" b="0" i="0" dirty="0" err="1">
                <a:solidFill>
                  <a:srgbClr val="242021"/>
                </a:solidFill>
                <a:effectLst/>
                <a:latin typeface="TimesNewRomanPSMT"/>
              </a:rPr>
              <a:t>radiografskom</a:t>
            </a:r>
            <a:r>
              <a:rPr lang="en-US" sz="1800" b="0" i="0" dirty="0">
                <a:solidFill>
                  <a:srgbClr val="242021"/>
                </a:solidFill>
                <a:effectLst/>
                <a:latin typeface="TimesNewRomanPSMT"/>
              </a:rPr>
              <a:t> </a:t>
            </a:r>
            <a:r>
              <a:rPr lang="en-US" sz="1800" b="0" i="0" dirty="0" err="1">
                <a:solidFill>
                  <a:srgbClr val="242021"/>
                </a:solidFill>
                <a:effectLst/>
                <a:latin typeface="TimesNewRomanPSMT"/>
              </a:rPr>
              <a:t>snimku</a:t>
            </a:r>
            <a:r>
              <a:rPr lang="en-US" sz="1800" b="0" i="0" dirty="0">
                <a:solidFill>
                  <a:srgbClr val="242021"/>
                </a:solidFill>
                <a:effectLst/>
                <a:latin typeface="TimesNewRomanPSMT"/>
              </a:rPr>
              <a:t>. U </a:t>
            </a:r>
            <a:r>
              <a:rPr lang="en-US" sz="1800" b="0" i="0" dirty="0" err="1">
                <a:solidFill>
                  <a:srgbClr val="242021"/>
                </a:solidFill>
                <a:effectLst/>
                <a:latin typeface="TimesNewRomanPSMT"/>
              </a:rPr>
              <a:t>dijagnostici</a:t>
            </a:r>
            <a:r>
              <a:rPr lang="en-US" sz="1800" b="0" i="0" dirty="0">
                <a:solidFill>
                  <a:srgbClr val="242021"/>
                </a:solidFill>
                <a:effectLst/>
                <a:latin typeface="TimesNewRomanPSMT"/>
              </a:rPr>
              <a:t> </a:t>
            </a:r>
            <a:r>
              <a:rPr lang="en-US" sz="1800" b="0" i="0" dirty="0" err="1">
                <a:solidFill>
                  <a:srgbClr val="242021"/>
                </a:solidFill>
                <a:effectLst/>
                <a:latin typeface="TimesNewRomanPSMT"/>
              </a:rPr>
              <a:t>istih</a:t>
            </a:r>
            <a:r>
              <a:rPr lang="en-US" sz="1800" b="0" i="0" dirty="0">
                <a:solidFill>
                  <a:srgbClr val="242021"/>
                </a:solidFill>
                <a:effectLst/>
                <a:latin typeface="TimesNewRomanPSMT"/>
              </a:rPr>
              <a:t>,</a:t>
            </a:r>
            <a:r>
              <a:rPr lang="sr-Latn-BA" sz="1800" b="0" i="0" dirty="0">
                <a:solidFill>
                  <a:srgbClr val="242021"/>
                </a:solidFill>
                <a:effectLst/>
                <a:latin typeface="TimesNewRomanPSMT"/>
              </a:rPr>
              <a:t> </a:t>
            </a:r>
            <a:r>
              <a:rPr lang="en-US" sz="1800" b="0" i="0" dirty="0" err="1">
                <a:solidFill>
                  <a:srgbClr val="242021"/>
                </a:solidFill>
                <a:effectLst/>
                <a:latin typeface="TimesNewRomanPSMT"/>
              </a:rPr>
              <a:t>kao</a:t>
            </a:r>
            <a:r>
              <a:rPr lang="en-US" sz="1800" b="0" i="0" dirty="0">
                <a:solidFill>
                  <a:srgbClr val="242021"/>
                </a:solidFill>
                <a:effectLst/>
                <a:latin typeface="TimesNewRomanPSMT"/>
              </a:rPr>
              <a:t> </a:t>
            </a:r>
            <a:r>
              <a:rPr lang="en-US" sz="1800" b="0" i="0" dirty="0" err="1">
                <a:solidFill>
                  <a:srgbClr val="242021"/>
                </a:solidFill>
                <a:effectLst/>
                <a:latin typeface="TimesNewRomanPSMT"/>
              </a:rPr>
              <a:t>i</a:t>
            </a:r>
            <a:r>
              <a:rPr lang="en-US" sz="1800" b="0" i="0" dirty="0">
                <a:solidFill>
                  <a:srgbClr val="242021"/>
                </a:solidFill>
                <a:effectLst/>
                <a:latin typeface="TimesNewRomanPSMT"/>
              </a:rPr>
              <a:t> </a:t>
            </a:r>
            <a:r>
              <a:rPr lang="en-US" sz="1800" b="0" i="0" dirty="0" err="1">
                <a:solidFill>
                  <a:srgbClr val="242021"/>
                </a:solidFill>
                <a:effectLst/>
                <a:latin typeface="TimesNewRomanPSMT"/>
              </a:rPr>
              <a:t>kod</a:t>
            </a:r>
            <a:r>
              <a:rPr lang="en-US" sz="1800" b="0" i="0" dirty="0">
                <a:solidFill>
                  <a:srgbClr val="242021"/>
                </a:solidFill>
                <a:effectLst/>
                <a:latin typeface="TimesNewRomanPSMT"/>
              </a:rPr>
              <a:t> </a:t>
            </a:r>
            <a:r>
              <a:rPr lang="en-US" sz="1800" b="0" i="0" dirty="0" err="1">
                <a:solidFill>
                  <a:srgbClr val="242021"/>
                </a:solidFill>
                <a:effectLst/>
                <a:latin typeface="TimesNewRomanPSMT"/>
              </a:rPr>
              <a:t>preloma</a:t>
            </a:r>
            <a:r>
              <a:rPr lang="en-US" sz="1800" b="0" i="0" dirty="0">
                <a:solidFill>
                  <a:srgbClr val="242021"/>
                </a:solidFill>
                <a:effectLst/>
                <a:latin typeface="TimesNewRomanPSMT"/>
              </a:rPr>
              <a:t> </a:t>
            </a:r>
            <a:r>
              <a:rPr lang="en-US" sz="1800" b="0" i="0" dirty="0" err="1">
                <a:solidFill>
                  <a:srgbClr val="242021"/>
                </a:solidFill>
                <a:effectLst/>
                <a:latin typeface="TimesNewRomanPSMT"/>
              </a:rPr>
              <a:t>vrata</a:t>
            </a:r>
            <a:r>
              <a:rPr lang="en-US" sz="1800" b="0" i="0" dirty="0">
                <a:solidFill>
                  <a:srgbClr val="242021"/>
                </a:solidFill>
                <a:effectLst/>
                <a:latin typeface="TimesNewRomanPSMT"/>
              </a:rPr>
              <a:t> </a:t>
            </a:r>
            <a:r>
              <a:rPr lang="en-US" sz="1800" b="0" i="0" dirty="0" err="1">
                <a:solidFill>
                  <a:srgbClr val="242021"/>
                </a:solidFill>
                <a:effectLst/>
                <a:latin typeface="TimesNewRomanPSMT"/>
              </a:rPr>
              <a:t>femura</a:t>
            </a:r>
            <a:r>
              <a:rPr lang="en-US" sz="1800" b="0" i="0" dirty="0">
                <a:solidFill>
                  <a:srgbClr val="242021"/>
                </a:solidFill>
                <a:effectLst/>
                <a:latin typeface="TimesNewRomanPSMT"/>
              </a:rPr>
              <a:t>, </a:t>
            </a:r>
            <a:r>
              <a:rPr lang="en-US" sz="1800" b="0" i="0" dirty="0" err="1">
                <a:solidFill>
                  <a:srgbClr val="242021"/>
                </a:solidFill>
                <a:effectLst/>
                <a:latin typeface="TimesNewRomanPSMT"/>
              </a:rPr>
              <a:t>pomaže</a:t>
            </a:r>
            <a:r>
              <a:rPr lang="en-US" sz="1800" b="0" i="0" dirty="0">
                <a:solidFill>
                  <a:srgbClr val="242021"/>
                </a:solidFill>
                <a:effectLst/>
                <a:latin typeface="TimesNewRomanPSMT"/>
              </a:rPr>
              <a:t> </a:t>
            </a:r>
            <a:r>
              <a:rPr lang="en-US" sz="1800" b="0" i="0" dirty="0" err="1">
                <a:solidFill>
                  <a:srgbClr val="242021"/>
                </a:solidFill>
                <a:effectLst/>
                <a:latin typeface="TimesNewRomanPSMT"/>
              </a:rPr>
              <a:t>nam</a:t>
            </a:r>
            <a:r>
              <a:rPr lang="en-US" sz="1800" b="0" i="0" dirty="0">
                <a:solidFill>
                  <a:srgbClr val="242021"/>
                </a:solidFill>
                <a:effectLst/>
                <a:latin typeface="TimesNewRomanPSMT"/>
              </a:rPr>
              <a:t> </a:t>
            </a:r>
            <a:r>
              <a:rPr lang="en-US" sz="1800" b="0" i="0" dirty="0" err="1">
                <a:solidFill>
                  <a:srgbClr val="242021"/>
                </a:solidFill>
                <a:effectLst/>
                <a:latin typeface="TimesNewRomanPSMT"/>
              </a:rPr>
              <a:t>magnetna</a:t>
            </a:r>
            <a:r>
              <a:rPr lang="en-US" sz="1800" b="0" i="0" dirty="0">
                <a:solidFill>
                  <a:srgbClr val="242021"/>
                </a:solidFill>
                <a:effectLst/>
                <a:latin typeface="TimesNewRomanPSMT"/>
              </a:rPr>
              <a:t> </a:t>
            </a:r>
            <a:r>
              <a:rPr lang="en-US" sz="1800" b="0" i="0" dirty="0" err="1">
                <a:solidFill>
                  <a:srgbClr val="242021"/>
                </a:solidFill>
                <a:effectLst/>
                <a:latin typeface="TimesNewRomanPSMT"/>
              </a:rPr>
              <a:t>rezonanca</a:t>
            </a:r>
            <a:r>
              <a:rPr lang="en-US" sz="1800" b="0" i="0" dirty="0">
                <a:solidFill>
                  <a:srgbClr val="242021"/>
                </a:solidFill>
                <a:effectLst/>
                <a:latin typeface="TimesNewRomanPSMT"/>
              </a:rPr>
              <a:t> .</a:t>
            </a:r>
            <a:endParaRPr lang="sr-Latn-BA" dirty="0">
              <a:solidFill>
                <a:srgbClr val="242021"/>
              </a:solidFill>
              <a:latin typeface="TimesNewRomanPSMT"/>
            </a:endParaRPr>
          </a:p>
          <a:p>
            <a:r>
              <a:rPr lang="en-US" sz="1800" b="0" i="0" dirty="0" err="1">
                <a:solidFill>
                  <a:srgbClr val="242021"/>
                </a:solidFill>
                <a:effectLst/>
                <a:latin typeface="TimesNewRomanPSMT"/>
              </a:rPr>
              <a:t>Relativno</a:t>
            </a:r>
            <a:r>
              <a:rPr lang="en-US" sz="1800" b="0" i="0" dirty="0">
                <a:solidFill>
                  <a:srgbClr val="242021"/>
                </a:solidFill>
                <a:effectLst/>
                <a:latin typeface="TimesNewRomanPSMT"/>
              </a:rPr>
              <a:t> </a:t>
            </a:r>
            <a:r>
              <a:rPr lang="en-US" sz="1800" b="0" i="0" dirty="0" err="1">
                <a:solidFill>
                  <a:srgbClr val="242021"/>
                </a:solidFill>
                <a:effectLst/>
                <a:latin typeface="TimesNewRomanPSMT"/>
              </a:rPr>
              <a:t>stabilni</a:t>
            </a:r>
            <a:r>
              <a:rPr lang="en-US" sz="1800" b="0" i="0" dirty="0">
                <a:solidFill>
                  <a:srgbClr val="242021"/>
                </a:solidFill>
                <a:effectLst/>
                <a:latin typeface="TimesNewRomanPSMT"/>
              </a:rPr>
              <a:t> </a:t>
            </a:r>
            <a:r>
              <a:rPr lang="en-US" sz="1800" b="0" i="0" dirty="0" err="1">
                <a:solidFill>
                  <a:srgbClr val="242021"/>
                </a:solidFill>
                <a:effectLst/>
                <a:latin typeface="TimesNewRomanPSMT"/>
              </a:rPr>
              <a:t>intertrohanterni</a:t>
            </a:r>
            <a:r>
              <a:rPr lang="en-US" sz="1800" b="0" i="0" dirty="0">
                <a:solidFill>
                  <a:srgbClr val="242021"/>
                </a:solidFill>
                <a:effectLst/>
                <a:latin typeface="TimesNewRomanPSMT"/>
              </a:rPr>
              <a:t> </a:t>
            </a:r>
            <a:r>
              <a:rPr lang="en-US" sz="1800" b="0" i="0" dirty="0" err="1">
                <a:solidFill>
                  <a:srgbClr val="242021"/>
                </a:solidFill>
                <a:effectLst/>
                <a:latin typeface="TimesNewRomanPSMT"/>
              </a:rPr>
              <a:t>prelomi</a:t>
            </a:r>
            <a:r>
              <a:rPr lang="en-US" sz="1800" b="0" i="0" dirty="0">
                <a:solidFill>
                  <a:srgbClr val="242021"/>
                </a:solidFill>
                <a:effectLst/>
                <a:latin typeface="TimesNewRomanPSMT"/>
              </a:rPr>
              <a:t> </a:t>
            </a:r>
            <a:r>
              <a:rPr lang="en-US" sz="1800" b="0" i="0" dirty="0" err="1">
                <a:solidFill>
                  <a:srgbClr val="242021"/>
                </a:solidFill>
                <a:effectLst/>
                <a:latin typeface="TimesNewRomanPSMT"/>
              </a:rPr>
              <a:t>liječe</a:t>
            </a:r>
            <a:r>
              <a:rPr lang="en-US" sz="1800" b="0" i="0" dirty="0">
                <a:solidFill>
                  <a:srgbClr val="242021"/>
                </a:solidFill>
                <a:effectLst/>
                <a:latin typeface="TimesNewRomanPSMT"/>
              </a:rPr>
              <a:t> se </a:t>
            </a:r>
            <a:r>
              <a:rPr lang="en-US" sz="1800" b="0" i="0" dirty="0" err="1">
                <a:solidFill>
                  <a:srgbClr val="242021"/>
                </a:solidFill>
                <a:effectLst/>
                <a:latin typeface="TimesNewRomanPSMT"/>
              </a:rPr>
              <a:t>fiksacijom</a:t>
            </a:r>
            <a:r>
              <a:rPr lang="en-US" sz="1800" b="0" i="0" dirty="0">
                <a:solidFill>
                  <a:srgbClr val="242021"/>
                </a:solidFill>
                <a:effectLst/>
                <a:latin typeface="TimesNewRomanPSMT"/>
              </a:rPr>
              <a:t> DHS </a:t>
            </a:r>
            <a:r>
              <a:rPr lang="en-US" sz="1800" b="0" i="0" dirty="0" err="1">
                <a:solidFill>
                  <a:srgbClr val="242021"/>
                </a:solidFill>
                <a:effectLst/>
                <a:latin typeface="TimesNewRomanPSMT"/>
              </a:rPr>
              <a:t>šrafom</a:t>
            </a:r>
            <a:r>
              <a:rPr lang="en-US" sz="1800" b="0" i="0" dirty="0">
                <a:solidFill>
                  <a:srgbClr val="242021"/>
                </a:solidFill>
                <a:effectLst/>
                <a:latin typeface="TimesNewRomanPSMT"/>
              </a:rPr>
              <a:t>.</a:t>
            </a:r>
            <a:endParaRPr lang="sr-Latn-BA" sz="1800" b="0" i="0" dirty="0">
              <a:solidFill>
                <a:srgbClr val="242021"/>
              </a:solidFill>
              <a:effectLst/>
              <a:latin typeface="TimesNewRomanPSMT"/>
            </a:endParaRPr>
          </a:p>
          <a:p>
            <a:r>
              <a:rPr lang="en-US" sz="1800" b="1" i="0" dirty="0">
                <a:solidFill>
                  <a:srgbClr val="242021"/>
                </a:solidFill>
                <a:effectLst/>
                <a:latin typeface="TimesNewRomanPSMT"/>
              </a:rPr>
              <a:t>Za </a:t>
            </a:r>
            <a:r>
              <a:rPr lang="en-US" sz="1800" b="1" i="0" dirty="0" err="1">
                <a:solidFill>
                  <a:srgbClr val="242021"/>
                </a:solidFill>
                <a:effectLst/>
                <a:latin typeface="TimesNewRomanPSMT"/>
              </a:rPr>
              <a:t>liječenje</a:t>
            </a:r>
            <a:r>
              <a:rPr lang="en-US" sz="1800" b="1" i="0" dirty="0">
                <a:solidFill>
                  <a:srgbClr val="242021"/>
                </a:solidFill>
                <a:effectLst/>
                <a:latin typeface="TimesNewRomanPSMT"/>
              </a:rPr>
              <a:t> </a:t>
            </a:r>
            <a:r>
              <a:rPr lang="en-US" sz="1800" b="1" i="0" dirty="0" err="1">
                <a:solidFill>
                  <a:srgbClr val="242021"/>
                </a:solidFill>
                <a:effectLst/>
                <a:latin typeface="TimesNewRomanPSMT"/>
              </a:rPr>
              <a:t>nestabilnih</a:t>
            </a:r>
            <a:r>
              <a:rPr lang="en-US" sz="1800" b="1" i="0" dirty="0">
                <a:solidFill>
                  <a:srgbClr val="242021"/>
                </a:solidFill>
                <a:effectLst/>
                <a:latin typeface="TimesNewRomanPSMT"/>
              </a:rPr>
              <a:t> </a:t>
            </a:r>
            <a:r>
              <a:rPr lang="en-US" sz="1800" b="0" i="0" dirty="0" err="1">
                <a:solidFill>
                  <a:srgbClr val="242021"/>
                </a:solidFill>
                <a:effectLst/>
                <a:latin typeface="TimesNewRomanPSMT"/>
              </a:rPr>
              <a:t>intertrohanternih</a:t>
            </a:r>
            <a:r>
              <a:rPr lang="en-US" sz="1800" b="0" i="0" dirty="0">
                <a:solidFill>
                  <a:srgbClr val="242021"/>
                </a:solidFill>
                <a:effectLst/>
                <a:latin typeface="TimesNewRomanPSMT"/>
              </a:rPr>
              <a:t> </a:t>
            </a:r>
            <a:r>
              <a:rPr lang="en-US" sz="1800" b="0" i="0" dirty="0" err="1">
                <a:solidFill>
                  <a:srgbClr val="242021"/>
                </a:solidFill>
                <a:effectLst/>
                <a:latin typeface="TimesNewRomanPSMT"/>
              </a:rPr>
              <a:t>preloma</a:t>
            </a:r>
            <a:r>
              <a:rPr lang="en-US" sz="1800" b="0" i="0" dirty="0">
                <a:solidFill>
                  <a:srgbClr val="242021"/>
                </a:solidFill>
                <a:effectLst/>
                <a:latin typeface="TimesNewRomanPSMT"/>
              </a:rPr>
              <a:t> </a:t>
            </a:r>
            <a:r>
              <a:rPr lang="en-US" sz="1800" b="0" i="0" dirty="0" err="1">
                <a:solidFill>
                  <a:srgbClr val="242021"/>
                </a:solidFill>
                <a:effectLst/>
                <a:latin typeface="TimesNewRomanPSMT"/>
              </a:rPr>
              <a:t>i</a:t>
            </a:r>
            <a:r>
              <a:rPr lang="en-US" sz="1800" b="0" i="0" dirty="0">
                <a:solidFill>
                  <a:srgbClr val="242021"/>
                </a:solidFill>
                <a:effectLst/>
                <a:latin typeface="TimesNewRomanPSMT"/>
              </a:rPr>
              <a:t> </a:t>
            </a:r>
            <a:r>
              <a:rPr lang="en-US" sz="1800" b="0" i="0" dirty="0" err="1">
                <a:solidFill>
                  <a:srgbClr val="242021"/>
                </a:solidFill>
                <a:effectLst/>
                <a:latin typeface="TimesNewRomanPSMT"/>
              </a:rPr>
              <a:t>obrnuto</a:t>
            </a:r>
            <a:r>
              <a:rPr lang="en-US" sz="1800" b="0" i="0" dirty="0">
                <a:solidFill>
                  <a:srgbClr val="242021"/>
                </a:solidFill>
                <a:effectLst/>
                <a:latin typeface="TimesNewRomanPSMT"/>
              </a:rPr>
              <a:t> </a:t>
            </a:r>
            <a:r>
              <a:rPr lang="en-US" sz="1800" b="0" i="0" dirty="0" err="1">
                <a:solidFill>
                  <a:srgbClr val="242021"/>
                </a:solidFill>
                <a:effectLst/>
                <a:latin typeface="TimesNewRomanPSMT"/>
              </a:rPr>
              <a:t>kosih</a:t>
            </a:r>
            <a:r>
              <a:rPr lang="en-US" sz="1800" b="0" i="0" dirty="0">
                <a:solidFill>
                  <a:srgbClr val="242021"/>
                </a:solidFill>
                <a:effectLst/>
                <a:latin typeface="TimesNewRomanPSMT"/>
              </a:rPr>
              <a:t> </a:t>
            </a:r>
            <a:r>
              <a:rPr lang="en-US" sz="1800" b="0" i="0" dirty="0" err="1">
                <a:solidFill>
                  <a:srgbClr val="242021"/>
                </a:solidFill>
                <a:effectLst/>
                <a:latin typeface="TimesNewRomanPSMT"/>
              </a:rPr>
              <a:t>te</a:t>
            </a:r>
            <a:r>
              <a:rPr lang="en-US" sz="1800" b="0" i="0" dirty="0">
                <a:solidFill>
                  <a:srgbClr val="242021"/>
                </a:solidFill>
                <a:effectLst/>
                <a:latin typeface="TimesNewRomanPSMT"/>
              </a:rPr>
              <a:t> </a:t>
            </a:r>
            <a:r>
              <a:rPr lang="en-US" sz="1800" b="0" i="0" dirty="0" err="1">
                <a:solidFill>
                  <a:srgbClr val="242021"/>
                </a:solidFill>
                <a:effectLst/>
                <a:latin typeface="TimesNewRomanPSMT"/>
              </a:rPr>
              <a:t>transverzalnihpertrohanternih</a:t>
            </a:r>
            <a:r>
              <a:rPr lang="en-US" sz="1800" b="0" i="0" dirty="0">
                <a:solidFill>
                  <a:srgbClr val="242021"/>
                </a:solidFill>
                <a:effectLst/>
                <a:latin typeface="TimesNewRomanPSMT"/>
              </a:rPr>
              <a:t> </a:t>
            </a:r>
            <a:r>
              <a:rPr lang="en-US" sz="1800" b="0" i="0" dirty="0" err="1">
                <a:solidFill>
                  <a:srgbClr val="242021"/>
                </a:solidFill>
                <a:effectLst/>
                <a:latin typeface="TimesNewRomanPSMT"/>
              </a:rPr>
              <a:t>preloma</a:t>
            </a:r>
            <a:r>
              <a:rPr lang="en-US" sz="1800" b="0" i="0" dirty="0">
                <a:solidFill>
                  <a:srgbClr val="242021"/>
                </a:solidFill>
                <a:effectLst/>
                <a:latin typeface="TimesNewRomanPSMT"/>
              </a:rPr>
              <a:t> </a:t>
            </a:r>
            <a:r>
              <a:rPr lang="en-US" sz="1800" b="0" i="0" dirty="0" err="1">
                <a:solidFill>
                  <a:srgbClr val="242021"/>
                </a:solidFill>
                <a:effectLst/>
                <a:latin typeface="TimesNewRomanPSMT"/>
              </a:rPr>
              <a:t>bolji</a:t>
            </a:r>
            <a:r>
              <a:rPr lang="en-US" sz="1800" b="0" i="0" dirty="0">
                <a:solidFill>
                  <a:srgbClr val="242021"/>
                </a:solidFill>
                <a:effectLst/>
                <a:latin typeface="TimesNewRomanPSMT"/>
              </a:rPr>
              <a:t> </a:t>
            </a:r>
            <a:r>
              <a:rPr lang="en-US" sz="1800" b="0" i="0" dirty="0" err="1">
                <a:solidFill>
                  <a:srgbClr val="242021"/>
                </a:solidFill>
                <a:effectLst/>
                <a:latin typeface="TimesNewRomanPSMT"/>
              </a:rPr>
              <a:t>izbor</a:t>
            </a:r>
            <a:r>
              <a:rPr lang="en-US" sz="1800" b="0" i="0" dirty="0">
                <a:solidFill>
                  <a:srgbClr val="242021"/>
                </a:solidFill>
                <a:effectLst/>
                <a:latin typeface="TimesNewRomanPSMT"/>
              </a:rPr>
              <a:t> je </a:t>
            </a:r>
            <a:r>
              <a:rPr lang="en-US" sz="1800" b="0" i="0" dirty="0" err="1">
                <a:solidFill>
                  <a:srgbClr val="242021"/>
                </a:solidFill>
                <a:effectLst/>
                <a:latin typeface="TimesNewRomanPSMT"/>
              </a:rPr>
              <a:t>intramedularni</a:t>
            </a:r>
            <a:r>
              <a:rPr lang="en-US" sz="1800" b="0" i="0" dirty="0">
                <a:solidFill>
                  <a:srgbClr val="242021"/>
                </a:solidFill>
                <a:effectLst/>
                <a:latin typeface="TimesNewRomanPSMT"/>
              </a:rPr>
              <a:t> </a:t>
            </a:r>
            <a:r>
              <a:rPr lang="en-US" sz="1800" b="0" i="0" dirty="0" err="1">
                <a:solidFill>
                  <a:srgbClr val="242021"/>
                </a:solidFill>
                <a:effectLst/>
                <a:latin typeface="TimesNewRomanPSMT"/>
              </a:rPr>
              <a:t>ili</a:t>
            </a:r>
            <a:r>
              <a:rPr lang="en-US" sz="1800" b="0" i="0" dirty="0">
                <a:solidFill>
                  <a:srgbClr val="242021"/>
                </a:solidFill>
                <a:effectLst/>
                <a:latin typeface="TimesNewRomanPSMT"/>
              </a:rPr>
              <a:t> </a:t>
            </a:r>
            <a:r>
              <a:rPr lang="en-US" sz="1800" b="0" i="0" dirty="0" err="1">
                <a:solidFill>
                  <a:srgbClr val="242021"/>
                </a:solidFill>
                <a:effectLst/>
                <a:latin typeface="TimesNewRomanPSMT"/>
              </a:rPr>
              <a:t>gama</a:t>
            </a:r>
            <a:r>
              <a:rPr lang="en-US" sz="1800" b="0" i="0" dirty="0">
                <a:solidFill>
                  <a:srgbClr val="242021"/>
                </a:solidFill>
                <a:effectLst/>
                <a:latin typeface="TimesNewRomanPSMT"/>
              </a:rPr>
              <a:t> </a:t>
            </a:r>
            <a:r>
              <a:rPr lang="en-US" sz="1800" b="0" i="0" dirty="0" err="1">
                <a:solidFill>
                  <a:srgbClr val="242021"/>
                </a:solidFill>
                <a:effectLst/>
                <a:latin typeface="TimesNewRomanPSMT"/>
              </a:rPr>
              <a:t>čavao</a:t>
            </a:r>
            <a:r>
              <a:rPr lang="en-US" sz="1800" b="0" i="0" dirty="0">
                <a:solidFill>
                  <a:srgbClr val="242021"/>
                </a:solidFill>
                <a:effectLst/>
                <a:latin typeface="TimesNewRomanPSMT"/>
              </a:rPr>
              <a:t>.</a:t>
            </a:r>
            <a:r>
              <a:rPr lang="en-US" dirty="0"/>
              <a:t> </a:t>
            </a:r>
            <a:br>
              <a:rPr lang="en-US" dirty="0"/>
            </a:br>
            <a:endParaRPr lang="en-US" dirty="0"/>
          </a:p>
        </p:txBody>
      </p:sp>
      <p:pic>
        <p:nvPicPr>
          <p:cNvPr id="5" name="Picture 4">
            <a:extLst>
              <a:ext uri="{FF2B5EF4-FFF2-40B4-BE49-F238E27FC236}">
                <a16:creationId xmlns:a16="http://schemas.microsoft.com/office/drawing/2014/main" id="{8DD10CC0-D17B-4D89-B4DB-847EC479F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4098" y="185575"/>
            <a:ext cx="3740270" cy="1744825"/>
          </a:xfrm>
          <a:prstGeom prst="rect">
            <a:avLst/>
          </a:prstGeom>
        </p:spPr>
      </p:pic>
      <p:pic>
        <p:nvPicPr>
          <p:cNvPr id="9" name="Picture 8">
            <a:extLst>
              <a:ext uri="{FF2B5EF4-FFF2-40B4-BE49-F238E27FC236}">
                <a16:creationId xmlns:a16="http://schemas.microsoft.com/office/drawing/2014/main" id="{3947469B-EC71-4498-AFC0-21705FEDA1E6}"/>
              </a:ext>
            </a:extLst>
          </p:cNvPr>
          <p:cNvPicPr>
            <a:picLocks noChangeAspect="1"/>
          </p:cNvPicPr>
          <p:nvPr/>
        </p:nvPicPr>
        <p:blipFill>
          <a:blip r:embed="rId3"/>
          <a:stretch>
            <a:fillRect/>
          </a:stretch>
        </p:blipFill>
        <p:spPr>
          <a:xfrm>
            <a:off x="8519547" y="2117916"/>
            <a:ext cx="3080420" cy="2183496"/>
          </a:xfrm>
          <a:prstGeom prst="rect">
            <a:avLst/>
          </a:prstGeom>
        </p:spPr>
      </p:pic>
      <p:pic>
        <p:nvPicPr>
          <p:cNvPr id="10" name="Picture 9">
            <a:extLst>
              <a:ext uri="{FF2B5EF4-FFF2-40B4-BE49-F238E27FC236}">
                <a16:creationId xmlns:a16="http://schemas.microsoft.com/office/drawing/2014/main" id="{3045761F-6AC0-444F-9A6C-8AC409B2EB42}"/>
              </a:ext>
            </a:extLst>
          </p:cNvPr>
          <p:cNvPicPr>
            <a:picLocks noChangeAspect="1"/>
          </p:cNvPicPr>
          <p:nvPr/>
        </p:nvPicPr>
        <p:blipFill>
          <a:blip r:embed="rId4"/>
          <a:stretch>
            <a:fillRect/>
          </a:stretch>
        </p:blipFill>
        <p:spPr>
          <a:xfrm>
            <a:off x="8864082" y="4559788"/>
            <a:ext cx="3159265" cy="2112637"/>
          </a:xfrm>
          <a:prstGeom prst="rect">
            <a:avLst/>
          </a:prstGeom>
        </p:spPr>
      </p:pic>
    </p:spTree>
    <p:extLst>
      <p:ext uri="{BB962C8B-B14F-4D97-AF65-F5344CB8AC3E}">
        <p14:creationId xmlns:p14="http://schemas.microsoft.com/office/powerpoint/2010/main" val="2305121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70565-4D3C-488C-8E9D-73D5203291C6}"/>
              </a:ext>
            </a:extLst>
          </p:cNvPr>
          <p:cNvSpPr>
            <a:spLocks noGrp="1"/>
          </p:cNvSpPr>
          <p:nvPr>
            <p:ph type="title"/>
          </p:nvPr>
        </p:nvSpPr>
        <p:spPr>
          <a:xfrm>
            <a:off x="556662" y="345233"/>
            <a:ext cx="8596668" cy="883298"/>
          </a:xfrm>
        </p:spPr>
        <p:txBody>
          <a:bodyPr/>
          <a:lstStyle/>
          <a:p>
            <a:pPr algn="ctr"/>
            <a:r>
              <a:rPr lang="sr-Latn-BA" dirty="0">
                <a:solidFill>
                  <a:schemeClr val="tx1">
                    <a:lumMod val="95000"/>
                    <a:lumOff val="5000"/>
                  </a:schemeClr>
                </a:solidFill>
              </a:rPr>
              <a:t>Prelomi i povrede   bedrene kosti</a:t>
            </a:r>
            <a:endParaRPr lang="en-US" dirty="0"/>
          </a:p>
        </p:txBody>
      </p:sp>
      <p:sp>
        <p:nvSpPr>
          <p:cNvPr id="3" name="Content Placeholder 2">
            <a:extLst>
              <a:ext uri="{FF2B5EF4-FFF2-40B4-BE49-F238E27FC236}">
                <a16:creationId xmlns:a16="http://schemas.microsoft.com/office/drawing/2014/main" id="{668BF68B-2A0E-4C92-A3CE-489B3A78250C}"/>
              </a:ext>
            </a:extLst>
          </p:cNvPr>
          <p:cNvSpPr>
            <a:spLocks noGrp="1"/>
          </p:cNvSpPr>
          <p:nvPr>
            <p:ph idx="1"/>
          </p:nvPr>
        </p:nvSpPr>
        <p:spPr>
          <a:xfrm>
            <a:off x="677333" y="1604865"/>
            <a:ext cx="8475997" cy="4907902"/>
          </a:xfrm>
        </p:spPr>
        <p:txBody>
          <a:bodyPr>
            <a:normAutofit lnSpcReduction="10000"/>
          </a:bodyPr>
          <a:lstStyle/>
          <a:p>
            <a:r>
              <a:rPr lang="en-US" sz="1800" b="1" i="0" dirty="0" err="1">
                <a:solidFill>
                  <a:srgbClr val="FF0000"/>
                </a:solidFill>
                <a:effectLst/>
                <a:latin typeface="HelveticaNeueLTPro-Blk"/>
              </a:rPr>
              <a:t>Suptrohanterni</a:t>
            </a:r>
            <a:r>
              <a:rPr lang="en-US" sz="1800" b="1" i="0" dirty="0">
                <a:solidFill>
                  <a:srgbClr val="FF0000"/>
                </a:solidFill>
                <a:effectLst/>
                <a:latin typeface="HelveticaNeueLTPro-Blk"/>
              </a:rPr>
              <a:t> </a:t>
            </a:r>
            <a:r>
              <a:rPr lang="en-US" sz="1800" b="1" i="0" dirty="0" err="1">
                <a:solidFill>
                  <a:srgbClr val="FF0000"/>
                </a:solidFill>
                <a:effectLst/>
                <a:latin typeface="HelveticaNeueLTPro-Blk"/>
              </a:rPr>
              <a:t>prelomi</a:t>
            </a:r>
            <a:r>
              <a:rPr lang="en-US" dirty="0">
                <a:solidFill>
                  <a:srgbClr val="FF0000"/>
                </a:solidFill>
              </a:rPr>
              <a:t> </a:t>
            </a:r>
            <a:endParaRPr lang="sr-Latn-BA" dirty="0">
              <a:solidFill>
                <a:srgbClr val="FF0000"/>
              </a:solidFill>
            </a:endParaRPr>
          </a:p>
          <a:p>
            <a:r>
              <a:rPr lang="en-US" sz="1800" b="0" i="0" dirty="0" err="1">
                <a:solidFill>
                  <a:srgbClr val="242021"/>
                </a:solidFill>
                <a:effectLst/>
                <a:latin typeface="TimesNewRomanPSMT"/>
              </a:rPr>
              <a:t>Suptrohanterni</a:t>
            </a:r>
            <a:r>
              <a:rPr lang="en-US" sz="1800" b="0" i="0" dirty="0">
                <a:solidFill>
                  <a:srgbClr val="242021"/>
                </a:solidFill>
                <a:effectLst/>
                <a:latin typeface="TimesNewRomanPSMT"/>
              </a:rPr>
              <a:t> </a:t>
            </a:r>
            <a:r>
              <a:rPr lang="en-US" sz="1800" b="0" i="0" dirty="0" err="1">
                <a:solidFill>
                  <a:srgbClr val="242021"/>
                </a:solidFill>
                <a:effectLst/>
                <a:latin typeface="TimesNewRomanPSMT"/>
              </a:rPr>
              <a:t>prelomi</a:t>
            </a:r>
            <a:r>
              <a:rPr lang="en-US" sz="1800" b="0" i="0" dirty="0">
                <a:solidFill>
                  <a:srgbClr val="242021"/>
                </a:solidFill>
                <a:effectLst/>
                <a:latin typeface="TimesNewRomanPSMT"/>
              </a:rPr>
              <a:t> </a:t>
            </a:r>
            <a:r>
              <a:rPr lang="en-US" sz="1800" b="0" i="0" dirty="0" err="1">
                <a:solidFill>
                  <a:srgbClr val="242021"/>
                </a:solidFill>
                <a:effectLst/>
                <a:latin typeface="TimesNewRomanPSMT"/>
              </a:rPr>
              <a:t>jesu</a:t>
            </a:r>
            <a:r>
              <a:rPr lang="en-US" sz="1800" b="0" i="0" dirty="0">
                <a:solidFill>
                  <a:srgbClr val="242021"/>
                </a:solidFill>
                <a:effectLst/>
                <a:latin typeface="TimesNewRomanPSMT"/>
              </a:rPr>
              <a:t> </a:t>
            </a:r>
            <a:r>
              <a:rPr lang="en-US" sz="1800" b="0" i="0" dirty="0" err="1">
                <a:solidFill>
                  <a:srgbClr val="242021"/>
                </a:solidFill>
                <a:effectLst/>
                <a:latin typeface="TimesNewRomanPSMT"/>
              </a:rPr>
              <a:t>prelomi</a:t>
            </a:r>
            <a:r>
              <a:rPr lang="en-US" sz="1800" b="0" i="0" dirty="0">
                <a:solidFill>
                  <a:srgbClr val="242021"/>
                </a:solidFill>
                <a:effectLst/>
                <a:latin typeface="TimesNewRomanPSMT"/>
              </a:rPr>
              <a:t> </a:t>
            </a:r>
            <a:r>
              <a:rPr lang="en-US" sz="1800" b="0" i="0" dirty="0" err="1">
                <a:solidFill>
                  <a:srgbClr val="242021"/>
                </a:solidFill>
                <a:effectLst/>
                <a:latin typeface="TimesNewRomanPSMT"/>
              </a:rPr>
              <a:t>proksimalnog</a:t>
            </a:r>
            <a:r>
              <a:rPr lang="en-US" sz="1800" b="0" i="0" dirty="0">
                <a:solidFill>
                  <a:srgbClr val="242021"/>
                </a:solidFill>
                <a:effectLst/>
                <a:latin typeface="TimesNewRomanPSMT"/>
              </a:rPr>
              <a:t> </a:t>
            </a:r>
            <a:r>
              <a:rPr lang="en-US" sz="1800" b="0" i="0" dirty="0" err="1">
                <a:solidFill>
                  <a:srgbClr val="242021"/>
                </a:solidFill>
                <a:effectLst/>
                <a:latin typeface="TimesNewRomanPSMT"/>
              </a:rPr>
              <a:t>femura</a:t>
            </a:r>
            <a:r>
              <a:rPr lang="en-US" sz="1800" b="0" i="0" dirty="0">
                <a:solidFill>
                  <a:srgbClr val="242021"/>
                </a:solidFill>
                <a:effectLst/>
                <a:latin typeface="TimesNewRomanPSMT"/>
              </a:rPr>
              <a:t> u </a:t>
            </a:r>
            <a:r>
              <a:rPr lang="en-US" sz="1800" b="0" i="0" dirty="0" err="1">
                <a:solidFill>
                  <a:srgbClr val="242021"/>
                </a:solidFill>
                <a:effectLst/>
                <a:latin typeface="TimesNewRomanPSMT"/>
              </a:rPr>
              <a:t>nivou</a:t>
            </a:r>
            <a:r>
              <a:rPr lang="en-US" sz="1800" b="0" i="0" dirty="0">
                <a:solidFill>
                  <a:srgbClr val="242021"/>
                </a:solidFill>
                <a:effectLst/>
                <a:latin typeface="TimesNewRomanPSMT"/>
              </a:rPr>
              <a:t> </a:t>
            </a:r>
            <a:r>
              <a:rPr lang="en-US" sz="1800" b="0" i="0" dirty="0" err="1">
                <a:solidFill>
                  <a:srgbClr val="242021"/>
                </a:solidFill>
                <a:effectLst/>
                <a:latin typeface="TimesNewRomanPSMT"/>
              </a:rPr>
              <a:t>malog</a:t>
            </a:r>
            <a:br>
              <a:rPr lang="en-US" sz="1800" b="0" i="0" dirty="0">
                <a:solidFill>
                  <a:srgbClr val="242021"/>
                </a:solidFill>
                <a:effectLst/>
                <a:latin typeface="TimesNewRomanPSMT"/>
              </a:rPr>
            </a:br>
            <a:r>
              <a:rPr lang="en-US" sz="1800" b="0" i="0" dirty="0" err="1">
                <a:solidFill>
                  <a:srgbClr val="242021"/>
                </a:solidFill>
                <a:effectLst/>
                <a:latin typeface="TimesNewRomanPSMT"/>
              </a:rPr>
              <a:t>trohantera</a:t>
            </a:r>
            <a:r>
              <a:rPr lang="en-US" sz="1800" b="0" i="0" dirty="0">
                <a:solidFill>
                  <a:srgbClr val="242021"/>
                </a:solidFill>
                <a:effectLst/>
                <a:latin typeface="TimesNewRomanPSMT"/>
              </a:rPr>
              <a:t> </a:t>
            </a:r>
            <a:r>
              <a:rPr lang="en-US" sz="1800" b="0" i="0" dirty="0" err="1">
                <a:solidFill>
                  <a:srgbClr val="242021"/>
                </a:solidFill>
                <a:effectLst/>
                <a:latin typeface="TimesNewRomanPSMT"/>
              </a:rPr>
              <a:t>i</a:t>
            </a:r>
            <a:r>
              <a:rPr lang="en-US" sz="1800" b="0" i="0" dirty="0">
                <a:solidFill>
                  <a:srgbClr val="242021"/>
                </a:solidFill>
                <a:effectLst/>
                <a:latin typeface="TimesNewRomanPSMT"/>
              </a:rPr>
              <a:t> 5 cm </a:t>
            </a:r>
            <a:r>
              <a:rPr lang="en-US" sz="1800" b="0" i="0" dirty="0" err="1">
                <a:solidFill>
                  <a:srgbClr val="242021"/>
                </a:solidFill>
                <a:effectLst/>
                <a:latin typeface="TimesNewRomanPSMT"/>
              </a:rPr>
              <a:t>ispod</a:t>
            </a:r>
            <a:r>
              <a:rPr lang="en-US" sz="1800" b="0" i="0" dirty="0">
                <a:solidFill>
                  <a:srgbClr val="242021"/>
                </a:solidFill>
                <a:effectLst/>
                <a:latin typeface="TimesNewRomanPSMT"/>
              </a:rPr>
              <a:t> </a:t>
            </a:r>
            <a:r>
              <a:rPr lang="en-US" sz="1800" b="0" i="0" dirty="0" err="1">
                <a:solidFill>
                  <a:srgbClr val="242021"/>
                </a:solidFill>
                <a:effectLst/>
                <a:latin typeface="TimesNewRomanPSMT"/>
              </a:rPr>
              <a:t>njega</a:t>
            </a:r>
            <a:r>
              <a:rPr lang="en-US" sz="1800" b="0" i="0" dirty="0">
                <a:solidFill>
                  <a:srgbClr val="242021"/>
                </a:solidFill>
                <a:effectLst/>
                <a:latin typeface="TimesNewRomanPSMT"/>
              </a:rPr>
              <a:t>, </a:t>
            </a:r>
            <a:r>
              <a:rPr lang="en-US" sz="1800" b="0" i="0" dirty="0" err="1">
                <a:solidFill>
                  <a:srgbClr val="242021"/>
                </a:solidFill>
                <a:effectLst/>
                <a:latin typeface="TimesNewRomanPSMT"/>
              </a:rPr>
              <a:t>čak</a:t>
            </a:r>
            <a:r>
              <a:rPr lang="en-US" sz="1800" b="0" i="0" dirty="0">
                <a:solidFill>
                  <a:srgbClr val="242021"/>
                </a:solidFill>
                <a:effectLst/>
                <a:latin typeface="TimesNewRomanPSMT"/>
              </a:rPr>
              <a:t> do </a:t>
            </a:r>
            <a:r>
              <a:rPr lang="en-US" sz="1800" b="0" i="0" dirty="0" err="1">
                <a:solidFill>
                  <a:srgbClr val="242021"/>
                </a:solidFill>
                <a:effectLst/>
                <a:latin typeface="TimesNewRomanPSMT"/>
              </a:rPr>
              <a:t>anatomskog</a:t>
            </a:r>
            <a:r>
              <a:rPr lang="en-US" sz="1800" b="0" i="0" dirty="0">
                <a:solidFill>
                  <a:srgbClr val="242021"/>
                </a:solidFill>
                <a:effectLst/>
                <a:latin typeface="TimesNewRomanPSMT"/>
              </a:rPr>
              <a:t> </a:t>
            </a:r>
            <a:r>
              <a:rPr lang="en-US" sz="1800" b="0" i="0" dirty="0" err="1">
                <a:solidFill>
                  <a:srgbClr val="242021"/>
                </a:solidFill>
                <a:effectLst/>
                <a:latin typeface="TimesNewRomanPSMT"/>
              </a:rPr>
              <a:t>istmusa</a:t>
            </a:r>
            <a:r>
              <a:rPr lang="en-US" sz="1800" b="0" i="0" dirty="0">
                <a:solidFill>
                  <a:srgbClr val="242021"/>
                </a:solidFill>
                <a:effectLst/>
                <a:latin typeface="TimesNewRomanPSMT"/>
              </a:rPr>
              <a:t> </a:t>
            </a:r>
            <a:r>
              <a:rPr lang="en-US" sz="1800" b="0" i="0" dirty="0" err="1">
                <a:solidFill>
                  <a:srgbClr val="242021"/>
                </a:solidFill>
                <a:effectLst/>
                <a:latin typeface="TimesNewRomanPSMT"/>
              </a:rPr>
              <a:t>femura</a:t>
            </a:r>
            <a:r>
              <a:rPr lang="en-US" sz="1800" b="0" i="0" dirty="0">
                <a:solidFill>
                  <a:srgbClr val="242021"/>
                </a:solidFill>
                <a:effectLst/>
                <a:latin typeface="TimesNewRomanPSMT"/>
              </a:rPr>
              <a:t>. </a:t>
            </a:r>
            <a:r>
              <a:rPr lang="en-US" sz="1800" b="0" i="0" dirty="0" err="1">
                <a:solidFill>
                  <a:srgbClr val="242021"/>
                </a:solidFill>
                <a:effectLst/>
                <a:latin typeface="TimesNewRomanPSMT"/>
              </a:rPr>
              <a:t>Nastaju</a:t>
            </a:r>
            <a:r>
              <a:rPr lang="en-US" sz="1800" b="0" i="0" dirty="0">
                <a:solidFill>
                  <a:srgbClr val="242021"/>
                </a:solidFill>
                <a:effectLst/>
                <a:latin typeface="TimesNewRomanPSMT"/>
              </a:rPr>
              <a:t> </a:t>
            </a:r>
            <a:r>
              <a:rPr lang="en-US" sz="1800" b="0" i="0" dirty="0" err="1">
                <a:solidFill>
                  <a:srgbClr val="242021"/>
                </a:solidFill>
                <a:effectLst/>
                <a:latin typeface="TimesNewRomanPSMT"/>
              </a:rPr>
              <a:t>izolovano</a:t>
            </a:r>
            <a:br>
              <a:rPr lang="en-US" sz="1800" b="0" i="0" dirty="0">
                <a:solidFill>
                  <a:srgbClr val="242021"/>
                </a:solidFill>
                <a:effectLst/>
                <a:latin typeface="TimesNewRomanPSMT"/>
              </a:rPr>
            </a:br>
            <a:r>
              <a:rPr lang="en-US" sz="1800" b="0" i="0" dirty="0" err="1">
                <a:solidFill>
                  <a:srgbClr val="242021"/>
                </a:solidFill>
                <a:effectLst/>
                <a:latin typeface="TimesNewRomanPSMT"/>
              </a:rPr>
              <a:t>ili</a:t>
            </a:r>
            <a:r>
              <a:rPr lang="en-US" sz="1800" b="0" i="0" dirty="0">
                <a:solidFill>
                  <a:srgbClr val="242021"/>
                </a:solidFill>
                <a:effectLst/>
                <a:latin typeface="TimesNewRomanPSMT"/>
              </a:rPr>
              <a:t> </a:t>
            </a:r>
            <a:r>
              <a:rPr lang="en-US" sz="1800" b="0" i="0" dirty="0" err="1">
                <a:solidFill>
                  <a:srgbClr val="242021"/>
                </a:solidFill>
                <a:effectLst/>
                <a:latin typeface="TimesNewRomanPSMT"/>
              </a:rPr>
              <a:t>udruženo</a:t>
            </a:r>
            <a:r>
              <a:rPr lang="en-US" sz="1800" b="0" i="0" dirty="0">
                <a:solidFill>
                  <a:srgbClr val="242021"/>
                </a:solidFill>
                <a:effectLst/>
                <a:latin typeface="TimesNewRomanPSMT"/>
              </a:rPr>
              <a:t> </a:t>
            </a:r>
            <a:r>
              <a:rPr lang="en-US" sz="1800" b="0" i="0" dirty="0" err="1">
                <a:solidFill>
                  <a:srgbClr val="242021"/>
                </a:solidFill>
                <a:effectLst/>
                <a:latin typeface="TimesNewRomanPSMT"/>
              </a:rPr>
              <a:t>sa</a:t>
            </a:r>
            <a:r>
              <a:rPr lang="en-US" sz="1800" b="0" i="0" dirty="0">
                <a:solidFill>
                  <a:srgbClr val="242021"/>
                </a:solidFill>
                <a:effectLst/>
                <a:latin typeface="TimesNewRomanPSMT"/>
              </a:rPr>
              <a:t> </a:t>
            </a:r>
            <a:r>
              <a:rPr lang="en-US" sz="1800" b="0" i="0" dirty="0" err="1">
                <a:solidFill>
                  <a:srgbClr val="242021"/>
                </a:solidFill>
                <a:effectLst/>
                <a:latin typeface="TimesNewRomanPSMT"/>
              </a:rPr>
              <a:t>transtrohanternim</a:t>
            </a:r>
            <a:r>
              <a:rPr lang="en-US" sz="1800" b="0" i="0" dirty="0">
                <a:solidFill>
                  <a:srgbClr val="242021"/>
                </a:solidFill>
                <a:effectLst/>
                <a:latin typeface="TimesNewRomanPSMT"/>
              </a:rPr>
              <a:t> </a:t>
            </a:r>
            <a:r>
              <a:rPr lang="en-US" sz="1800" b="0" i="0" dirty="0" err="1">
                <a:solidFill>
                  <a:srgbClr val="242021"/>
                </a:solidFill>
                <a:effectLst/>
                <a:latin typeface="TimesNewRomanPSMT"/>
              </a:rPr>
              <a:t>prelomima</a:t>
            </a:r>
            <a:r>
              <a:rPr lang="en-US" sz="1800" b="0" i="0" dirty="0">
                <a:solidFill>
                  <a:srgbClr val="242021"/>
                </a:solidFill>
                <a:effectLst/>
                <a:latin typeface="TimesNewRomanPSMT"/>
              </a:rPr>
              <a:t>. </a:t>
            </a:r>
            <a:r>
              <a:rPr lang="en-US" sz="1800" b="0" i="0" dirty="0" err="1">
                <a:solidFill>
                  <a:srgbClr val="242021"/>
                </a:solidFill>
                <a:effectLst/>
                <a:latin typeface="TimesNewRomanPSMT"/>
              </a:rPr>
              <a:t>Kod</a:t>
            </a:r>
            <a:r>
              <a:rPr lang="en-US" sz="1800" b="0" i="0" dirty="0">
                <a:solidFill>
                  <a:srgbClr val="242021"/>
                </a:solidFill>
                <a:effectLst/>
                <a:latin typeface="TimesNewRomanPSMT"/>
              </a:rPr>
              <a:t> </a:t>
            </a:r>
            <a:r>
              <a:rPr lang="en-US" sz="1800" b="0" i="0" dirty="0" err="1">
                <a:solidFill>
                  <a:srgbClr val="242021"/>
                </a:solidFill>
                <a:effectLst/>
                <a:latin typeface="TimesNewRomanPSMT"/>
              </a:rPr>
              <a:t>starijih</a:t>
            </a:r>
            <a:r>
              <a:rPr lang="en-US" sz="1800" b="0" i="0" dirty="0">
                <a:solidFill>
                  <a:srgbClr val="242021"/>
                </a:solidFill>
                <a:effectLst/>
                <a:latin typeface="TimesNewRomanPSMT"/>
              </a:rPr>
              <a:t> </a:t>
            </a:r>
            <a:r>
              <a:rPr lang="en-US" sz="1800" b="0" i="0" dirty="0" err="1">
                <a:solidFill>
                  <a:srgbClr val="242021"/>
                </a:solidFill>
                <a:effectLst/>
                <a:latin typeface="TimesNewRomanPSMT"/>
              </a:rPr>
              <a:t>osoba</a:t>
            </a:r>
            <a:r>
              <a:rPr lang="en-US" sz="1800" b="0" i="0" dirty="0">
                <a:solidFill>
                  <a:srgbClr val="242021"/>
                </a:solidFill>
                <a:effectLst/>
                <a:latin typeface="TimesNewRomanPSMT"/>
              </a:rPr>
              <a:t> </a:t>
            </a:r>
            <a:r>
              <a:rPr lang="en-US" sz="1800" b="0" i="0" dirty="0" err="1">
                <a:solidFill>
                  <a:srgbClr val="242021"/>
                </a:solidFill>
                <a:effectLst/>
                <a:latin typeface="TimesNewRomanPSMT"/>
              </a:rPr>
              <a:t>nastaju</a:t>
            </a:r>
            <a:r>
              <a:rPr lang="en-US" sz="1800" b="0" i="0" dirty="0">
                <a:solidFill>
                  <a:srgbClr val="242021"/>
                </a:solidFill>
                <a:effectLst/>
                <a:latin typeface="TimesNewRomanPSMT"/>
              </a:rPr>
              <a:t> </a:t>
            </a:r>
            <a:r>
              <a:rPr lang="en-US" sz="1800" b="0" i="0" dirty="0" err="1">
                <a:solidFill>
                  <a:srgbClr val="242021"/>
                </a:solidFill>
                <a:effectLst/>
                <a:latin typeface="TimesNewRomanPSMT"/>
              </a:rPr>
              <a:t>dejstvom</a:t>
            </a:r>
            <a:br>
              <a:rPr lang="en-US" sz="1800" b="0" i="0" dirty="0">
                <a:solidFill>
                  <a:srgbClr val="242021"/>
                </a:solidFill>
                <a:effectLst/>
                <a:latin typeface="TimesNewRomanPSMT"/>
              </a:rPr>
            </a:br>
            <a:r>
              <a:rPr lang="en-US" sz="1800" b="0" i="0" dirty="0" err="1">
                <a:solidFill>
                  <a:srgbClr val="242021"/>
                </a:solidFill>
                <a:effectLst/>
                <a:latin typeface="TimesNewRomanPSMT"/>
              </a:rPr>
              <a:t>minorne</a:t>
            </a:r>
            <a:r>
              <a:rPr lang="en-US" sz="1800" b="0" i="0" dirty="0">
                <a:solidFill>
                  <a:srgbClr val="242021"/>
                </a:solidFill>
                <a:effectLst/>
                <a:latin typeface="TimesNewRomanPSMT"/>
              </a:rPr>
              <a:t> </a:t>
            </a:r>
            <a:r>
              <a:rPr lang="en-US" sz="1800" b="0" i="0" dirty="0" err="1">
                <a:solidFill>
                  <a:srgbClr val="242021"/>
                </a:solidFill>
                <a:effectLst/>
                <a:latin typeface="TimesNewRomanPSMT"/>
              </a:rPr>
              <a:t>traume</a:t>
            </a:r>
            <a:r>
              <a:rPr lang="en-US" sz="1800" b="0" i="0" dirty="0">
                <a:solidFill>
                  <a:srgbClr val="242021"/>
                </a:solidFill>
                <a:effectLst/>
                <a:latin typeface="TimesNewRomanPSMT"/>
              </a:rPr>
              <a:t>, </a:t>
            </a:r>
            <a:r>
              <a:rPr lang="en-US" sz="1800" b="0" i="0" dirty="0" err="1">
                <a:solidFill>
                  <a:srgbClr val="242021"/>
                </a:solidFill>
                <a:effectLst/>
                <a:latin typeface="TimesNewRomanPSMT"/>
              </a:rPr>
              <a:t>usljed</a:t>
            </a:r>
            <a:r>
              <a:rPr lang="en-US" sz="1800" b="0" i="0" dirty="0">
                <a:solidFill>
                  <a:srgbClr val="242021"/>
                </a:solidFill>
                <a:effectLst/>
                <a:latin typeface="TimesNewRomanPSMT"/>
              </a:rPr>
              <a:t> pada </a:t>
            </a:r>
            <a:r>
              <a:rPr lang="en-US" sz="1800" b="0" i="0" dirty="0" err="1">
                <a:solidFill>
                  <a:srgbClr val="242021"/>
                </a:solidFill>
                <a:effectLst/>
                <a:latin typeface="TimesNewRomanPSMT"/>
              </a:rPr>
              <a:t>i</a:t>
            </a:r>
            <a:r>
              <a:rPr lang="en-US" sz="1800" b="0" i="0" dirty="0">
                <a:solidFill>
                  <a:srgbClr val="242021"/>
                </a:solidFill>
                <a:effectLst/>
                <a:latin typeface="TimesNewRomanPSMT"/>
              </a:rPr>
              <a:t> </a:t>
            </a:r>
            <a:r>
              <a:rPr lang="en-US" sz="1800" b="0" i="0" dirty="0" err="1">
                <a:solidFill>
                  <a:srgbClr val="242021"/>
                </a:solidFill>
                <a:effectLst/>
                <a:latin typeface="TimesNewRomanPSMT"/>
              </a:rPr>
              <a:t>direktnog</a:t>
            </a:r>
            <a:r>
              <a:rPr lang="en-US" sz="1800" b="0" i="0" dirty="0">
                <a:solidFill>
                  <a:srgbClr val="242021"/>
                </a:solidFill>
                <a:effectLst/>
                <a:latin typeface="TimesNewRomanPSMT"/>
              </a:rPr>
              <a:t> </a:t>
            </a:r>
            <a:r>
              <a:rPr lang="en-US" sz="1800" b="0" i="0" dirty="0" err="1">
                <a:solidFill>
                  <a:srgbClr val="242021"/>
                </a:solidFill>
                <a:effectLst/>
                <a:latin typeface="TimesNewRomanPSMT"/>
              </a:rPr>
              <a:t>udarca</a:t>
            </a:r>
            <a:r>
              <a:rPr lang="en-US" sz="1800" b="0" i="0" dirty="0">
                <a:solidFill>
                  <a:srgbClr val="242021"/>
                </a:solidFill>
                <a:effectLst/>
                <a:latin typeface="TimesNewRomanPSMT"/>
              </a:rPr>
              <a:t> u </a:t>
            </a:r>
            <a:r>
              <a:rPr lang="en-US" sz="1800" b="0" i="0" dirty="0" err="1">
                <a:solidFill>
                  <a:srgbClr val="242021"/>
                </a:solidFill>
                <a:effectLst/>
                <a:latin typeface="TimesNewRomanPSMT"/>
              </a:rPr>
              <a:t>predjelu</a:t>
            </a:r>
            <a:r>
              <a:rPr lang="en-US" sz="1800" b="0" i="0" dirty="0">
                <a:solidFill>
                  <a:srgbClr val="242021"/>
                </a:solidFill>
                <a:effectLst/>
                <a:latin typeface="TimesNewRomanPSMT"/>
              </a:rPr>
              <a:t> </a:t>
            </a:r>
            <a:r>
              <a:rPr lang="en-US" sz="1800" b="0" i="0" dirty="0" err="1">
                <a:solidFill>
                  <a:srgbClr val="242021"/>
                </a:solidFill>
                <a:effectLst/>
                <a:latin typeface="TimesNewRomanPSMT"/>
              </a:rPr>
              <a:t>trohanterno-suptrohanterne</a:t>
            </a:r>
            <a:br>
              <a:rPr lang="en-US" sz="1800" b="0" i="0" dirty="0">
                <a:solidFill>
                  <a:srgbClr val="242021"/>
                </a:solidFill>
                <a:effectLst/>
                <a:latin typeface="TimesNewRomanPSMT"/>
              </a:rPr>
            </a:br>
            <a:r>
              <a:rPr lang="en-US" sz="1800" b="0" i="0" dirty="0" err="1">
                <a:solidFill>
                  <a:srgbClr val="242021"/>
                </a:solidFill>
                <a:effectLst/>
                <a:latin typeface="TimesNewRomanPSMT"/>
              </a:rPr>
              <a:t>regije</a:t>
            </a:r>
            <a:r>
              <a:rPr lang="en-US" sz="1800" b="0" i="0" dirty="0">
                <a:solidFill>
                  <a:srgbClr val="242021"/>
                </a:solidFill>
                <a:effectLst/>
                <a:latin typeface="TimesNewRomanPSMT"/>
              </a:rPr>
              <a:t>, a </a:t>
            </a:r>
            <a:r>
              <a:rPr lang="en-US" sz="1800" b="0" i="0" dirty="0" err="1">
                <a:solidFill>
                  <a:srgbClr val="242021"/>
                </a:solidFill>
                <a:effectLst/>
                <a:latin typeface="TimesNewRomanPSMT"/>
              </a:rPr>
              <a:t>kod</a:t>
            </a:r>
            <a:r>
              <a:rPr lang="en-US" sz="1800" b="0" i="0" dirty="0">
                <a:solidFill>
                  <a:srgbClr val="242021"/>
                </a:solidFill>
                <a:effectLst/>
                <a:latin typeface="TimesNewRomanPSMT"/>
              </a:rPr>
              <a:t> </a:t>
            </a:r>
            <a:r>
              <a:rPr lang="en-US" sz="1800" b="0" i="0" dirty="0" err="1">
                <a:solidFill>
                  <a:srgbClr val="242021"/>
                </a:solidFill>
                <a:effectLst/>
                <a:latin typeface="TimesNewRomanPSMT"/>
              </a:rPr>
              <a:t>mladih</a:t>
            </a:r>
            <a:r>
              <a:rPr lang="en-US" sz="1800" b="0" i="0" dirty="0">
                <a:solidFill>
                  <a:srgbClr val="242021"/>
                </a:solidFill>
                <a:effectLst/>
                <a:latin typeface="TimesNewRomanPSMT"/>
              </a:rPr>
              <a:t> </a:t>
            </a:r>
            <a:r>
              <a:rPr lang="en-US" sz="1800" b="0" i="0" dirty="0" err="1">
                <a:solidFill>
                  <a:srgbClr val="242021"/>
                </a:solidFill>
                <a:effectLst/>
                <a:latin typeface="TimesNewRomanPSMT"/>
              </a:rPr>
              <a:t>dejstvom</a:t>
            </a:r>
            <a:r>
              <a:rPr lang="en-US" sz="1800" b="0" i="0" dirty="0">
                <a:solidFill>
                  <a:srgbClr val="242021"/>
                </a:solidFill>
                <a:effectLst/>
                <a:latin typeface="TimesNewRomanPSMT"/>
              </a:rPr>
              <a:t> </a:t>
            </a:r>
            <a:r>
              <a:rPr lang="en-US" sz="1800" b="0" i="0" dirty="0" err="1">
                <a:solidFill>
                  <a:srgbClr val="242021"/>
                </a:solidFill>
                <a:effectLst/>
                <a:latin typeface="TimesNewRomanPSMT"/>
              </a:rPr>
              <a:t>velike</a:t>
            </a:r>
            <a:r>
              <a:rPr lang="en-US" sz="1800" b="0" i="0" dirty="0">
                <a:solidFill>
                  <a:srgbClr val="242021"/>
                </a:solidFill>
                <a:effectLst/>
                <a:latin typeface="TimesNewRomanPSMT"/>
              </a:rPr>
              <a:t> </a:t>
            </a:r>
            <a:r>
              <a:rPr lang="en-US" sz="1800" b="0" i="0" dirty="0" err="1">
                <a:solidFill>
                  <a:srgbClr val="242021"/>
                </a:solidFill>
                <a:effectLst/>
                <a:latin typeface="TimesNewRomanPSMT"/>
              </a:rPr>
              <a:t>sile</a:t>
            </a:r>
            <a:r>
              <a:rPr lang="en-US" sz="1800" b="0" i="0" dirty="0">
                <a:solidFill>
                  <a:srgbClr val="242021"/>
                </a:solidFill>
                <a:effectLst/>
                <a:latin typeface="TimesNewRomanPSMT"/>
              </a:rPr>
              <a:t>: </a:t>
            </a:r>
            <a:r>
              <a:rPr lang="en-US" sz="1800" b="0" i="0" dirty="0" err="1">
                <a:solidFill>
                  <a:srgbClr val="242021"/>
                </a:solidFill>
                <a:effectLst/>
                <a:latin typeface="TimesNewRomanPSMT"/>
              </a:rPr>
              <a:t>saobraćajna</a:t>
            </a:r>
            <a:r>
              <a:rPr lang="en-US" sz="1800" b="0" i="0" dirty="0">
                <a:solidFill>
                  <a:srgbClr val="242021"/>
                </a:solidFill>
                <a:effectLst/>
                <a:latin typeface="TimesNewRomanPSMT"/>
              </a:rPr>
              <a:t> </a:t>
            </a:r>
            <a:r>
              <a:rPr lang="en-US" sz="1800" b="0" i="0" dirty="0" err="1">
                <a:solidFill>
                  <a:srgbClr val="242021"/>
                </a:solidFill>
                <a:effectLst/>
                <a:latin typeface="TimesNewRomanPSMT"/>
              </a:rPr>
              <a:t>nesreća</a:t>
            </a:r>
            <a:r>
              <a:rPr lang="en-US" sz="1800" b="0" i="0" dirty="0">
                <a:solidFill>
                  <a:srgbClr val="242021"/>
                </a:solidFill>
                <a:effectLst/>
                <a:latin typeface="TimesNewRomanPSMT"/>
              </a:rPr>
              <a:t>, pad </a:t>
            </a:r>
            <a:r>
              <a:rPr lang="en-US" sz="1800" b="0" i="0" dirty="0" err="1">
                <a:solidFill>
                  <a:srgbClr val="242021"/>
                </a:solidFill>
                <a:effectLst/>
                <a:latin typeface="TimesNewRomanPSMT"/>
              </a:rPr>
              <a:t>sa</a:t>
            </a:r>
            <a:r>
              <a:rPr lang="en-US" sz="1800" b="0" i="0" dirty="0">
                <a:solidFill>
                  <a:srgbClr val="242021"/>
                </a:solidFill>
                <a:effectLst/>
                <a:latin typeface="TimesNewRomanPSMT"/>
              </a:rPr>
              <a:t> </a:t>
            </a:r>
            <a:r>
              <a:rPr lang="en-US" sz="1800" b="0" i="0" dirty="0" err="1">
                <a:solidFill>
                  <a:srgbClr val="242021"/>
                </a:solidFill>
                <a:effectLst/>
                <a:latin typeface="TimesNewRomanPSMT"/>
              </a:rPr>
              <a:t>visine</a:t>
            </a:r>
            <a:r>
              <a:rPr lang="en-US" sz="1800" b="0" i="0" dirty="0">
                <a:solidFill>
                  <a:srgbClr val="242021"/>
                </a:solidFill>
                <a:effectLst/>
                <a:latin typeface="TimesNewRomanPSMT"/>
              </a:rPr>
              <a:t>… </a:t>
            </a:r>
            <a:br>
              <a:rPr lang="en-US" dirty="0"/>
            </a:br>
            <a:r>
              <a:rPr lang="en-US" sz="1800" b="0" i="0" dirty="0" err="1">
                <a:solidFill>
                  <a:srgbClr val="242021"/>
                </a:solidFill>
                <a:effectLst/>
                <a:latin typeface="TimesNewRomanPSMT"/>
              </a:rPr>
              <a:t>Stabilni</a:t>
            </a:r>
            <a:r>
              <a:rPr lang="en-US" sz="1800" b="0" i="0" dirty="0">
                <a:solidFill>
                  <a:srgbClr val="242021"/>
                </a:solidFill>
                <a:effectLst/>
                <a:latin typeface="TimesNewRomanPSMT"/>
              </a:rPr>
              <a:t> </a:t>
            </a:r>
            <a:r>
              <a:rPr lang="en-US" sz="1800" b="0" i="0" dirty="0" err="1">
                <a:solidFill>
                  <a:srgbClr val="242021"/>
                </a:solidFill>
                <a:effectLst/>
                <a:latin typeface="TimesNewRomanPSMT"/>
              </a:rPr>
              <a:t>suptrohanterni</a:t>
            </a:r>
            <a:r>
              <a:rPr lang="en-US" sz="1800" b="0" i="0" dirty="0">
                <a:solidFill>
                  <a:srgbClr val="242021"/>
                </a:solidFill>
                <a:effectLst/>
                <a:latin typeface="TimesNewRomanPSMT"/>
              </a:rPr>
              <a:t> </a:t>
            </a:r>
            <a:r>
              <a:rPr lang="en-US" sz="1800" b="0" i="0" dirty="0" err="1">
                <a:solidFill>
                  <a:srgbClr val="242021"/>
                </a:solidFill>
                <a:effectLst/>
                <a:latin typeface="TimesNewRomanPSMT"/>
              </a:rPr>
              <a:t>prelomi</a:t>
            </a:r>
            <a:r>
              <a:rPr lang="en-US" sz="1800" b="0" i="0" dirty="0">
                <a:solidFill>
                  <a:srgbClr val="242021"/>
                </a:solidFill>
                <a:effectLst/>
                <a:latin typeface="TimesNewRomanPSMT"/>
              </a:rPr>
              <a:t> </a:t>
            </a:r>
            <a:r>
              <a:rPr lang="en-US" sz="1800" b="0" i="0" dirty="0" err="1">
                <a:solidFill>
                  <a:srgbClr val="242021"/>
                </a:solidFill>
                <a:effectLst/>
                <a:latin typeface="TimesNewRomanPSMT"/>
              </a:rPr>
              <a:t>su</a:t>
            </a:r>
            <a:r>
              <a:rPr lang="en-US" sz="1800" b="0" i="0" dirty="0">
                <a:solidFill>
                  <a:srgbClr val="242021"/>
                </a:solidFill>
                <a:effectLst/>
                <a:latin typeface="TimesNewRomanPSMT"/>
              </a:rPr>
              <a:t> </a:t>
            </a:r>
            <a:r>
              <a:rPr lang="en-US" sz="1800" b="0" i="0" dirty="0" err="1">
                <a:solidFill>
                  <a:srgbClr val="242021"/>
                </a:solidFill>
                <a:effectLst/>
                <a:latin typeface="TimesNewRomanPSMT"/>
              </a:rPr>
              <a:t>oni</a:t>
            </a:r>
            <a:r>
              <a:rPr lang="en-US" sz="1800" b="0" i="0" dirty="0">
                <a:solidFill>
                  <a:srgbClr val="242021"/>
                </a:solidFill>
                <a:effectLst/>
                <a:latin typeface="TimesNewRomanPSMT"/>
              </a:rPr>
              <a:t> </a:t>
            </a:r>
            <a:r>
              <a:rPr lang="en-US" sz="1800" b="0" i="0" dirty="0" err="1">
                <a:solidFill>
                  <a:srgbClr val="242021"/>
                </a:solidFill>
                <a:effectLst/>
                <a:latin typeface="TimesNewRomanPSMT"/>
              </a:rPr>
              <a:t>prelomi</a:t>
            </a:r>
            <a:r>
              <a:rPr lang="en-US" sz="1800" b="0" i="0" dirty="0">
                <a:solidFill>
                  <a:srgbClr val="242021"/>
                </a:solidFill>
                <a:effectLst/>
                <a:latin typeface="TimesNewRomanPSMT"/>
              </a:rPr>
              <a:t> koji se </a:t>
            </a:r>
            <a:r>
              <a:rPr lang="en-US" sz="1800" b="0" i="0" dirty="0" err="1">
                <a:solidFill>
                  <a:srgbClr val="242021"/>
                </a:solidFill>
                <a:effectLst/>
                <a:latin typeface="TimesNewRomanPSMT"/>
              </a:rPr>
              <a:t>mogu</a:t>
            </a:r>
            <a:br>
              <a:rPr lang="en-US" sz="1800" b="0" i="0" dirty="0">
                <a:solidFill>
                  <a:srgbClr val="242021"/>
                </a:solidFill>
                <a:effectLst/>
                <a:latin typeface="TimesNewRomanPSMT"/>
              </a:rPr>
            </a:br>
            <a:r>
              <a:rPr lang="en-US" sz="1800" b="0" i="0" dirty="0" err="1">
                <a:solidFill>
                  <a:srgbClr val="242021"/>
                </a:solidFill>
                <a:effectLst/>
                <a:latin typeface="TimesNewRomanPSMT"/>
              </a:rPr>
              <a:t>anatomski</a:t>
            </a:r>
            <a:r>
              <a:rPr lang="en-US" sz="1800" b="0" i="0" dirty="0">
                <a:solidFill>
                  <a:srgbClr val="242021"/>
                </a:solidFill>
                <a:effectLst/>
                <a:latin typeface="TimesNewRomanPSMT"/>
              </a:rPr>
              <a:t> </a:t>
            </a:r>
            <a:r>
              <a:rPr lang="en-US" sz="1800" b="0" i="0" dirty="0" err="1">
                <a:solidFill>
                  <a:srgbClr val="242021"/>
                </a:solidFill>
                <a:effectLst/>
                <a:latin typeface="TimesNewRomanPSMT"/>
              </a:rPr>
              <a:t>reponirati</a:t>
            </a:r>
            <a:r>
              <a:rPr lang="en-US" sz="1800" b="0" i="0" dirty="0">
                <a:solidFill>
                  <a:srgbClr val="242021"/>
                </a:solidFill>
                <a:effectLst/>
                <a:latin typeface="TimesNewRomanPSMT"/>
              </a:rPr>
              <a:t> </a:t>
            </a:r>
            <a:r>
              <a:rPr lang="en-US" sz="1800" b="0" i="0" dirty="0" err="1">
                <a:solidFill>
                  <a:srgbClr val="242021"/>
                </a:solidFill>
                <a:effectLst/>
                <a:latin typeface="TimesNewRomanPSMT"/>
              </a:rPr>
              <a:t>odnosno</a:t>
            </a:r>
            <a:r>
              <a:rPr lang="en-US" sz="1800" b="0" i="0" dirty="0">
                <a:solidFill>
                  <a:srgbClr val="242021"/>
                </a:solidFill>
                <a:effectLst/>
                <a:latin typeface="TimesNewRomanPSMT"/>
              </a:rPr>
              <a:t> </a:t>
            </a:r>
            <a:r>
              <a:rPr lang="en-US" sz="1800" b="0" i="0" dirty="0" err="1">
                <a:solidFill>
                  <a:srgbClr val="242021"/>
                </a:solidFill>
                <a:effectLst/>
                <a:latin typeface="TimesNewRomanPSMT"/>
              </a:rPr>
              <a:t>moguće</a:t>
            </a:r>
            <a:r>
              <a:rPr lang="en-US" sz="1800" b="0" i="0" dirty="0">
                <a:solidFill>
                  <a:srgbClr val="242021"/>
                </a:solidFill>
                <a:effectLst/>
                <a:latin typeface="TimesNewRomanPSMT"/>
              </a:rPr>
              <a:t> je </a:t>
            </a:r>
            <a:r>
              <a:rPr lang="en-US" sz="1800" b="0" i="0" dirty="0" err="1">
                <a:solidFill>
                  <a:srgbClr val="242021"/>
                </a:solidFill>
                <a:effectLst/>
                <a:latin typeface="TimesNewRomanPSMT"/>
              </a:rPr>
              <a:t>postići</a:t>
            </a:r>
            <a:r>
              <a:rPr lang="en-US" sz="1800" b="0" i="0" dirty="0">
                <a:solidFill>
                  <a:srgbClr val="242021"/>
                </a:solidFill>
                <a:effectLst/>
                <a:latin typeface="TimesNewRomanPSMT"/>
              </a:rPr>
              <a:t> </a:t>
            </a:r>
            <a:r>
              <a:rPr lang="en-US" sz="1800" b="0" i="0" dirty="0" err="1">
                <a:solidFill>
                  <a:srgbClr val="242021"/>
                </a:solidFill>
                <a:effectLst/>
                <a:latin typeface="TimesNewRomanPSMT"/>
              </a:rPr>
              <a:t>posteromedijalni</a:t>
            </a:r>
            <a:r>
              <a:rPr lang="en-US" sz="1800" b="0" i="0" dirty="0">
                <a:solidFill>
                  <a:srgbClr val="242021"/>
                </a:solidFill>
                <a:effectLst/>
                <a:latin typeface="TimesNewRomanPSMT"/>
              </a:rPr>
              <a:t> </a:t>
            </a:r>
            <a:r>
              <a:rPr lang="en-US" sz="1800" b="0" i="0" dirty="0" err="1">
                <a:solidFill>
                  <a:srgbClr val="242021"/>
                </a:solidFill>
                <a:effectLst/>
                <a:latin typeface="TimesNewRomanPSMT"/>
              </a:rPr>
              <a:t>kontakt</a:t>
            </a:r>
            <a:r>
              <a:rPr lang="en-US" sz="1800" b="0" i="0" dirty="0">
                <a:solidFill>
                  <a:srgbClr val="242021"/>
                </a:solidFill>
                <a:effectLst/>
                <a:latin typeface="TimesNewRomanPSMT"/>
              </a:rPr>
              <a:t> </a:t>
            </a:r>
            <a:r>
              <a:rPr lang="en-US" sz="1800" b="0" i="0" dirty="0" err="1">
                <a:solidFill>
                  <a:srgbClr val="242021"/>
                </a:solidFill>
                <a:effectLst/>
                <a:latin typeface="TimesNewRomanPSMT"/>
              </a:rPr>
              <a:t>između</a:t>
            </a:r>
            <a:br>
              <a:rPr lang="en-US" sz="1800" b="0" i="0" dirty="0">
                <a:solidFill>
                  <a:srgbClr val="242021"/>
                </a:solidFill>
                <a:effectLst/>
                <a:latin typeface="TimesNewRomanPSMT"/>
              </a:rPr>
            </a:br>
            <a:r>
              <a:rPr lang="en-US" sz="1800" b="0" i="0" dirty="0" err="1">
                <a:solidFill>
                  <a:srgbClr val="242021"/>
                </a:solidFill>
                <a:effectLst/>
                <a:latin typeface="TimesNewRomanPSMT"/>
              </a:rPr>
              <a:t>prelomljenih</a:t>
            </a:r>
            <a:r>
              <a:rPr lang="en-US" sz="1800" b="0" i="0" dirty="0">
                <a:solidFill>
                  <a:srgbClr val="242021"/>
                </a:solidFill>
                <a:effectLst/>
                <a:latin typeface="TimesNewRomanPSMT"/>
              </a:rPr>
              <a:t> </a:t>
            </a:r>
            <a:r>
              <a:rPr lang="en-US" sz="1800" b="0" i="0" dirty="0" err="1">
                <a:solidFill>
                  <a:srgbClr val="242021"/>
                </a:solidFill>
                <a:effectLst/>
                <a:latin typeface="TimesNewRomanPSMT"/>
              </a:rPr>
              <a:t>fragmenata</a:t>
            </a:r>
            <a:r>
              <a:rPr lang="en-US" sz="1800" b="0" i="0" dirty="0">
                <a:solidFill>
                  <a:srgbClr val="242021"/>
                </a:solidFill>
                <a:effectLst/>
                <a:latin typeface="TimesNewRomanPSMT"/>
              </a:rPr>
              <a:t>. Taj </a:t>
            </a:r>
            <a:r>
              <a:rPr lang="en-US" sz="1800" b="0" i="0" dirty="0" err="1">
                <a:solidFill>
                  <a:srgbClr val="242021"/>
                </a:solidFill>
                <a:effectLst/>
                <a:latin typeface="TimesNewRomanPSMT"/>
              </a:rPr>
              <a:t>kontakt</a:t>
            </a:r>
            <a:r>
              <a:rPr lang="en-US" sz="1800" b="0" i="0" dirty="0">
                <a:solidFill>
                  <a:srgbClr val="242021"/>
                </a:solidFill>
                <a:effectLst/>
                <a:latin typeface="TimesNewRomanPSMT"/>
              </a:rPr>
              <a:t> </a:t>
            </a:r>
            <a:r>
              <a:rPr lang="en-US" sz="1800" b="0" i="0" dirty="0" err="1">
                <a:solidFill>
                  <a:srgbClr val="242021"/>
                </a:solidFill>
                <a:effectLst/>
                <a:latin typeface="TimesNewRomanPSMT"/>
              </a:rPr>
              <a:t>postoji</a:t>
            </a:r>
            <a:r>
              <a:rPr lang="en-US" sz="1800" b="0" i="0" dirty="0">
                <a:solidFill>
                  <a:srgbClr val="242021"/>
                </a:solidFill>
                <a:effectLst/>
                <a:latin typeface="TimesNewRomanPSMT"/>
              </a:rPr>
              <a:t> </a:t>
            </a:r>
            <a:r>
              <a:rPr lang="en-US" sz="1800" b="0" i="0" dirty="0" err="1">
                <a:solidFill>
                  <a:srgbClr val="242021"/>
                </a:solidFill>
                <a:effectLst/>
                <a:latin typeface="TimesNewRomanPSMT"/>
              </a:rPr>
              <a:t>i</a:t>
            </a:r>
            <a:r>
              <a:rPr lang="en-US" sz="1800" b="0" i="0" dirty="0">
                <a:solidFill>
                  <a:srgbClr val="242021"/>
                </a:solidFill>
                <a:effectLst/>
                <a:latin typeface="TimesNewRomanPSMT"/>
              </a:rPr>
              <a:t> </a:t>
            </a:r>
            <a:r>
              <a:rPr lang="en-US" sz="1800" b="0" i="0" dirty="0" err="1">
                <a:solidFill>
                  <a:srgbClr val="242021"/>
                </a:solidFill>
                <a:effectLst/>
                <a:latin typeface="TimesNewRomanPSMT"/>
              </a:rPr>
              <a:t>održava</a:t>
            </a:r>
            <a:r>
              <a:rPr lang="en-US" sz="1800" b="0" i="0" dirty="0">
                <a:solidFill>
                  <a:srgbClr val="242021"/>
                </a:solidFill>
                <a:effectLst/>
                <a:latin typeface="TimesNewRomanPSMT"/>
              </a:rPr>
              <a:t> se </a:t>
            </a:r>
            <a:r>
              <a:rPr lang="en-US" sz="1800" b="0" i="0" dirty="0" err="1">
                <a:solidFill>
                  <a:srgbClr val="242021"/>
                </a:solidFill>
                <a:effectLst/>
                <a:latin typeface="TimesNewRomanPSMT"/>
              </a:rPr>
              <a:t>nakon</a:t>
            </a:r>
            <a:r>
              <a:rPr lang="en-US" sz="1800" b="0" i="0" dirty="0">
                <a:solidFill>
                  <a:srgbClr val="242021"/>
                </a:solidFill>
                <a:effectLst/>
                <a:latin typeface="TimesNewRomanPSMT"/>
              </a:rPr>
              <a:t> </a:t>
            </a:r>
            <a:r>
              <a:rPr lang="en-US" sz="1800" b="0" i="0" dirty="0" err="1">
                <a:solidFill>
                  <a:srgbClr val="242021"/>
                </a:solidFill>
                <a:effectLst/>
                <a:latin typeface="TimesNewRomanPSMT"/>
              </a:rPr>
              <a:t>unutrašnje</a:t>
            </a:r>
            <a:r>
              <a:rPr lang="en-US" sz="1800" b="0" i="0" dirty="0">
                <a:solidFill>
                  <a:srgbClr val="242021"/>
                </a:solidFill>
                <a:effectLst/>
                <a:latin typeface="TimesNewRomanPSMT"/>
              </a:rPr>
              <a:t> </a:t>
            </a:r>
            <a:r>
              <a:rPr lang="en-US" sz="1800" b="0" i="0" dirty="0" err="1">
                <a:solidFill>
                  <a:srgbClr val="242021"/>
                </a:solidFill>
                <a:effectLst/>
                <a:latin typeface="TimesNewRomanPSMT"/>
              </a:rPr>
              <a:t>fiksacije</a:t>
            </a:r>
            <a:r>
              <a:rPr lang="en-US" sz="1800" b="0" i="0" dirty="0">
                <a:solidFill>
                  <a:srgbClr val="242021"/>
                </a:solidFill>
                <a:effectLst/>
                <a:latin typeface="TimesNewRomanPSMT"/>
              </a:rPr>
              <a:t>.</a:t>
            </a:r>
            <a:endParaRPr lang="sr-Latn-BA" sz="1800" b="0" i="0" dirty="0">
              <a:solidFill>
                <a:srgbClr val="242021"/>
              </a:solidFill>
              <a:effectLst/>
              <a:latin typeface="TimesNewRomanPSMT"/>
            </a:endParaRPr>
          </a:p>
          <a:p>
            <a:r>
              <a:rPr lang="en-US" sz="1800" b="0" i="0" dirty="0" err="1">
                <a:solidFill>
                  <a:srgbClr val="242021"/>
                </a:solidFill>
                <a:effectLst/>
                <a:latin typeface="TimesNewRomanPSMT"/>
              </a:rPr>
              <a:t>Stabilno</a:t>
            </a:r>
            <a:r>
              <a:rPr lang="en-US" sz="1800" b="0" i="0" dirty="0">
                <a:solidFill>
                  <a:srgbClr val="242021"/>
                </a:solidFill>
                <a:effectLst/>
                <a:latin typeface="TimesNewRomanPSMT"/>
              </a:rPr>
              <a:t> </a:t>
            </a:r>
            <a:r>
              <a:rPr lang="en-US" sz="1800" b="0" i="0" dirty="0" err="1">
                <a:solidFill>
                  <a:srgbClr val="242021"/>
                </a:solidFill>
                <a:effectLst/>
                <a:latin typeface="TimesNewRomanPSMT"/>
              </a:rPr>
              <a:t>fiksirani</a:t>
            </a:r>
            <a:r>
              <a:rPr lang="en-US" sz="1800" b="0" i="0" dirty="0">
                <a:solidFill>
                  <a:srgbClr val="242021"/>
                </a:solidFill>
                <a:effectLst/>
                <a:latin typeface="TimesNewRomanPSMT"/>
              </a:rPr>
              <a:t> </a:t>
            </a:r>
            <a:r>
              <a:rPr lang="en-US" sz="1800" b="0" i="0" dirty="0" err="1">
                <a:solidFill>
                  <a:srgbClr val="242021"/>
                </a:solidFill>
                <a:effectLst/>
                <a:latin typeface="TimesNewRomanPSMT"/>
              </a:rPr>
              <a:t>suptrohanterni</a:t>
            </a:r>
            <a:r>
              <a:rPr lang="en-US" sz="1800" b="0" i="0" dirty="0">
                <a:solidFill>
                  <a:srgbClr val="242021"/>
                </a:solidFill>
                <a:effectLst/>
                <a:latin typeface="TimesNewRomanPSMT"/>
              </a:rPr>
              <a:t> </a:t>
            </a:r>
            <a:r>
              <a:rPr lang="en-US" sz="1800" b="0" i="0" dirty="0" err="1">
                <a:solidFill>
                  <a:srgbClr val="242021"/>
                </a:solidFill>
                <a:effectLst/>
                <a:latin typeface="TimesNewRomanPSMT"/>
              </a:rPr>
              <a:t>prelomi</a:t>
            </a:r>
            <a:r>
              <a:rPr lang="en-US" sz="1800" b="0" i="0" dirty="0">
                <a:solidFill>
                  <a:srgbClr val="242021"/>
                </a:solidFill>
                <a:effectLst/>
                <a:latin typeface="TimesNewRomanPSMT"/>
              </a:rPr>
              <a:t> </a:t>
            </a:r>
            <a:r>
              <a:rPr lang="en-US" sz="1800" b="0" i="0" dirty="0" err="1">
                <a:solidFill>
                  <a:srgbClr val="242021"/>
                </a:solidFill>
                <a:effectLst/>
                <a:latin typeface="TimesNewRomanPSMT"/>
              </a:rPr>
              <a:t>manje</a:t>
            </a:r>
            <a:r>
              <a:rPr lang="en-US" sz="1800" b="0" i="0" dirty="0">
                <a:solidFill>
                  <a:srgbClr val="242021"/>
                </a:solidFill>
                <a:effectLst/>
                <a:latin typeface="TimesNewRomanPSMT"/>
              </a:rPr>
              <a:t> </a:t>
            </a:r>
            <a:r>
              <a:rPr lang="en-US" sz="1800" b="0" i="0" dirty="0" err="1">
                <a:solidFill>
                  <a:srgbClr val="242021"/>
                </a:solidFill>
                <a:effectLst/>
                <a:latin typeface="TimesNewRomanPSMT"/>
              </a:rPr>
              <a:t>su</a:t>
            </a:r>
            <a:r>
              <a:rPr lang="en-US" sz="1800" b="0" i="0" dirty="0">
                <a:solidFill>
                  <a:srgbClr val="242021"/>
                </a:solidFill>
                <a:effectLst/>
                <a:latin typeface="TimesNewRomanPSMT"/>
              </a:rPr>
              <a:t> </a:t>
            </a:r>
            <a:r>
              <a:rPr lang="en-US" sz="1800" b="0" i="0" dirty="0" err="1">
                <a:solidFill>
                  <a:srgbClr val="242021"/>
                </a:solidFill>
                <a:effectLst/>
                <a:latin typeface="TimesNewRomanPSMT"/>
              </a:rPr>
              <a:t>izloženi</a:t>
            </a:r>
            <a:r>
              <a:rPr lang="en-US" sz="1800" b="0" i="0" dirty="0">
                <a:solidFill>
                  <a:srgbClr val="242021"/>
                </a:solidFill>
                <a:effectLst/>
                <a:latin typeface="TimesNewRomanPSMT"/>
              </a:rPr>
              <a:t> </a:t>
            </a:r>
            <a:r>
              <a:rPr lang="en-US" sz="1800" b="0" i="0" dirty="0" err="1">
                <a:solidFill>
                  <a:srgbClr val="242021"/>
                </a:solidFill>
                <a:effectLst/>
                <a:latin typeface="TimesNewRomanPSMT"/>
              </a:rPr>
              <a:t>dejstvu</a:t>
            </a:r>
            <a:r>
              <a:rPr lang="en-US" sz="1800" b="0" i="0" dirty="0">
                <a:solidFill>
                  <a:srgbClr val="242021"/>
                </a:solidFill>
                <a:effectLst/>
                <a:latin typeface="TimesNewRomanPSMT"/>
              </a:rPr>
              <a:t> </a:t>
            </a:r>
            <a:r>
              <a:rPr lang="en-US" sz="1800" b="0" i="0" dirty="0" err="1">
                <a:solidFill>
                  <a:srgbClr val="242021"/>
                </a:solidFill>
                <a:effectLst/>
                <a:latin typeface="TimesNewRomanPSMT"/>
              </a:rPr>
              <a:t>sila</a:t>
            </a:r>
            <a:r>
              <a:rPr lang="en-US" sz="1800" b="0" i="0" dirty="0">
                <a:solidFill>
                  <a:srgbClr val="242021"/>
                </a:solidFill>
                <a:effectLst/>
                <a:latin typeface="TimesNewRomanPSMT"/>
              </a:rPr>
              <a:t> </a:t>
            </a:r>
            <a:r>
              <a:rPr lang="en-US" sz="1800" b="0" i="0" dirty="0" err="1">
                <a:solidFill>
                  <a:srgbClr val="242021"/>
                </a:solidFill>
                <a:effectLst/>
                <a:latin typeface="TimesNewRomanPSMT"/>
              </a:rPr>
              <a:t>koje</a:t>
            </a:r>
            <a:r>
              <a:rPr lang="en-US" sz="1800" b="0" i="0" dirty="0">
                <a:solidFill>
                  <a:srgbClr val="242021"/>
                </a:solidFill>
                <a:effectLst/>
                <a:latin typeface="TimesNewRomanPSMT"/>
              </a:rPr>
              <a:t> </a:t>
            </a:r>
            <a:r>
              <a:rPr lang="en-US" sz="1800" b="0" i="0" dirty="0" err="1">
                <a:solidFill>
                  <a:srgbClr val="242021"/>
                </a:solidFill>
                <a:effectLst/>
                <a:latin typeface="TimesNewRomanPSMT"/>
              </a:rPr>
              <a:t>djeluju</a:t>
            </a:r>
            <a:br>
              <a:rPr lang="en-US" sz="1800" b="0" i="0" dirty="0">
                <a:solidFill>
                  <a:srgbClr val="242021"/>
                </a:solidFill>
                <a:effectLst/>
                <a:latin typeface="TimesNewRomanPSMT"/>
              </a:rPr>
            </a:br>
            <a:r>
              <a:rPr lang="en-US" sz="1800" b="0" i="0" dirty="0">
                <a:solidFill>
                  <a:srgbClr val="242021"/>
                </a:solidFill>
                <a:effectLst/>
                <a:latin typeface="TimesNewRomanPSMT"/>
              </a:rPr>
              <a:t>u </a:t>
            </a:r>
            <a:r>
              <a:rPr lang="en-US" sz="1800" b="0" i="0" dirty="0" err="1">
                <a:solidFill>
                  <a:srgbClr val="242021"/>
                </a:solidFill>
                <a:effectLst/>
                <a:latin typeface="TimesNewRomanPSMT"/>
              </a:rPr>
              <a:t>predjelu</a:t>
            </a:r>
            <a:r>
              <a:rPr lang="en-US" sz="1800" b="0" i="0" dirty="0">
                <a:solidFill>
                  <a:srgbClr val="242021"/>
                </a:solidFill>
                <a:effectLst/>
                <a:latin typeface="TimesNewRomanPSMT"/>
              </a:rPr>
              <a:t> </a:t>
            </a:r>
            <a:r>
              <a:rPr lang="en-US" sz="1800" b="0" i="0" dirty="0" err="1">
                <a:solidFill>
                  <a:srgbClr val="242021"/>
                </a:solidFill>
                <a:effectLst/>
                <a:latin typeface="TimesNewRomanPSMT"/>
              </a:rPr>
              <a:t>proksimalnog</a:t>
            </a:r>
            <a:r>
              <a:rPr lang="en-US" sz="1800" b="0" i="0" dirty="0">
                <a:solidFill>
                  <a:srgbClr val="242021"/>
                </a:solidFill>
                <a:effectLst/>
                <a:latin typeface="TimesNewRomanPSMT"/>
              </a:rPr>
              <a:t> </a:t>
            </a:r>
            <a:r>
              <a:rPr lang="en-US" sz="1800" b="0" i="0" dirty="0" err="1">
                <a:solidFill>
                  <a:srgbClr val="242021"/>
                </a:solidFill>
                <a:effectLst/>
                <a:latin typeface="TimesNewRomanPSMT"/>
              </a:rPr>
              <a:t>femura</a:t>
            </a:r>
            <a:r>
              <a:rPr lang="en-US" sz="1800" b="0" i="0" dirty="0">
                <a:solidFill>
                  <a:srgbClr val="242021"/>
                </a:solidFill>
                <a:effectLst/>
                <a:latin typeface="TimesNewRomanPSMT"/>
              </a:rPr>
              <a:t> </a:t>
            </a:r>
            <a:r>
              <a:rPr lang="en-US" sz="1800" b="0" i="0" dirty="0" err="1">
                <a:solidFill>
                  <a:srgbClr val="242021"/>
                </a:solidFill>
                <a:effectLst/>
                <a:latin typeface="TimesNewRomanPSMT"/>
              </a:rPr>
              <a:t>i</a:t>
            </a:r>
            <a:r>
              <a:rPr lang="en-US" sz="1800" b="0" i="0" dirty="0">
                <a:solidFill>
                  <a:srgbClr val="242021"/>
                </a:solidFill>
                <a:effectLst/>
                <a:latin typeface="TimesNewRomanPSMT"/>
              </a:rPr>
              <a:t> </a:t>
            </a:r>
            <a:r>
              <a:rPr lang="en-US" sz="1800" b="0" i="0" dirty="0" err="1">
                <a:solidFill>
                  <a:srgbClr val="242021"/>
                </a:solidFill>
                <a:effectLst/>
                <a:latin typeface="TimesNewRomanPSMT"/>
              </a:rPr>
              <a:t>nastoje</a:t>
            </a:r>
            <a:r>
              <a:rPr lang="en-US" sz="1800" b="0" i="0" dirty="0">
                <a:solidFill>
                  <a:srgbClr val="242021"/>
                </a:solidFill>
                <a:effectLst/>
                <a:latin typeface="TimesNewRomanPSMT"/>
              </a:rPr>
              <a:t> da </a:t>
            </a:r>
            <a:r>
              <a:rPr lang="en-US" sz="1800" b="0" i="0" dirty="0" err="1">
                <a:solidFill>
                  <a:srgbClr val="242021"/>
                </a:solidFill>
                <a:effectLst/>
                <a:latin typeface="TimesNewRomanPSMT"/>
              </a:rPr>
              <a:t>izazovu</a:t>
            </a:r>
            <a:r>
              <a:rPr lang="en-US" sz="1800" b="0" i="0" dirty="0">
                <a:solidFill>
                  <a:srgbClr val="242021"/>
                </a:solidFill>
                <a:effectLst/>
                <a:latin typeface="TimesNewRomanPSMT"/>
              </a:rPr>
              <a:t> </a:t>
            </a:r>
            <a:r>
              <a:rPr lang="en-US" sz="1800" b="0" i="0" dirty="0" err="1">
                <a:solidFill>
                  <a:srgbClr val="242021"/>
                </a:solidFill>
                <a:effectLst/>
                <a:latin typeface="TimesNewRomanPSMT"/>
              </a:rPr>
              <a:t>varizaciju</a:t>
            </a:r>
            <a:r>
              <a:rPr lang="en-US" sz="1800" b="0" i="0" dirty="0">
                <a:solidFill>
                  <a:srgbClr val="242021"/>
                </a:solidFill>
                <a:effectLst/>
                <a:latin typeface="TimesNewRomanPSMT"/>
              </a:rPr>
              <a:t> </a:t>
            </a:r>
            <a:r>
              <a:rPr lang="en-US" sz="1800" b="0" i="0" dirty="0" err="1">
                <a:solidFill>
                  <a:srgbClr val="242021"/>
                </a:solidFill>
                <a:effectLst/>
                <a:latin typeface="TimesNewRomanPSMT"/>
              </a:rPr>
              <a:t>preloma</a:t>
            </a:r>
            <a:r>
              <a:rPr lang="en-US" sz="1800" b="0" i="0" dirty="0">
                <a:solidFill>
                  <a:srgbClr val="242021"/>
                </a:solidFill>
                <a:effectLst/>
                <a:latin typeface="TimesNewRomanPSMT"/>
              </a:rPr>
              <a:t> </a:t>
            </a:r>
            <a:r>
              <a:rPr lang="en-US" sz="1800" b="0" i="0" dirty="0" err="1">
                <a:solidFill>
                  <a:srgbClr val="242021"/>
                </a:solidFill>
                <a:effectLst/>
                <a:latin typeface="TimesNewRomanPSMT"/>
              </a:rPr>
              <a:t>i</a:t>
            </a:r>
            <a:r>
              <a:rPr lang="en-US" sz="1800" b="0" i="0" dirty="0">
                <a:solidFill>
                  <a:srgbClr val="242021"/>
                </a:solidFill>
                <a:effectLst/>
                <a:latin typeface="TimesNewRomanPSMT"/>
              </a:rPr>
              <a:t> </a:t>
            </a:r>
            <a:r>
              <a:rPr lang="en-US" sz="1800" b="0" i="0" dirty="0" err="1">
                <a:solidFill>
                  <a:srgbClr val="242021"/>
                </a:solidFill>
                <a:effectLst/>
                <a:latin typeface="TimesNewRomanPSMT"/>
              </a:rPr>
              <a:t>tim</a:t>
            </a:r>
            <a:br>
              <a:rPr lang="en-US" sz="1800" b="0" i="0" dirty="0">
                <a:solidFill>
                  <a:srgbClr val="242021"/>
                </a:solidFill>
                <a:effectLst/>
                <a:latin typeface="TimesNewRomanPSMT"/>
              </a:rPr>
            </a:br>
            <a:r>
              <a:rPr lang="en-US" sz="1800" b="0" i="0" dirty="0" err="1">
                <a:solidFill>
                  <a:srgbClr val="242021"/>
                </a:solidFill>
                <a:effectLst/>
                <a:latin typeface="TimesNewRomanPSMT"/>
              </a:rPr>
              <a:t>dezintegraciju</a:t>
            </a:r>
            <a:r>
              <a:rPr lang="en-US" sz="1800" b="0" i="0" dirty="0">
                <a:solidFill>
                  <a:srgbClr val="242021"/>
                </a:solidFill>
                <a:effectLst/>
                <a:latin typeface="TimesNewRomanPSMT"/>
              </a:rPr>
              <a:t> </a:t>
            </a:r>
            <a:r>
              <a:rPr lang="en-US" sz="1800" b="0" i="0" dirty="0" err="1">
                <a:solidFill>
                  <a:srgbClr val="242021"/>
                </a:solidFill>
                <a:effectLst/>
                <a:latin typeface="TimesNewRomanPSMT"/>
              </a:rPr>
              <a:t>osteosinteze</a:t>
            </a:r>
            <a:r>
              <a:rPr lang="en-US" sz="1800" b="0" i="0" dirty="0">
                <a:solidFill>
                  <a:srgbClr val="242021"/>
                </a:solidFill>
                <a:effectLst/>
                <a:latin typeface="TimesNewRomanPSMT"/>
              </a:rPr>
              <a:t>.</a:t>
            </a:r>
            <a:endParaRPr lang="sr-Latn-BA" sz="1800" b="0" i="0" dirty="0">
              <a:solidFill>
                <a:srgbClr val="242021"/>
              </a:solidFill>
              <a:effectLst/>
              <a:latin typeface="TimesNewRomanPSMT"/>
            </a:endParaRPr>
          </a:p>
          <a:p>
            <a:r>
              <a:rPr lang="en-US" sz="1800" b="0" i="0" dirty="0" err="1">
                <a:solidFill>
                  <a:srgbClr val="242021"/>
                </a:solidFill>
                <a:effectLst/>
                <a:latin typeface="TimesNewRomanPSMT"/>
              </a:rPr>
              <a:t>Nestabilni</a:t>
            </a:r>
            <a:r>
              <a:rPr lang="en-US" sz="1800" b="0" i="0" dirty="0">
                <a:solidFill>
                  <a:srgbClr val="242021"/>
                </a:solidFill>
                <a:effectLst/>
                <a:latin typeface="TimesNewRomanPSMT"/>
              </a:rPr>
              <a:t> </a:t>
            </a:r>
            <a:r>
              <a:rPr lang="en-US" sz="1800" b="0" i="0" dirty="0" err="1">
                <a:solidFill>
                  <a:srgbClr val="242021"/>
                </a:solidFill>
                <a:effectLst/>
                <a:latin typeface="TimesNewRomanPSMT"/>
              </a:rPr>
              <a:t>suptrohanterni</a:t>
            </a:r>
            <a:r>
              <a:rPr lang="en-US" sz="1800" b="0" i="0" dirty="0">
                <a:solidFill>
                  <a:srgbClr val="242021"/>
                </a:solidFill>
                <a:effectLst/>
                <a:latin typeface="TimesNewRomanPSMT"/>
              </a:rPr>
              <a:t> </a:t>
            </a:r>
            <a:r>
              <a:rPr lang="en-US" sz="1800" b="0" i="0" dirty="0" err="1">
                <a:solidFill>
                  <a:srgbClr val="242021"/>
                </a:solidFill>
                <a:effectLst/>
                <a:latin typeface="TimesNewRomanPSMT"/>
              </a:rPr>
              <a:t>prelomi</a:t>
            </a:r>
            <a:r>
              <a:rPr lang="en-US" sz="1800" b="0" i="0" dirty="0">
                <a:solidFill>
                  <a:srgbClr val="242021"/>
                </a:solidFill>
                <a:effectLst/>
                <a:latin typeface="TimesNewRomanPSMT"/>
              </a:rPr>
              <a:t> </a:t>
            </a:r>
            <a:r>
              <a:rPr lang="en-US" sz="1800" b="0" i="0" dirty="0" err="1">
                <a:solidFill>
                  <a:srgbClr val="242021"/>
                </a:solidFill>
                <a:effectLst/>
                <a:latin typeface="TimesNewRomanPSMT"/>
              </a:rPr>
              <a:t>kod</a:t>
            </a:r>
            <a:r>
              <a:rPr lang="en-US" sz="1800" b="0" i="0" dirty="0">
                <a:solidFill>
                  <a:srgbClr val="242021"/>
                </a:solidFill>
                <a:effectLst/>
                <a:latin typeface="TimesNewRomanPSMT"/>
              </a:rPr>
              <a:t> </a:t>
            </a:r>
            <a:r>
              <a:rPr lang="en-US" sz="1800" b="0" i="0" dirty="0" err="1">
                <a:solidFill>
                  <a:srgbClr val="242021"/>
                </a:solidFill>
                <a:effectLst/>
                <a:latin typeface="TimesNewRomanPSMT"/>
              </a:rPr>
              <a:t>kojih</a:t>
            </a:r>
            <a:r>
              <a:rPr lang="en-US" sz="1800" b="0" i="0" dirty="0">
                <a:solidFill>
                  <a:srgbClr val="242021"/>
                </a:solidFill>
                <a:effectLst/>
                <a:latin typeface="TimesNewRomanPSMT"/>
              </a:rPr>
              <a:t> </a:t>
            </a:r>
            <a:r>
              <a:rPr lang="en-US" sz="1800" b="0" i="0" dirty="0" err="1">
                <a:solidFill>
                  <a:srgbClr val="242021"/>
                </a:solidFill>
                <a:effectLst/>
                <a:latin typeface="TimesNewRomanPSMT"/>
              </a:rPr>
              <a:t>nema</a:t>
            </a:r>
            <a:r>
              <a:rPr lang="en-US" sz="1800" b="0" i="0" dirty="0">
                <a:solidFill>
                  <a:srgbClr val="242021"/>
                </a:solidFill>
                <a:effectLst/>
                <a:latin typeface="TimesNewRomanPSMT"/>
              </a:rPr>
              <a:t> </a:t>
            </a:r>
            <a:r>
              <a:rPr lang="en-US" sz="1800" b="0" i="0" dirty="0" err="1">
                <a:solidFill>
                  <a:srgbClr val="242021"/>
                </a:solidFill>
                <a:effectLst/>
                <a:latin typeface="TimesNewRomanPSMT"/>
              </a:rPr>
              <a:t>anatomskog</a:t>
            </a:r>
            <a:r>
              <a:rPr lang="en-US" sz="1800" b="0" i="0" dirty="0">
                <a:solidFill>
                  <a:srgbClr val="242021"/>
                </a:solidFill>
                <a:effectLst/>
                <a:latin typeface="TimesNewRomanPSMT"/>
              </a:rPr>
              <a:t> </a:t>
            </a:r>
            <a:r>
              <a:rPr lang="en-US" sz="1800" b="0" i="0" dirty="0" err="1">
                <a:solidFill>
                  <a:srgbClr val="242021"/>
                </a:solidFill>
                <a:effectLst/>
                <a:latin typeface="TimesNewRomanPSMT"/>
              </a:rPr>
              <a:t>posteromedijalnog</a:t>
            </a:r>
            <a:r>
              <a:rPr lang="en-US" sz="1800" b="0" i="0" dirty="0">
                <a:solidFill>
                  <a:srgbClr val="242021"/>
                </a:solidFill>
                <a:effectLst/>
                <a:latin typeface="TimesNewRomanPSMT"/>
              </a:rPr>
              <a:t> </a:t>
            </a:r>
            <a:r>
              <a:rPr lang="en-US" sz="1800" b="0" i="0" dirty="0" err="1">
                <a:solidFill>
                  <a:srgbClr val="242021"/>
                </a:solidFill>
                <a:effectLst/>
                <a:latin typeface="TimesNewRomanPSMT"/>
              </a:rPr>
              <a:t>kontakta</a:t>
            </a:r>
            <a:r>
              <a:rPr lang="en-US" sz="1800" b="0" i="0" dirty="0">
                <a:solidFill>
                  <a:srgbClr val="242021"/>
                </a:solidFill>
                <a:effectLst/>
                <a:latin typeface="TimesNewRomanPSMT"/>
              </a:rPr>
              <a:t>, </a:t>
            </a:r>
            <a:r>
              <a:rPr lang="en-US" sz="1800" b="0" i="0" dirty="0" err="1">
                <a:solidFill>
                  <a:srgbClr val="242021"/>
                </a:solidFill>
                <a:effectLst/>
                <a:latin typeface="TimesNewRomanPSMT"/>
              </a:rPr>
              <a:t>zbog</a:t>
            </a:r>
            <a:r>
              <a:rPr lang="en-US" sz="1800" b="0" i="0" dirty="0">
                <a:solidFill>
                  <a:srgbClr val="242021"/>
                </a:solidFill>
                <a:effectLst/>
                <a:latin typeface="TimesNewRomanPSMT"/>
              </a:rPr>
              <a:t> </a:t>
            </a:r>
            <a:r>
              <a:rPr lang="en-US" sz="1800" b="0" i="0" dirty="0" err="1">
                <a:solidFill>
                  <a:srgbClr val="242021"/>
                </a:solidFill>
                <a:effectLst/>
                <a:latin typeface="TimesNewRomanPSMT"/>
              </a:rPr>
              <a:t>kominucije</a:t>
            </a:r>
            <a:r>
              <a:rPr lang="en-US" sz="1800" b="0" i="0" dirty="0">
                <a:solidFill>
                  <a:srgbClr val="242021"/>
                </a:solidFill>
                <a:effectLst/>
                <a:latin typeface="TimesNewRomanPSMT"/>
              </a:rPr>
              <a:t> </a:t>
            </a:r>
            <a:r>
              <a:rPr lang="en-US" sz="1800" b="0" i="0" dirty="0" err="1">
                <a:solidFill>
                  <a:srgbClr val="242021"/>
                </a:solidFill>
                <a:effectLst/>
                <a:latin typeface="TimesNewRomanPSMT"/>
              </a:rPr>
              <a:t>preloma</a:t>
            </a:r>
            <a:r>
              <a:rPr lang="en-US" sz="1800" b="0" i="0" dirty="0">
                <a:solidFill>
                  <a:srgbClr val="242021"/>
                </a:solidFill>
                <a:effectLst/>
                <a:latin typeface="TimesNewRomanPSMT"/>
              </a:rPr>
              <a:t>, </a:t>
            </a:r>
            <a:r>
              <a:rPr lang="en-US" sz="1800" b="0" i="0" dirty="0" err="1">
                <a:solidFill>
                  <a:srgbClr val="242021"/>
                </a:solidFill>
                <a:effectLst/>
                <a:latin typeface="TimesNewRomanPSMT"/>
              </a:rPr>
              <a:t>nakon</a:t>
            </a:r>
            <a:r>
              <a:rPr lang="en-US" sz="1800" b="0" i="0" dirty="0">
                <a:solidFill>
                  <a:srgbClr val="242021"/>
                </a:solidFill>
                <a:effectLst/>
                <a:latin typeface="TimesNewRomanPSMT"/>
              </a:rPr>
              <a:t> </a:t>
            </a:r>
            <a:r>
              <a:rPr lang="en-US" sz="1800" b="0" i="0" dirty="0" err="1">
                <a:solidFill>
                  <a:srgbClr val="242021"/>
                </a:solidFill>
                <a:effectLst/>
                <a:latin typeface="TimesNewRomanPSMT"/>
              </a:rPr>
              <a:t>unutrašnje</a:t>
            </a:r>
            <a:r>
              <a:rPr lang="en-US" sz="1800" b="0" i="0" dirty="0">
                <a:solidFill>
                  <a:srgbClr val="242021"/>
                </a:solidFill>
                <a:effectLst/>
                <a:latin typeface="TimesNewRomanPSMT"/>
              </a:rPr>
              <a:t> </a:t>
            </a:r>
            <a:r>
              <a:rPr lang="en-US" sz="1800" b="0" i="0" dirty="0" err="1">
                <a:solidFill>
                  <a:srgbClr val="242021"/>
                </a:solidFill>
                <a:effectLst/>
                <a:latin typeface="TimesNewRomanPSMT"/>
              </a:rPr>
              <a:t>fiksacije</a:t>
            </a:r>
            <a:r>
              <a:rPr lang="en-US" sz="1800" b="0" i="0" dirty="0">
                <a:solidFill>
                  <a:srgbClr val="242021"/>
                </a:solidFill>
                <a:effectLst/>
                <a:latin typeface="TimesNewRomanPSMT"/>
              </a:rPr>
              <a:t> </a:t>
            </a:r>
            <a:r>
              <a:rPr lang="en-US" sz="1800" b="0" i="0" dirty="0" err="1">
                <a:solidFill>
                  <a:srgbClr val="242021"/>
                </a:solidFill>
                <a:effectLst/>
                <a:latin typeface="TimesNewRomanPSMT"/>
              </a:rPr>
              <a:t>znatno</a:t>
            </a:r>
            <a:br>
              <a:rPr lang="en-US" sz="1800" b="0" i="0" dirty="0">
                <a:solidFill>
                  <a:srgbClr val="242021"/>
                </a:solidFill>
                <a:effectLst/>
                <a:latin typeface="TimesNewRomanPSMT"/>
              </a:rPr>
            </a:br>
            <a:r>
              <a:rPr lang="en-US" sz="1800" b="0" i="0" dirty="0" err="1">
                <a:solidFill>
                  <a:srgbClr val="242021"/>
                </a:solidFill>
                <a:effectLst/>
                <a:latin typeface="TimesNewRomanPSMT"/>
              </a:rPr>
              <a:t>su</a:t>
            </a:r>
            <a:r>
              <a:rPr lang="en-US" sz="1800" b="0" i="0" dirty="0">
                <a:solidFill>
                  <a:srgbClr val="242021"/>
                </a:solidFill>
                <a:effectLst/>
                <a:latin typeface="TimesNewRomanPSMT"/>
              </a:rPr>
              <a:t> </a:t>
            </a:r>
            <a:r>
              <a:rPr lang="en-US" sz="1800" b="0" i="0" dirty="0" err="1">
                <a:solidFill>
                  <a:srgbClr val="242021"/>
                </a:solidFill>
                <a:effectLst/>
                <a:latin typeface="TimesNewRomanPSMT"/>
              </a:rPr>
              <a:t>više</a:t>
            </a:r>
            <a:r>
              <a:rPr lang="en-US" sz="1800" b="0" i="0" dirty="0">
                <a:solidFill>
                  <a:srgbClr val="242021"/>
                </a:solidFill>
                <a:effectLst/>
                <a:latin typeface="TimesNewRomanPSMT"/>
              </a:rPr>
              <a:t> </a:t>
            </a:r>
            <a:r>
              <a:rPr lang="en-US" sz="1800" b="0" i="0" dirty="0" err="1">
                <a:solidFill>
                  <a:srgbClr val="242021"/>
                </a:solidFill>
                <a:effectLst/>
                <a:latin typeface="TimesNewRomanPSMT"/>
              </a:rPr>
              <a:t>izraženi</a:t>
            </a:r>
            <a:r>
              <a:rPr lang="en-US" sz="1800" b="0" i="0" dirty="0">
                <a:solidFill>
                  <a:srgbClr val="242021"/>
                </a:solidFill>
                <a:effectLst/>
                <a:latin typeface="TimesNewRomanPSMT"/>
              </a:rPr>
              <a:t> </a:t>
            </a:r>
            <a:r>
              <a:rPr lang="en-US" sz="1800" b="0" i="0" dirty="0" err="1">
                <a:solidFill>
                  <a:srgbClr val="242021"/>
                </a:solidFill>
                <a:effectLst/>
                <a:latin typeface="TimesNewRomanPSMT"/>
              </a:rPr>
              <a:t>djelovanju</a:t>
            </a:r>
            <a:r>
              <a:rPr lang="en-US" sz="1800" b="0" i="0" dirty="0">
                <a:solidFill>
                  <a:srgbClr val="242021"/>
                </a:solidFill>
                <a:effectLst/>
                <a:latin typeface="TimesNewRomanPSMT"/>
              </a:rPr>
              <a:t>, </a:t>
            </a:r>
            <a:r>
              <a:rPr lang="en-US" sz="1800" b="0" i="0" dirty="0" err="1">
                <a:solidFill>
                  <a:srgbClr val="242021"/>
                </a:solidFill>
                <a:effectLst/>
                <a:latin typeface="TimesNewRomanPSMT"/>
              </a:rPr>
              <a:t>prije</a:t>
            </a:r>
            <a:r>
              <a:rPr lang="en-US" sz="1800" b="0" i="0" dirty="0">
                <a:solidFill>
                  <a:srgbClr val="242021"/>
                </a:solidFill>
                <a:effectLst/>
                <a:latin typeface="TimesNewRomanPSMT"/>
              </a:rPr>
              <a:t> </a:t>
            </a:r>
            <a:r>
              <a:rPr lang="en-US" sz="1800" b="0" i="0" dirty="0" err="1">
                <a:solidFill>
                  <a:srgbClr val="242021"/>
                </a:solidFill>
                <a:effectLst/>
                <a:latin typeface="TimesNewRomanPSMT"/>
              </a:rPr>
              <a:t>svega</a:t>
            </a:r>
            <a:r>
              <a:rPr lang="en-US" sz="1800" b="0" i="0" dirty="0">
                <a:solidFill>
                  <a:srgbClr val="242021"/>
                </a:solidFill>
                <a:effectLst/>
                <a:latin typeface="TimesNewRomanPSMT"/>
              </a:rPr>
              <a:t>, </a:t>
            </a:r>
            <a:r>
              <a:rPr lang="en-US" sz="1800" b="0" i="0" dirty="0" err="1">
                <a:solidFill>
                  <a:srgbClr val="242021"/>
                </a:solidFill>
                <a:effectLst/>
                <a:latin typeface="TimesNewRomanPSMT"/>
              </a:rPr>
              <a:t>sila</a:t>
            </a:r>
            <a:r>
              <a:rPr lang="en-US" sz="1800" b="0" i="0" dirty="0">
                <a:solidFill>
                  <a:srgbClr val="242021"/>
                </a:solidFill>
                <a:effectLst/>
                <a:latin typeface="TimesNewRomanPSMT"/>
              </a:rPr>
              <a:t> </a:t>
            </a:r>
            <a:r>
              <a:rPr lang="en-US" sz="1800" b="0" i="0" dirty="0" err="1">
                <a:solidFill>
                  <a:srgbClr val="242021"/>
                </a:solidFill>
                <a:effectLst/>
                <a:latin typeface="TimesNewRomanPSMT"/>
              </a:rPr>
              <a:t>savijanja</a:t>
            </a:r>
            <a:r>
              <a:rPr lang="en-US" sz="1800" b="0" i="0" dirty="0">
                <a:solidFill>
                  <a:srgbClr val="242021"/>
                </a:solidFill>
                <a:effectLst/>
                <a:latin typeface="TimesNewRomanPSMT"/>
              </a:rPr>
              <a:t>. </a:t>
            </a:r>
            <a:r>
              <a:rPr lang="en-US" sz="1800" b="0" i="0" dirty="0" err="1">
                <a:solidFill>
                  <a:srgbClr val="242021"/>
                </a:solidFill>
                <a:effectLst/>
                <a:latin typeface="TimesNewRomanPSMT"/>
              </a:rPr>
              <a:t>Komplikacije</a:t>
            </a:r>
            <a:r>
              <a:rPr lang="en-US" sz="1800" b="0" i="0" dirty="0">
                <a:solidFill>
                  <a:srgbClr val="242021"/>
                </a:solidFill>
                <a:effectLst/>
                <a:latin typeface="TimesNewRomanPSMT"/>
              </a:rPr>
              <a:t> u </a:t>
            </a:r>
            <a:r>
              <a:rPr lang="en-US" sz="1800" b="0" i="0" dirty="0" err="1">
                <a:solidFill>
                  <a:srgbClr val="242021"/>
                </a:solidFill>
                <a:effectLst/>
                <a:latin typeface="TimesNewRomanPSMT"/>
              </a:rPr>
              <a:t>vidu</a:t>
            </a:r>
            <a:r>
              <a:rPr lang="en-US" sz="1800" b="0" i="0" dirty="0">
                <a:solidFill>
                  <a:srgbClr val="242021"/>
                </a:solidFill>
                <a:effectLst/>
                <a:latin typeface="TimesNewRomanPSMT"/>
              </a:rPr>
              <a:t> </a:t>
            </a:r>
            <a:r>
              <a:rPr lang="en-US" sz="1800" b="0" i="0" dirty="0" err="1">
                <a:solidFill>
                  <a:srgbClr val="242021"/>
                </a:solidFill>
                <a:effectLst/>
                <a:latin typeface="TimesNewRomanPSMT"/>
              </a:rPr>
              <a:t>vari</a:t>
            </a:r>
            <a:r>
              <a:rPr lang="en-US" dirty="0"/>
              <a:t> </a:t>
            </a:r>
            <a:br>
              <a:rPr lang="en-US" dirty="0"/>
            </a:br>
            <a:br>
              <a:rPr lang="en-US" dirty="0"/>
            </a:br>
            <a:endParaRPr lang="en-US" dirty="0"/>
          </a:p>
        </p:txBody>
      </p:sp>
      <p:sp>
        <p:nvSpPr>
          <p:cNvPr id="8" name="TextBox 7">
            <a:extLst>
              <a:ext uri="{FF2B5EF4-FFF2-40B4-BE49-F238E27FC236}">
                <a16:creationId xmlns:a16="http://schemas.microsoft.com/office/drawing/2014/main" id="{90B24B18-E32C-4DA5-BCCC-3C4C7DEF09B9}"/>
              </a:ext>
            </a:extLst>
          </p:cNvPr>
          <p:cNvSpPr txBox="1"/>
          <p:nvPr/>
        </p:nvSpPr>
        <p:spPr>
          <a:xfrm>
            <a:off x="9050692" y="4217437"/>
            <a:ext cx="3243943" cy="2154436"/>
          </a:xfrm>
          <a:prstGeom prst="rect">
            <a:avLst/>
          </a:prstGeom>
          <a:solidFill>
            <a:schemeClr val="bg1"/>
          </a:solidFill>
          <a:ln>
            <a:solidFill>
              <a:schemeClr val="tx1">
                <a:lumMod val="85000"/>
                <a:lumOff val="15000"/>
              </a:schemeClr>
            </a:solidFill>
          </a:ln>
        </p:spPr>
        <p:txBody>
          <a:bodyPr wrap="square">
            <a:spAutoFit/>
          </a:bodyPr>
          <a:lstStyle/>
          <a:p>
            <a:pPr marL="285750" indent="-285750">
              <a:buFont typeface="Arial" panose="020B0604020202020204" pitchFamily="34" charset="0"/>
              <a:buChar char="•"/>
            </a:pPr>
            <a:r>
              <a:rPr lang="en-US" sz="1400" b="1" dirty="0" err="1">
                <a:solidFill>
                  <a:schemeClr val="tx1">
                    <a:lumMod val="95000"/>
                    <a:lumOff val="5000"/>
                  </a:schemeClr>
                </a:solidFill>
                <a:effectLst/>
                <a:latin typeface="TimesNewRomanPS-ItalicMT"/>
              </a:rPr>
              <a:t>Fieldingova</a:t>
            </a:r>
            <a:r>
              <a:rPr lang="sr-Latn-BA" sz="1400" b="1" dirty="0">
                <a:solidFill>
                  <a:schemeClr val="tx1">
                    <a:lumMod val="95000"/>
                    <a:lumOff val="5000"/>
                  </a:schemeClr>
                </a:solidFill>
                <a:latin typeface="TimesNewRomanPS-ItalicMT"/>
              </a:rPr>
              <a:t> </a:t>
            </a:r>
            <a:r>
              <a:rPr lang="en-US" sz="1400" b="0" i="1" dirty="0" err="1">
                <a:solidFill>
                  <a:schemeClr val="tx1">
                    <a:lumMod val="95000"/>
                    <a:lumOff val="5000"/>
                  </a:schemeClr>
                </a:solidFill>
                <a:effectLst/>
                <a:latin typeface="TimesNewRomanPS-ItalicMT"/>
              </a:rPr>
              <a:t>klasifikacija</a:t>
            </a:r>
            <a:r>
              <a:rPr lang="en-US" sz="1400" b="0" i="1" dirty="0">
                <a:solidFill>
                  <a:schemeClr val="tx1">
                    <a:lumMod val="95000"/>
                    <a:lumOff val="5000"/>
                  </a:schemeClr>
                </a:solidFill>
                <a:effectLst/>
                <a:latin typeface="TimesNewRomanPS-ItalicMT"/>
              </a:rPr>
              <a:t> </a:t>
            </a:r>
            <a:endParaRPr lang="sr-Latn-BA" sz="1400" dirty="0">
              <a:solidFill>
                <a:schemeClr val="tx1">
                  <a:lumMod val="95000"/>
                  <a:lumOff val="5000"/>
                </a:schemeClr>
              </a:solidFill>
            </a:endParaRPr>
          </a:p>
          <a:p>
            <a:pPr marL="285750" indent="-285750">
              <a:buFont typeface="Arial" panose="020B0604020202020204" pitchFamily="34" charset="0"/>
              <a:buChar char="•"/>
            </a:pPr>
            <a:r>
              <a:rPr lang="en-US" sz="1400" b="1" i="0" dirty="0" err="1">
                <a:solidFill>
                  <a:schemeClr val="tx1">
                    <a:lumMod val="95000"/>
                    <a:lumOff val="5000"/>
                  </a:schemeClr>
                </a:solidFill>
                <a:effectLst/>
                <a:latin typeface="TimesNewRomanPSMT"/>
              </a:rPr>
              <a:t>prvu</a:t>
            </a:r>
            <a:r>
              <a:rPr lang="en-US" sz="1400" b="1" i="0" dirty="0">
                <a:solidFill>
                  <a:schemeClr val="tx1">
                    <a:lumMod val="95000"/>
                    <a:lumOff val="5000"/>
                  </a:schemeClr>
                </a:solidFill>
                <a:effectLst/>
                <a:latin typeface="TimesNewRomanPSMT"/>
              </a:rPr>
              <a:t> </a:t>
            </a:r>
            <a:r>
              <a:rPr lang="en-US" sz="1400" b="1" i="0" dirty="0" err="1">
                <a:solidFill>
                  <a:schemeClr val="tx1">
                    <a:lumMod val="95000"/>
                    <a:lumOff val="5000"/>
                  </a:schemeClr>
                </a:solidFill>
                <a:effectLst/>
                <a:latin typeface="TimesNewRomanPSMT"/>
              </a:rPr>
              <a:t>grupu</a:t>
            </a:r>
            <a:r>
              <a:rPr lang="en-US" sz="1400" b="0" i="0" dirty="0">
                <a:solidFill>
                  <a:schemeClr val="tx1">
                    <a:lumMod val="95000"/>
                    <a:lumOff val="5000"/>
                  </a:schemeClr>
                </a:solidFill>
                <a:effectLst/>
                <a:latin typeface="TimesNewRomanPSMT"/>
              </a:rPr>
              <a:t> </a:t>
            </a:r>
            <a:r>
              <a:rPr lang="en-US" sz="1400" b="0" i="0" dirty="0" err="1">
                <a:solidFill>
                  <a:schemeClr val="tx1">
                    <a:lumMod val="95000"/>
                    <a:lumOff val="5000"/>
                  </a:schemeClr>
                </a:solidFill>
                <a:effectLst/>
                <a:latin typeface="TimesNewRomanPSMT"/>
              </a:rPr>
              <a:t>čine</a:t>
            </a:r>
            <a:r>
              <a:rPr lang="en-US" sz="1400" b="0" i="0" dirty="0">
                <a:solidFill>
                  <a:schemeClr val="tx1">
                    <a:lumMod val="95000"/>
                    <a:lumOff val="5000"/>
                  </a:schemeClr>
                </a:solidFill>
                <a:effectLst/>
                <a:latin typeface="TimesNewRomanPSMT"/>
              </a:rPr>
              <a:t> </a:t>
            </a:r>
            <a:r>
              <a:rPr lang="en-US" sz="1400" b="0" i="0" dirty="0" err="1">
                <a:solidFill>
                  <a:schemeClr val="tx1">
                    <a:lumMod val="95000"/>
                    <a:lumOff val="5000"/>
                  </a:schemeClr>
                </a:solidFill>
                <a:effectLst/>
                <a:latin typeface="TimesNewRomanPSMT"/>
              </a:rPr>
              <a:t>prelomi</a:t>
            </a:r>
            <a:r>
              <a:rPr lang="en-US" sz="1400" b="0" i="0" dirty="0">
                <a:solidFill>
                  <a:schemeClr val="tx1">
                    <a:lumMod val="95000"/>
                    <a:lumOff val="5000"/>
                  </a:schemeClr>
                </a:solidFill>
                <a:effectLst/>
                <a:latin typeface="TimesNewRomanPSMT"/>
              </a:rPr>
              <a:t> u </a:t>
            </a:r>
            <a:r>
              <a:rPr lang="en-US" sz="1400" b="0" i="0" dirty="0" err="1">
                <a:solidFill>
                  <a:schemeClr val="tx1">
                    <a:lumMod val="95000"/>
                    <a:lumOff val="5000"/>
                  </a:schemeClr>
                </a:solidFill>
                <a:effectLst/>
                <a:latin typeface="TimesNewRomanPSMT"/>
              </a:rPr>
              <a:t>nivou</a:t>
            </a:r>
            <a:r>
              <a:rPr lang="en-US" sz="1400" b="0" i="0" dirty="0">
                <a:solidFill>
                  <a:schemeClr val="tx1">
                    <a:lumMod val="95000"/>
                    <a:lumOff val="5000"/>
                  </a:schemeClr>
                </a:solidFill>
                <a:effectLst/>
                <a:latin typeface="TimesNewRomanPSMT"/>
              </a:rPr>
              <a:t> </a:t>
            </a:r>
            <a:r>
              <a:rPr lang="en-US" sz="1400" b="0" i="0" dirty="0" err="1">
                <a:solidFill>
                  <a:schemeClr val="tx1">
                    <a:lumMod val="95000"/>
                    <a:lumOff val="5000"/>
                  </a:schemeClr>
                </a:solidFill>
                <a:effectLst/>
                <a:latin typeface="TimesNewRomanPSMT"/>
              </a:rPr>
              <a:t>malogtrohantera</a:t>
            </a:r>
            <a:r>
              <a:rPr lang="en-US" sz="1400" b="0" i="0" dirty="0">
                <a:solidFill>
                  <a:schemeClr val="tx1">
                    <a:lumMod val="95000"/>
                    <a:lumOff val="5000"/>
                  </a:schemeClr>
                </a:solidFill>
                <a:effectLst/>
                <a:latin typeface="TimesNewRomanPSMT"/>
              </a:rPr>
              <a:t>;</a:t>
            </a:r>
            <a:endParaRPr lang="sr-Latn-BA" sz="1400" b="0" i="0" dirty="0">
              <a:solidFill>
                <a:schemeClr val="tx1">
                  <a:lumMod val="95000"/>
                  <a:lumOff val="5000"/>
                </a:schemeClr>
              </a:solidFill>
              <a:effectLst/>
              <a:latin typeface="TimesNewRomanPSMT"/>
            </a:endParaRPr>
          </a:p>
          <a:p>
            <a:pPr marL="285750" indent="-285750">
              <a:buFont typeface="Arial" panose="020B0604020202020204" pitchFamily="34" charset="0"/>
              <a:buChar char="•"/>
            </a:pPr>
            <a:r>
              <a:rPr lang="en-US" sz="1400" b="1" i="0" dirty="0" err="1">
                <a:solidFill>
                  <a:schemeClr val="tx1">
                    <a:lumMod val="95000"/>
                    <a:lumOff val="5000"/>
                  </a:schemeClr>
                </a:solidFill>
                <a:effectLst/>
                <a:latin typeface="TimesNewRomanPSMT"/>
              </a:rPr>
              <a:t>drugu</a:t>
            </a:r>
            <a:r>
              <a:rPr lang="en-US" sz="1400" b="1" i="0" dirty="0">
                <a:solidFill>
                  <a:schemeClr val="tx1">
                    <a:lumMod val="95000"/>
                    <a:lumOff val="5000"/>
                  </a:schemeClr>
                </a:solidFill>
                <a:effectLst/>
                <a:latin typeface="TimesNewRomanPSMT"/>
              </a:rPr>
              <a:t> </a:t>
            </a:r>
            <a:r>
              <a:rPr lang="en-US" sz="1400" b="1" i="0" dirty="0" err="1">
                <a:solidFill>
                  <a:schemeClr val="tx1">
                    <a:lumMod val="95000"/>
                    <a:lumOff val="5000"/>
                  </a:schemeClr>
                </a:solidFill>
                <a:effectLst/>
                <a:latin typeface="TimesNewRomanPSMT"/>
              </a:rPr>
              <a:t>grupu</a:t>
            </a:r>
            <a:r>
              <a:rPr lang="en-US" sz="1400" b="0" i="0" dirty="0">
                <a:solidFill>
                  <a:schemeClr val="tx1">
                    <a:lumMod val="95000"/>
                    <a:lumOff val="5000"/>
                  </a:schemeClr>
                </a:solidFill>
                <a:effectLst/>
                <a:latin typeface="TimesNewRomanPSMT"/>
              </a:rPr>
              <a:t> </a:t>
            </a:r>
            <a:r>
              <a:rPr lang="en-US" sz="1400" b="0" i="0" dirty="0" err="1">
                <a:solidFill>
                  <a:schemeClr val="tx1">
                    <a:lumMod val="95000"/>
                    <a:lumOff val="5000"/>
                  </a:schemeClr>
                </a:solidFill>
                <a:effectLst/>
                <a:latin typeface="TimesNewRomanPSMT"/>
              </a:rPr>
              <a:t>čine</a:t>
            </a:r>
            <a:r>
              <a:rPr lang="en-US" sz="1400" b="0" i="0" dirty="0">
                <a:solidFill>
                  <a:schemeClr val="tx1">
                    <a:lumMod val="95000"/>
                    <a:lumOff val="5000"/>
                  </a:schemeClr>
                </a:solidFill>
                <a:effectLst/>
                <a:latin typeface="TimesNewRomanPSMT"/>
              </a:rPr>
              <a:t> </a:t>
            </a:r>
            <a:r>
              <a:rPr lang="en-US" sz="1400" b="0" i="0" dirty="0" err="1">
                <a:solidFill>
                  <a:schemeClr val="tx1">
                    <a:lumMod val="95000"/>
                    <a:lumOff val="5000"/>
                  </a:schemeClr>
                </a:solidFill>
                <a:effectLst/>
                <a:latin typeface="TimesNewRomanPSMT"/>
              </a:rPr>
              <a:t>prelomi</a:t>
            </a:r>
            <a:r>
              <a:rPr lang="en-US" sz="1400" b="0" i="0" dirty="0">
                <a:solidFill>
                  <a:schemeClr val="tx1">
                    <a:lumMod val="95000"/>
                    <a:lumOff val="5000"/>
                  </a:schemeClr>
                </a:solidFill>
                <a:effectLst/>
                <a:latin typeface="TimesNewRomanPSMT"/>
              </a:rPr>
              <a:t> do 2,5 cm</a:t>
            </a:r>
            <a:r>
              <a:rPr lang="sr-Latn-BA" sz="1400" b="0" i="0" dirty="0">
                <a:solidFill>
                  <a:schemeClr val="tx1">
                    <a:lumMod val="95000"/>
                    <a:lumOff val="5000"/>
                  </a:schemeClr>
                </a:solidFill>
                <a:effectLst/>
                <a:latin typeface="TimesNewRomanPSMT"/>
              </a:rPr>
              <a:t> </a:t>
            </a:r>
            <a:r>
              <a:rPr lang="en-US" sz="1400" b="0" i="0" dirty="0" err="1">
                <a:solidFill>
                  <a:schemeClr val="tx1">
                    <a:lumMod val="95000"/>
                    <a:lumOff val="5000"/>
                  </a:schemeClr>
                </a:solidFill>
                <a:effectLst/>
                <a:latin typeface="TimesNewRomanPSMT"/>
              </a:rPr>
              <a:t>ispod</a:t>
            </a:r>
            <a:r>
              <a:rPr lang="en-US" sz="1400" b="0" i="0" dirty="0">
                <a:solidFill>
                  <a:schemeClr val="tx1">
                    <a:lumMod val="95000"/>
                    <a:lumOff val="5000"/>
                  </a:schemeClr>
                </a:solidFill>
                <a:effectLst/>
                <a:latin typeface="TimesNewRomanPSMT"/>
              </a:rPr>
              <a:t> </a:t>
            </a:r>
            <a:r>
              <a:rPr lang="en-US" sz="1400" b="0" i="0" dirty="0" err="1">
                <a:solidFill>
                  <a:schemeClr val="tx1">
                    <a:lumMod val="95000"/>
                    <a:lumOff val="5000"/>
                  </a:schemeClr>
                </a:solidFill>
                <a:effectLst/>
                <a:latin typeface="TimesNewRomanPSMT"/>
              </a:rPr>
              <a:t>malog</a:t>
            </a:r>
            <a:r>
              <a:rPr lang="en-US" sz="1400" b="0" i="0" dirty="0">
                <a:solidFill>
                  <a:schemeClr val="tx1">
                    <a:lumMod val="95000"/>
                    <a:lumOff val="5000"/>
                  </a:schemeClr>
                </a:solidFill>
                <a:effectLst/>
                <a:latin typeface="TimesNewRomanPSMT"/>
              </a:rPr>
              <a:t> </a:t>
            </a:r>
            <a:r>
              <a:rPr lang="en-US" sz="1400" b="0" i="0" dirty="0" err="1">
                <a:solidFill>
                  <a:schemeClr val="tx1">
                    <a:lumMod val="95000"/>
                    <a:lumOff val="5000"/>
                  </a:schemeClr>
                </a:solidFill>
                <a:effectLst/>
                <a:latin typeface="TimesNewRomanPSMT"/>
              </a:rPr>
              <a:t>trohantera</a:t>
            </a:r>
            <a:r>
              <a:rPr lang="en-US" sz="1400" b="0" i="0" dirty="0">
                <a:solidFill>
                  <a:schemeClr val="tx1">
                    <a:lumMod val="95000"/>
                    <a:lumOff val="5000"/>
                  </a:schemeClr>
                </a:solidFill>
                <a:effectLst/>
                <a:latin typeface="TimesNewRomanPSMT"/>
              </a:rPr>
              <a:t>;</a:t>
            </a:r>
            <a:endParaRPr lang="sr-Latn-BA" sz="1400" b="0" i="0" dirty="0">
              <a:solidFill>
                <a:schemeClr val="tx1">
                  <a:lumMod val="95000"/>
                  <a:lumOff val="5000"/>
                </a:schemeClr>
              </a:solidFill>
              <a:effectLst/>
              <a:latin typeface="TimesNewRomanPSMT"/>
            </a:endParaRPr>
          </a:p>
          <a:p>
            <a:pPr marL="285750" indent="-285750">
              <a:buFont typeface="Arial" panose="020B0604020202020204" pitchFamily="34" charset="0"/>
              <a:buChar char="•"/>
            </a:pPr>
            <a:r>
              <a:rPr lang="en-US" sz="1400" b="1" i="0" dirty="0" err="1">
                <a:solidFill>
                  <a:schemeClr val="tx1">
                    <a:lumMod val="95000"/>
                    <a:lumOff val="5000"/>
                  </a:schemeClr>
                </a:solidFill>
                <a:effectLst/>
                <a:latin typeface="TimesNewRomanPSMT"/>
              </a:rPr>
              <a:t>treću</a:t>
            </a:r>
            <a:r>
              <a:rPr lang="en-US" sz="1400" b="1" i="0" dirty="0">
                <a:solidFill>
                  <a:schemeClr val="tx1">
                    <a:lumMod val="95000"/>
                    <a:lumOff val="5000"/>
                  </a:schemeClr>
                </a:solidFill>
                <a:effectLst/>
                <a:latin typeface="TimesNewRomanPSMT"/>
              </a:rPr>
              <a:t> </a:t>
            </a:r>
            <a:r>
              <a:rPr lang="en-US" sz="1400" b="1" i="0" dirty="0" err="1">
                <a:solidFill>
                  <a:schemeClr val="tx1">
                    <a:lumMod val="95000"/>
                    <a:lumOff val="5000"/>
                  </a:schemeClr>
                </a:solidFill>
                <a:effectLst/>
                <a:latin typeface="TimesNewRomanPSMT"/>
              </a:rPr>
              <a:t>grupu</a:t>
            </a:r>
            <a:r>
              <a:rPr lang="en-US" sz="1400" b="0" i="0" dirty="0">
                <a:solidFill>
                  <a:schemeClr val="tx1">
                    <a:lumMod val="95000"/>
                    <a:lumOff val="5000"/>
                  </a:schemeClr>
                </a:solidFill>
                <a:effectLst/>
                <a:latin typeface="TimesNewRomanPSMT"/>
              </a:rPr>
              <a:t> </a:t>
            </a:r>
            <a:r>
              <a:rPr lang="en-US" sz="1400" b="0" i="0" dirty="0" err="1">
                <a:solidFill>
                  <a:schemeClr val="tx1">
                    <a:lumMod val="95000"/>
                    <a:lumOff val="5000"/>
                  </a:schemeClr>
                </a:solidFill>
                <a:effectLst/>
                <a:latin typeface="TimesNewRomanPSMT"/>
              </a:rPr>
              <a:t>čine</a:t>
            </a:r>
            <a:r>
              <a:rPr lang="en-US" sz="1400" b="0" i="0" dirty="0">
                <a:solidFill>
                  <a:schemeClr val="tx1">
                    <a:lumMod val="95000"/>
                    <a:lumOff val="5000"/>
                  </a:schemeClr>
                </a:solidFill>
                <a:effectLst/>
                <a:latin typeface="TimesNewRomanPSMT"/>
              </a:rPr>
              <a:t> </a:t>
            </a:r>
            <a:r>
              <a:rPr lang="en-US" sz="1400" b="0" i="0" dirty="0" err="1">
                <a:solidFill>
                  <a:schemeClr val="tx1">
                    <a:lumMod val="95000"/>
                    <a:lumOff val="5000"/>
                  </a:schemeClr>
                </a:solidFill>
                <a:effectLst/>
                <a:latin typeface="TimesNewRomanPSMT"/>
              </a:rPr>
              <a:t>prelomi</a:t>
            </a:r>
            <a:r>
              <a:rPr lang="en-US" sz="1400" b="0" i="0" dirty="0">
                <a:solidFill>
                  <a:schemeClr val="tx1">
                    <a:lumMod val="95000"/>
                    <a:lumOff val="5000"/>
                  </a:schemeClr>
                </a:solidFill>
                <a:effectLst/>
                <a:latin typeface="TimesNewRomanPSMT"/>
              </a:rPr>
              <a:t> koji </a:t>
            </a:r>
            <a:r>
              <a:rPr lang="en-US" sz="1400" b="0" i="0" dirty="0" err="1">
                <a:solidFill>
                  <a:schemeClr val="tx1">
                    <a:lumMod val="95000"/>
                    <a:lumOff val="5000"/>
                  </a:schemeClr>
                </a:solidFill>
                <a:effectLst/>
                <a:latin typeface="TimesNewRomanPSMT"/>
              </a:rPr>
              <a:t>su</a:t>
            </a:r>
            <a:r>
              <a:rPr lang="sr-Latn-BA" sz="1400" dirty="0">
                <a:solidFill>
                  <a:schemeClr val="tx1">
                    <a:lumMod val="95000"/>
                    <a:lumOff val="5000"/>
                  </a:schemeClr>
                </a:solidFill>
                <a:latin typeface="TimesNewRomanPSMT"/>
              </a:rPr>
              <a:t> </a:t>
            </a:r>
            <a:r>
              <a:rPr lang="en-US" sz="1400" b="0" i="0" dirty="0" err="1">
                <a:solidFill>
                  <a:schemeClr val="tx1">
                    <a:lumMod val="95000"/>
                    <a:lumOff val="5000"/>
                  </a:schemeClr>
                </a:solidFill>
                <a:effectLst/>
                <a:latin typeface="TimesNewRomanPSMT"/>
              </a:rPr>
              <a:t>udaljeni</a:t>
            </a:r>
            <a:r>
              <a:rPr lang="en-US" sz="1400" b="0" i="0" dirty="0">
                <a:solidFill>
                  <a:schemeClr val="tx1">
                    <a:lumMod val="95000"/>
                    <a:lumOff val="5000"/>
                  </a:schemeClr>
                </a:solidFill>
                <a:effectLst/>
                <a:latin typeface="TimesNewRomanPSMT"/>
              </a:rPr>
              <a:t> od </a:t>
            </a:r>
            <a:r>
              <a:rPr lang="en-US" sz="1400" b="0" i="0" dirty="0" err="1">
                <a:solidFill>
                  <a:schemeClr val="tx1">
                    <a:lumMod val="95000"/>
                    <a:lumOff val="5000"/>
                  </a:schemeClr>
                </a:solidFill>
                <a:effectLst/>
                <a:latin typeface="TimesNewRomanPSMT"/>
              </a:rPr>
              <a:t>malog</a:t>
            </a:r>
            <a:r>
              <a:rPr lang="en-US" sz="1400" b="0" i="0" dirty="0">
                <a:solidFill>
                  <a:schemeClr val="tx1">
                    <a:lumMod val="95000"/>
                    <a:lumOff val="5000"/>
                  </a:schemeClr>
                </a:solidFill>
                <a:effectLst/>
                <a:latin typeface="TimesNewRomanPSMT"/>
              </a:rPr>
              <a:t> </a:t>
            </a:r>
            <a:r>
              <a:rPr lang="en-US" sz="1400" b="0" i="0" dirty="0" err="1">
                <a:solidFill>
                  <a:schemeClr val="tx1">
                    <a:lumMod val="95000"/>
                    <a:lumOff val="5000"/>
                  </a:schemeClr>
                </a:solidFill>
                <a:effectLst/>
                <a:latin typeface="TimesNewRomanPSMT"/>
              </a:rPr>
              <a:t>trohantera</a:t>
            </a:r>
            <a:r>
              <a:rPr lang="en-US" sz="1400" b="0" i="0" dirty="0">
                <a:solidFill>
                  <a:schemeClr val="tx1">
                    <a:lumMod val="95000"/>
                    <a:lumOff val="5000"/>
                  </a:schemeClr>
                </a:solidFill>
                <a:effectLst/>
                <a:latin typeface="TimesNewRomanPSMT"/>
              </a:rPr>
              <a:t> od 2,5 do5 cm</a:t>
            </a:r>
            <a:r>
              <a:rPr lang="en-US" sz="1400" dirty="0">
                <a:solidFill>
                  <a:schemeClr val="tx1">
                    <a:lumMod val="95000"/>
                    <a:lumOff val="5000"/>
                  </a:schemeClr>
                </a:solidFill>
              </a:rPr>
              <a:t> </a:t>
            </a:r>
            <a:br>
              <a:rPr lang="en-US" sz="1400" dirty="0">
                <a:solidFill>
                  <a:schemeClr val="tx1">
                    <a:lumMod val="95000"/>
                    <a:lumOff val="5000"/>
                  </a:schemeClr>
                </a:solidFill>
              </a:rPr>
            </a:br>
            <a:br>
              <a:rPr lang="en-US" sz="1100" b="1" dirty="0">
                <a:solidFill>
                  <a:schemeClr val="tx1">
                    <a:lumMod val="95000"/>
                    <a:lumOff val="5000"/>
                  </a:schemeClr>
                </a:solidFill>
              </a:rPr>
            </a:br>
            <a:endParaRPr lang="en-US" sz="1100" b="1" dirty="0">
              <a:solidFill>
                <a:schemeClr val="tx1">
                  <a:lumMod val="95000"/>
                  <a:lumOff val="5000"/>
                </a:schemeClr>
              </a:solidFill>
            </a:endParaRPr>
          </a:p>
        </p:txBody>
      </p:sp>
      <p:pic>
        <p:nvPicPr>
          <p:cNvPr id="12" name="Picture 11">
            <a:extLst>
              <a:ext uri="{FF2B5EF4-FFF2-40B4-BE49-F238E27FC236}">
                <a16:creationId xmlns:a16="http://schemas.microsoft.com/office/drawing/2014/main" id="{18A9264E-848F-445F-B970-AD6D9AE22384}"/>
              </a:ext>
            </a:extLst>
          </p:cNvPr>
          <p:cNvPicPr>
            <a:picLocks noChangeAspect="1"/>
          </p:cNvPicPr>
          <p:nvPr/>
        </p:nvPicPr>
        <p:blipFill>
          <a:blip r:embed="rId2"/>
          <a:stretch>
            <a:fillRect/>
          </a:stretch>
        </p:blipFill>
        <p:spPr>
          <a:xfrm>
            <a:off x="9305827" y="340762"/>
            <a:ext cx="2733675" cy="3876675"/>
          </a:xfrm>
          <a:prstGeom prst="rect">
            <a:avLst/>
          </a:prstGeom>
        </p:spPr>
      </p:pic>
    </p:spTree>
    <p:extLst>
      <p:ext uri="{BB962C8B-B14F-4D97-AF65-F5344CB8AC3E}">
        <p14:creationId xmlns:p14="http://schemas.microsoft.com/office/powerpoint/2010/main" val="856978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70565-4D3C-488C-8E9D-73D5203291C6}"/>
              </a:ext>
            </a:extLst>
          </p:cNvPr>
          <p:cNvSpPr>
            <a:spLocks noGrp="1"/>
          </p:cNvSpPr>
          <p:nvPr>
            <p:ph type="title"/>
          </p:nvPr>
        </p:nvSpPr>
        <p:spPr/>
        <p:txBody>
          <a:bodyPr/>
          <a:lstStyle/>
          <a:p>
            <a:r>
              <a:rPr lang="sr-Latn-BA" dirty="0">
                <a:solidFill>
                  <a:schemeClr val="tx1">
                    <a:lumMod val="95000"/>
                    <a:lumOff val="5000"/>
                  </a:schemeClr>
                </a:solidFill>
              </a:rPr>
              <a:t>Prelomi i povrede   bedrene kosti</a:t>
            </a:r>
            <a:endParaRPr lang="en-US" dirty="0"/>
          </a:p>
        </p:txBody>
      </p:sp>
      <p:sp>
        <p:nvSpPr>
          <p:cNvPr id="3" name="Content Placeholder 2">
            <a:extLst>
              <a:ext uri="{FF2B5EF4-FFF2-40B4-BE49-F238E27FC236}">
                <a16:creationId xmlns:a16="http://schemas.microsoft.com/office/drawing/2014/main" id="{668BF68B-2A0E-4C92-A3CE-489B3A78250C}"/>
              </a:ext>
            </a:extLst>
          </p:cNvPr>
          <p:cNvSpPr>
            <a:spLocks noGrp="1"/>
          </p:cNvSpPr>
          <p:nvPr>
            <p:ph idx="1"/>
          </p:nvPr>
        </p:nvSpPr>
        <p:spPr>
          <a:xfrm>
            <a:off x="677334" y="2160589"/>
            <a:ext cx="7869507" cy="3880773"/>
          </a:xfrm>
        </p:spPr>
        <p:txBody>
          <a:bodyPr>
            <a:normAutofit/>
          </a:bodyPr>
          <a:lstStyle/>
          <a:p>
            <a:r>
              <a:rPr lang="en-US" sz="1800" b="1" i="0" dirty="0" err="1">
                <a:solidFill>
                  <a:srgbClr val="FF0000"/>
                </a:solidFill>
                <a:effectLst/>
                <a:latin typeface="HelveticaNeueLTPro-Blk"/>
              </a:rPr>
              <a:t>Suptrohanterni</a:t>
            </a:r>
            <a:r>
              <a:rPr lang="en-US" sz="1800" b="1" i="0" dirty="0">
                <a:solidFill>
                  <a:srgbClr val="FF0000"/>
                </a:solidFill>
                <a:effectLst/>
                <a:latin typeface="HelveticaNeueLTPro-Blk"/>
              </a:rPr>
              <a:t> </a:t>
            </a:r>
            <a:r>
              <a:rPr lang="en-US" sz="1800" b="1" i="0" dirty="0" err="1">
                <a:solidFill>
                  <a:srgbClr val="FF0000"/>
                </a:solidFill>
                <a:effectLst/>
                <a:latin typeface="HelveticaNeueLTPro-Blk"/>
              </a:rPr>
              <a:t>prelomi</a:t>
            </a:r>
            <a:r>
              <a:rPr lang="en-US" dirty="0">
                <a:solidFill>
                  <a:srgbClr val="FF0000"/>
                </a:solidFill>
              </a:rPr>
              <a:t> </a:t>
            </a:r>
            <a:endParaRPr lang="sr-Latn-BA" dirty="0">
              <a:solidFill>
                <a:srgbClr val="FF0000"/>
              </a:solidFill>
            </a:endParaRPr>
          </a:p>
          <a:p>
            <a:r>
              <a:rPr lang="en-US" sz="1800" b="1" i="0" dirty="0" err="1">
                <a:solidFill>
                  <a:schemeClr val="tx1">
                    <a:lumMod val="95000"/>
                    <a:lumOff val="5000"/>
                  </a:schemeClr>
                </a:solidFill>
                <a:effectLst/>
                <a:latin typeface="HelveticaNeueLTPro-Blk"/>
              </a:rPr>
              <a:t>Liječenje</a:t>
            </a:r>
            <a:r>
              <a:rPr lang="en-US" sz="1800" b="1" i="0" dirty="0">
                <a:solidFill>
                  <a:schemeClr val="tx1">
                    <a:lumMod val="95000"/>
                    <a:lumOff val="5000"/>
                  </a:schemeClr>
                </a:solidFill>
                <a:effectLst/>
                <a:latin typeface="HelveticaNeueLTPro-Blk"/>
              </a:rPr>
              <a:t> </a:t>
            </a:r>
            <a:r>
              <a:rPr lang="en-US" sz="1800" b="1" i="0" dirty="0" err="1">
                <a:solidFill>
                  <a:schemeClr val="tx1">
                    <a:lumMod val="95000"/>
                    <a:lumOff val="5000"/>
                  </a:schemeClr>
                </a:solidFill>
                <a:effectLst/>
                <a:latin typeface="HelveticaNeueLTPro-Blk"/>
              </a:rPr>
              <a:t>suptrohanternih</a:t>
            </a:r>
            <a:r>
              <a:rPr lang="en-US" sz="1800" b="1" i="0" dirty="0">
                <a:solidFill>
                  <a:schemeClr val="tx1">
                    <a:lumMod val="95000"/>
                    <a:lumOff val="5000"/>
                  </a:schemeClr>
                </a:solidFill>
                <a:effectLst/>
                <a:latin typeface="HelveticaNeueLTPro-Blk"/>
              </a:rPr>
              <a:t> </a:t>
            </a:r>
            <a:r>
              <a:rPr lang="en-US" sz="1800" b="1" i="0" dirty="0" err="1">
                <a:solidFill>
                  <a:schemeClr val="tx1">
                    <a:lumMod val="95000"/>
                    <a:lumOff val="5000"/>
                  </a:schemeClr>
                </a:solidFill>
                <a:effectLst/>
                <a:latin typeface="HelveticaNeueLTPro-Blk"/>
              </a:rPr>
              <a:t>preloma</a:t>
            </a:r>
            <a:br>
              <a:rPr lang="en-US" sz="1800" b="1" i="0" dirty="0">
                <a:solidFill>
                  <a:srgbClr val="052E6E"/>
                </a:solidFill>
                <a:effectLst/>
                <a:latin typeface="HelveticaNeueLTPro-Blk"/>
              </a:rPr>
            </a:br>
            <a:r>
              <a:rPr lang="en-US" sz="1800" b="0" i="0" dirty="0" err="1">
                <a:solidFill>
                  <a:srgbClr val="242021"/>
                </a:solidFill>
                <a:effectLst/>
                <a:latin typeface="TimesNewRomanPSMT"/>
              </a:rPr>
              <a:t>Suptrohanterni</a:t>
            </a:r>
            <a:r>
              <a:rPr lang="en-US" sz="1800" b="0" i="0" dirty="0">
                <a:solidFill>
                  <a:srgbClr val="242021"/>
                </a:solidFill>
                <a:effectLst/>
                <a:latin typeface="TimesNewRomanPSMT"/>
              </a:rPr>
              <a:t> </a:t>
            </a:r>
            <a:r>
              <a:rPr lang="en-US" sz="1800" b="0" i="0" dirty="0" err="1">
                <a:solidFill>
                  <a:srgbClr val="242021"/>
                </a:solidFill>
                <a:effectLst/>
                <a:latin typeface="TimesNewRomanPSMT"/>
              </a:rPr>
              <a:t>prelomi</a:t>
            </a:r>
            <a:r>
              <a:rPr lang="en-US" sz="1800" b="0" i="0" dirty="0">
                <a:solidFill>
                  <a:srgbClr val="242021"/>
                </a:solidFill>
                <a:effectLst/>
                <a:latin typeface="TimesNewRomanPSMT"/>
              </a:rPr>
              <a:t> </a:t>
            </a:r>
            <a:r>
              <a:rPr lang="en-US" sz="1800" b="0" i="0" dirty="0" err="1">
                <a:solidFill>
                  <a:srgbClr val="242021"/>
                </a:solidFill>
                <a:effectLst/>
                <a:latin typeface="TimesNewRomanPSMT"/>
              </a:rPr>
              <a:t>su</a:t>
            </a:r>
            <a:r>
              <a:rPr lang="en-US" sz="1800" b="0" i="0" dirty="0">
                <a:solidFill>
                  <a:srgbClr val="242021"/>
                </a:solidFill>
                <a:effectLst/>
                <a:latin typeface="TimesNewRomanPSMT"/>
              </a:rPr>
              <a:t> </a:t>
            </a:r>
            <a:r>
              <a:rPr lang="en-US" sz="1800" b="0" i="0" dirty="0" err="1">
                <a:solidFill>
                  <a:srgbClr val="242021"/>
                </a:solidFill>
                <a:effectLst/>
                <a:latin typeface="TimesNewRomanPSMT"/>
              </a:rPr>
              <a:t>rijetko</a:t>
            </a:r>
            <a:r>
              <a:rPr lang="en-US" sz="1800" b="0" i="0" dirty="0">
                <a:solidFill>
                  <a:srgbClr val="242021"/>
                </a:solidFill>
                <a:effectLst/>
                <a:latin typeface="TimesNewRomanPSMT"/>
              </a:rPr>
              <a:t> </a:t>
            </a:r>
            <a:r>
              <a:rPr lang="en-US" sz="1800" b="0" i="0" dirty="0" err="1">
                <a:solidFill>
                  <a:srgbClr val="242021"/>
                </a:solidFill>
                <a:effectLst/>
                <a:latin typeface="TimesNewRomanPSMT"/>
              </a:rPr>
              <a:t>izolovani</a:t>
            </a:r>
            <a:r>
              <a:rPr lang="en-US" sz="1800" b="0" i="0" dirty="0">
                <a:solidFill>
                  <a:srgbClr val="242021"/>
                </a:solidFill>
                <a:effectLst/>
                <a:latin typeface="TimesNewRomanPSMT"/>
              </a:rPr>
              <a:t>. </a:t>
            </a:r>
            <a:r>
              <a:rPr lang="en-US" sz="1800" b="0" i="0" dirty="0" err="1">
                <a:solidFill>
                  <a:srgbClr val="242021"/>
                </a:solidFill>
                <a:effectLst/>
                <a:latin typeface="TimesNewRomanPSMT"/>
              </a:rPr>
              <a:t>Najčešće</a:t>
            </a:r>
            <a:r>
              <a:rPr lang="en-US" sz="1800" b="0" i="0" dirty="0">
                <a:solidFill>
                  <a:srgbClr val="242021"/>
                </a:solidFill>
                <a:effectLst/>
                <a:latin typeface="TimesNewRomanPSMT"/>
              </a:rPr>
              <a:t> se </a:t>
            </a:r>
            <a:r>
              <a:rPr lang="en-US" sz="1800" b="0" i="0" dirty="0" err="1">
                <a:solidFill>
                  <a:srgbClr val="242021"/>
                </a:solidFill>
                <a:effectLst/>
                <a:latin typeface="TimesNewRomanPSMT"/>
              </a:rPr>
              <a:t>suptrohanterni</a:t>
            </a:r>
            <a:br>
              <a:rPr lang="en-US" sz="1800" b="0" i="0" dirty="0">
                <a:solidFill>
                  <a:srgbClr val="242021"/>
                </a:solidFill>
                <a:effectLst/>
                <a:latin typeface="TimesNewRomanPSMT"/>
              </a:rPr>
            </a:br>
            <a:r>
              <a:rPr lang="en-US" sz="1800" b="0" i="0" dirty="0" err="1">
                <a:solidFill>
                  <a:srgbClr val="242021"/>
                </a:solidFill>
                <a:effectLst/>
                <a:latin typeface="TimesNewRomanPSMT"/>
              </a:rPr>
              <a:t>prelomi</a:t>
            </a:r>
            <a:r>
              <a:rPr lang="en-US" sz="1800" b="0" i="0" dirty="0">
                <a:solidFill>
                  <a:srgbClr val="242021"/>
                </a:solidFill>
                <a:effectLst/>
                <a:latin typeface="TimesNewRomanPSMT"/>
              </a:rPr>
              <a:t> </a:t>
            </a:r>
            <a:r>
              <a:rPr lang="en-US" sz="1800" b="0" i="0" dirty="0" err="1">
                <a:solidFill>
                  <a:srgbClr val="242021"/>
                </a:solidFill>
                <a:effectLst/>
                <a:latin typeface="TimesNewRomanPSMT"/>
              </a:rPr>
              <a:t>spominju</a:t>
            </a:r>
            <a:r>
              <a:rPr lang="en-US" sz="1800" b="0" i="0" dirty="0">
                <a:solidFill>
                  <a:srgbClr val="242021"/>
                </a:solidFill>
                <a:effectLst/>
                <a:latin typeface="TimesNewRomanPSMT"/>
              </a:rPr>
              <a:t> u </a:t>
            </a:r>
            <a:r>
              <a:rPr lang="en-US" sz="1800" b="0" i="0" dirty="0" err="1">
                <a:solidFill>
                  <a:srgbClr val="242021"/>
                </a:solidFill>
                <a:effectLst/>
                <a:latin typeface="TimesNewRomanPSMT"/>
              </a:rPr>
              <a:t>okviru</a:t>
            </a:r>
            <a:r>
              <a:rPr lang="en-US" sz="1800" b="0" i="0" dirty="0">
                <a:solidFill>
                  <a:srgbClr val="242021"/>
                </a:solidFill>
                <a:effectLst/>
                <a:latin typeface="TimesNewRomanPSMT"/>
              </a:rPr>
              <a:t> </a:t>
            </a:r>
            <a:r>
              <a:rPr lang="en-US" sz="1800" b="0" i="0" dirty="0" err="1">
                <a:solidFill>
                  <a:srgbClr val="242021"/>
                </a:solidFill>
                <a:effectLst/>
                <a:latin typeface="TimesNewRomanPSMT"/>
              </a:rPr>
              <a:t>liječenja</a:t>
            </a:r>
            <a:r>
              <a:rPr lang="en-US" sz="1800" b="0" i="0" dirty="0">
                <a:solidFill>
                  <a:srgbClr val="242021"/>
                </a:solidFill>
                <a:effectLst/>
                <a:latin typeface="TimesNewRomanPSMT"/>
              </a:rPr>
              <a:t> </a:t>
            </a:r>
            <a:r>
              <a:rPr lang="en-US" sz="1800" b="0" i="0" dirty="0" err="1">
                <a:solidFill>
                  <a:srgbClr val="242021"/>
                </a:solidFill>
                <a:effectLst/>
                <a:latin typeface="TimesNewRomanPSMT"/>
              </a:rPr>
              <a:t>trohanternih</a:t>
            </a:r>
            <a:r>
              <a:rPr lang="en-US" sz="1800" b="0" i="0" dirty="0">
                <a:solidFill>
                  <a:srgbClr val="242021"/>
                </a:solidFill>
                <a:effectLst/>
                <a:latin typeface="TimesNewRomanPSMT"/>
              </a:rPr>
              <a:t> </a:t>
            </a:r>
            <a:r>
              <a:rPr lang="en-US" sz="1800" b="0" i="0" dirty="0" err="1">
                <a:solidFill>
                  <a:srgbClr val="242021"/>
                </a:solidFill>
                <a:effectLst/>
                <a:latin typeface="TimesNewRomanPSMT"/>
              </a:rPr>
              <a:t>preloma</a:t>
            </a:r>
            <a:r>
              <a:rPr lang="en-US" sz="1800" b="0" i="0" dirty="0">
                <a:solidFill>
                  <a:srgbClr val="242021"/>
                </a:solidFill>
                <a:effectLst/>
                <a:latin typeface="TimesNewRomanPSMT"/>
              </a:rPr>
              <a:t> </a:t>
            </a:r>
            <a:r>
              <a:rPr lang="en-US" sz="1800" b="0" i="0" dirty="0" err="1">
                <a:solidFill>
                  <a:srgbClr val="242021"/>
                </a:solidFill>
                <a:effectLst/>
                <a:latin typeface="TimesNewRomanPSMT"/>
              </a:rPr>
              <a:t>uopšte</a:t>
            </a:r>
            <a:r>
              <a:rPr lang="en-US" sz="1800" b="0" i="0" dirty="0">
                <a:solidFill>
                  <a:srgbClr val="242021"/>
                </a:solidFill>
                <a:effectLst/>
                <a:latin typeface="TimesNewRomanPSMT"/>
              </a:rPr>
              <a:t>.</a:t>
            </a:r>
            <a:br>
              <a:rPr lang="en-US" sz="1800" b="0" i="0" dirty="0">
                <a:solidFill>
                  <a:srgbClr val="242021"/>
                </a:solidFill>
                <a:effectLst/>
                <a:latin typeface="TimesNewRomanPSMT"/>
              </a:rPr>
            </a:br>
            <a:r>
              <a:rPr lang="en-US" sz="1800" b="1" i="0" dirty="0" err="1">
                <a:solidFill>
                  <a:srgbClr val="242021"/>
                </a:solidFill>
                <a:effectLst/>
                <a:latin typeface="TimesNewRomanPSMT"/>
              </a:rPr>
              <a:t>Konzervativni</a:t>
            </a:r>
            <a:r>
              <a:rPr lang="en-US" sz="1800" b="0" i="0" dirty="0">
                <a:solidFill>
                  <a:srgbClr val="242021"/>
                </a:solidFill>
                <a:effectLst/>
                <a:latin typeface="TimesNewRomanPSMT"/>
              </a:rPr>
              <a:t>, </a:t>
            </a:r>
            <a:r>
              <a:rPr lang="en-US" sz="1800" b="0" i="0" dirty="0" err="1">
                <a:solidFill>
                  <a:srgbClr val="242021"/>
                </a:solidFill>
                <a:effectLst/>
                <a:latin typeface="TimesNewRomanPSMT"/>
              </a:rPr>
              <a:t>nehirurški</a:t>
            </a:r>
            <a:r>
              <a:rPr lang="en-US" sz="1800" b="0" i="0" dirty="0">
                <a:solidFill>
                  <a:srgbClr val="242021"/>
                </a:solidFill>
                <a:effectLst/>
                <a:latin typeface="TimesNewRomanPSMT"/>
              </a:rPr>
              <a:t> vid </a:t>
            </a:r>
            <a:r>
              <a:rPr lang="en-US" sz="1800" b="0" i="0" dirty="0" err="1">
                <a:solidFill>
                  <a:srgbClr val="242021"/>
                </a:solidFill>
                <a:effectLst/>
                <a:latin typeface="TimesNewRomanPSMT"/>
              </a:rPr>
              <a:t>liječenja</a:t>
            </a:r>
            <a:r>
              <a:rPr lang="en-US" sz="1800" b="0" i="0" dirty="0">
                <a:solidFill>
                  <a:srgbClr val="242021"/>
                </a:solidFill>
                <a:effectLst/>
                <a:latin typeface="TimesNewRomanPSMT"/>
              </a:rPr>
              <a:t> </a:t>
            </a:r>
            <a:r>
              <a:rPr lang="en-US" sz="1800" b="0" i="0" dirty="0" err="1">
                <a:solidFill>
                  <a:srgbClr val="242021"/>
                </a:solidFill>
                <a:effectLst/>
                <a:latin typeface="TimesNewRomanPSMT"/>
              </a:rPr>
              <a:t>indiciran</a:t>
            </a:r>
            <a:r>
              <a:rPr lang="en-US" sz="1800" b="0" i="0" dirty="0">
                <a:solidFill>
                  <a:srgbClr val="242021"/>
                </a:solidFill>
                <a:effectLst/>
                <a:latin typeface="TimesNewRomanPSMT"/>
              </a:rPr>
              <a:t> je </a:t>
            </a:r>
            <a:r>
              <a:rPr lang="en-US" sz="1800" b="0" i="0" dirty="0" err="1">
                <a:solidFill>
                  <a:srgbClr val="242021"/>
                </a:solidFill>
                <a:effectLst/>
                <a:latin typeface="TimesNewRomanPSMT"/>
              </a:rPr>
              <a:t>kod</a:t>
            </a:r>
            <a:r>
              <a:rPr lang="en-US" sz="1800" b="0" i="0" dirty="0">
                <a:solidFill>
                  <a:srgbClr val="242021"/>
                </a:solidFill>
                <a:effectLst/>
                <a:latin typeface="TimesNewRomanPSMT"/>
              </a:rPr>
              <a:t> </a:t>
            </a:r>
            <a:r>
              <a:rPr lang="en-US" sz="1800" b="0" i="0" dirty="0" err="1">
                <a:solidFill>
                  <a:srgbClr val="242021"/>
                </a:solidFill>
                <a:effectLst/>
                <a:latin typeface="TimesNewRomanPSMT"/>
              </a:rPr>
              <a:t>stabilnog</a:t>
            </a:r>
            <a:r>
              <a:rPr lang="en-US" sz="1800" b="0" i="0" dirty="0">
                <a:solidFill>
                  <a:srgbClr val="242021"/>
                </a:solidFill>
                <a:effectLst/>
                <a:latin typeface="TimesNewRomanPSMT"/>
              </a:rPr>
              <a:t> </a:t>
            </a:r>
            <a:r>
              <a:rPr lang="en-US" sz="1800" b="0" i="0" dirty="0" err="1">
                <a:solidFill>
                  <a:srgbClr val="242021"/>
                </a:solidFill>
                <a:effectLst/>
                <a:latin typeface="TimesNewRomanPSMT"/>
              </a:rPr>
              <a:t>preloma</a:t>
            </a:r>
            <a:r>
              <a:rPr lang="en-US" sz="1800" b="0" i="0" dirty="0">
                <a:solidFill>
                  <a:srgbClr val="242021"/>
                </a:solidFill>
                <a:effectLst/>
                <a:latin typeface="TimesNewRomanPSMT"/>
              </a:rPr>
              <a:t> </a:t>
            </a:r>
            <a:r>
              <a:rPr lang="en-US" sz="1800" b="0" i="0" dirty="0" err="1">
                <a:solidFill>
                  <a:srgbClr val="242021"/>
                </a:solidFill>
                <a:effectLst/>
                <a:latin typeface="TimesNewRomanPSMT"/>
              </a:rPr>
              <a:t>ili</a:t>
            </a:r>
            <a:br>
              <a:rPr lang="en-US" sz="1800" b="0" i="0" dirty="0">
                <a:solidFill>
                  <a:srgbClr val="242021"/>
                </a:solidFill>
                <a:effectLst/>
                <a:latin typeface="TimesNewRomanPSMT"/>
              </a:rPr>
            </a:br>
            <a:r>
              <a:rPr lang="en-US" sz="1800" b="0" i="0" dirty="0" err="1">
                <a:solidFill>
                  <a:srgbClr val="242021"/>
                </a:solidFill>
                <a:effectLst/>
                <a:latin typeface="TimesNewRomanPSMT"/>
              </a:rPr>
              <a:t>preloma</a:t>
            </a:r>
            <a:r>
              <a:rPr lang="en-US" sz="1800" b="0" i="0" dirty="0">
                <a:solidFill>
                  <a:srgbClr val="242021"/>
                </a:solidFill>
                <a:effectLst/>
                <a:latin typeface="TimesNewRomanPSMT"/>
              </a:rPr>
              <a:t> </a:t>
            </a:r>
            <a:r>
              <a:rPr lang="en-US" sz="1800" b="0" i="0" dirty="0" err="1">
                <a:solidFill>
                  <a:srgbClr val="242021"/>
                </a:solidFill>
                <a:effectLst/>
                <a:latin typeface="TimesNewRomanPSMT"/>
              </a:rPr>
              <a:t>sa</a:t>
            </a:r>
            <a:r>
              <a:rPr lang="en-US" sz="1800" b="0" i="0" dirty="0">
                <a:solidFill>
                  <a:srgbClr val="242021"/>
                </a:solidFill>
                <a:effectLst/>
                <a:latin typeface="TimesNewRomanPSMT"/>
              </a:rPr>
              <a:t> </a:t>
            </a:r>
            <a:r>
              <a:rPr lang="en-US" sz="1800" b="0" i="0" dirty="0" err="1">
                <a:solidFill>
                  <a:srgbClr val="242021"/>
                </a:solidFill>
                <a:effectLst/>
                <a:latin typeface="TimesNewRomanPSMT"/>
              </a:rPr>
              <a:t>izrazitom</a:t>
            </a:r>
            <a:r>
              <a:rPr lang="en-US" sz="1800" b="0" i="0" dirty="0">
                <a:solidFill>
                  <a:srgbClr val="242021"/>
                </a:solidFill>
                <a:effectLst/>
                <a:latin typeface="TimesNewRomanPSMT"/>
              </a:rPr>
              <a:t> </a:t>
            </a:r>
            <a:r>
              <a:rPr lang="en-US" sz="1800" b="0" i="0" dirty="0" err="1">
                <a:solidFill>
                  <a:srgbClr val="242021"/>
                </a:solidFill>
                <a:effectLst/>
                <a:latin typeface="TimesNewRomanPSMT"/>
              </a:rPr>
              <a:t>kominucijom</a:t>
            </a:r>
            <a:r>
              <a:rPr lang="en-US" sz="1800" b="0" i="0" dirty="0">
                <a:solidFill>
                  <a:srgbClr val="242021"/>
                </a:solidFill>
                <a:effectLst/>
                <a:latin typeface="TimesNewRomanPSMT"/>
              </a:rPr>
              <a:t>, </a:t>
            </a:r>
            <a:r>
              <a:rPr lang="en-US" sz="1800" b="0" i="0" dirty="0" err="1">
                <a:solidFill>
                  <a:srgbClr val="242021"/>
                </a:solidFill>
                <a:effectLst/>
                <a:latin typeface="TimesNewRomanPSMT"/>
              </a:rPr>
              <a:t>posebno</a:t>
            </a:r>
            <a:r>
              <a:rPr lang="en-US" sz="1800" b="0" i="0" dirty="0">
                <a:solidFill>
                  <a:srgbClr val="242021"/>
                </a:solidFill>
                <a:effectLst/>
                <a:latin typeface="TimesNewRomanPSMT"/>
              </a:rPr>
              <a:t> </a:t>
            </a:r>
            <a:r>
              <a:rPr lang="en-US" sz="1800" b="0" i="0" dirty="0" err="1">
                <a:solidFill>
                  <a:srgbClr val="242021"/>
                </a:solidFill>
                <a:effectLst/>
                <a:latin typeface="TimesNewRomanPSMT"/>
              </a:rPr>
              <a:t>kod</a:t>
            </a:r>
            <a:r>
              <a:rPr lang="en-US" sz="1800" b="0" i="0" dirty="0">
                <a:solidFill>
                  <a:srgbClr val="242021"/>
                </a:solidFill>
                <a:effectLst/>
                <a:latin typeface="TimesNewRomanPSMT"/>
              </a:rPr>
              <a:t> </a:t>
            </a:r>
            <a:r>
              <a:rPr lang="en-US" sz="1800" b="0" i="0" dirty="0" err="1">
                <a:solidFill>
                  <a:srgbClr val="242021"/>
                </a:solidFill>
                <a:effectLst/>
                <a:latin typeface="TimesNewRomanPSMT"/>
              </a:rPr>
              <a:t>mladih</a:t>
            </a:r>
            <a:r>
              <a:rPr lang="en-US" sz="1800" b="0" i="0" dirty="0">
                <a:solidFill>
                  <a:srgbClr val="242021"/>
                </a:solidFill>
                <a:effectLst/>
                <a:latin typeface="TimesNewRomanPSMT"/>
              </a:rPr>
              <a:t> </a:t>
            </a:r>
            <a:r>
              <a:rPr lang="en-US" sz="1800" b="0" i="0" dirty="0" err="1">
                <a:solidFill>
                  <a:srgbClr val="242021"/>
                </a:solidFill>
                <a:effectLst/>
                <a:latin typeface="TimesNewRomanPSMT"/>
              </a:rPr>
              <a:t>bolesnika</a:t>
            </a:r>
            <a:r>
              <a:rPr lang="en-US" sz="1800" b="0" i="0" dirty="0">
                <a:solidFill>
                  <a:srgbClr val="242021"/>
                </a:solidFill>
                <a:effectLst/>
                <a:latin typeface="TimesNewRomanPSMT"/>
              </a:rPr>
              <a:t> </a:t>
            </a:r>
            <a:r>
              <a:rPr lang="en-US" sz="1800" b="0" i="0" dirty="0" err="1">
                <a:solidFill>
                  <a:srgbClr val="242021"/>
                </a:solidFill>
                <a:effectLst/>
                <a:latin typeface="TimesNewRomanPSMT"/>
              </a:rPr>
              <a:t>kod</a:t>
            </a:r>
            <a:r>
              <a:rPr lang="en-US" sz="1800" b="0" i="0" dirty="0">
                <a:solidFill>
                  <a:srgbClr val="242021"/>
                </a:solidFill>
                <a:effectLst/>
                <a:latin typeface="TimesNewRomanPSMT"/>
              </a:rPr>
              <a:t> </a:t>
            </a:r>
            <a:r>
              <a:rPr lang="en-US" sz="1800" b="0" i="0" dirty="0" err="1">
                <a:solidFill>
                  <a:srgbClr val="242021"/>
                </a:solidFill>
                <a:effectLst/>
                <a:latin typeface="TimesNewRomanPSMT"/>
              </a:rPr>
              <a:t>kojih</a:t>
            </a:r>
            <a:r>
              <a:rPr lang="en-US" sz="1800" b="0" i="0" dirty="0">
                <a:solidFill>
                  <a:srgbClr val="242021"/>
                </a:solidFill>
                <a:effectLst/>
                <a:latin typeface="TimesNewRomanPSMT"/>
              </a:rPr>
              <a:t> se </a:t>
            </a:r>
            <a:r>
              <a:rPr lang="en-US" sz="1800" b="0" i="0" dirty="0" err="1">
                <a:solidFill>
                  <a:srgbClr val="242021"/>
                </a:solidFill>
                <a:effectLst/>
                <a:latin typeface="TimesNewRomanPSMT"/>
              </a:rPr>
              <a:t>nemože</a:t>
            </a:r>
            <a:r>
              <a:rPr lang="en-US" sz="1800" b="0" i="0" dirty="0">
                <a:solidFill>
                  <a:srgbClr val="242021"/>
                </a:solidFill>
                <a:effectLst/>
                <a:latin typeface="TimesNewRomanPSMT"/>
              </a:rPr>
              <a:t> </a:t>
            </a:r>
            <a:r>
              <a:rPr lang="en-US" sz="1800" b="0" i="0" dirty="0" err="1">
                <a:solidFill>
                  <a:srgbClr val="242021"/>
                </a:solidFill>
                <a:effectLst/>
                <a:latin typeface="TimesNewRomanPSMT"/>
              </a:rPr>
              <a:t>postići</a:t>
            </a:r>
            <a:r>
              <a:rPr lang="en-US" sz="1800" b="0" i="0" dirty="0">
                <a:solidFill>
                  <a:srgbClr val="242021"/>
                </a:solidFill>
                <a:effectLst/>
                <a:latin typeface="TimesNewRomanPSMT"/>
              </a:rPr>
              <a:t> </a:t>
            </a:r>
            <a:r>
              <a:rPr lang="en-US" sz="1800" b="0" i="0" dirty="0" err="1">
                <a:solidFill>
                  <a:srgbClr val="242021"/>
                </a:solidFill>
                <a:effectLst/>
                <a:latin typeface="TimesNewRomanPSMT"/>
              </a:rPr>
              <a:t>stabilna</a:t>
            </a:r>
            <a:r>
              <a:rPr lang="en-US" sz="1800" b="0" i="0" dirty="0">
                <a:solidFill>
                  <a:srgbClr val="242021"/>
                </a:solidFill>
                <a:effectLst/>
                <a:latin typeface="TimesNewRomanPSMT"/>
              </a:rPr>
              <a:t> </a:t>
            </a:r>
            <a:r>
              <a:rPr lang="en-US" sz="1800" b="0" i="0" dirty="0" err="1">
                <a:solidFill>
                  <a:srgbClr val="242021"/>
                </a:solidFill>
                <a:effectLst/>
                <a:latin typeface="TimesNewRomanPSMT"/>
              </a:rPr>
              <a:t>unutrašnja</a:t>
            </a:r>
            <a:r>
              <a:rPr lang="en-US" sz="1800" b="0" i="0" dirty="0">
                <a:solidFill>
                  <a:srgbClr val="242021"/>
                </a:solidFill>
                <a:effectLst/>
                <a:latin typeface="TimesNewRomanPSMT"/>
              </a:rPr>
              <a:t> </a:t>
            </a:r>
            <a:r>
              <a:rPr lang="en-US" sz="1800" b="0" i="0" dirty="0" err="1">
                <a:solidFill>
                  <a:srgbClr val="242021"/>
                </a:solidFill>
                <a:effectLst/>
                <a:latin typeface="TimesNewRomanPSMT"/>
              </a:rPr>
              <a:t>fiksacija</a:t>
            </a:r>
            <a:r>
              <a:rPr lang="en-US" sz="1800" b="0" i="0" dirty="0">
                <a:solidFill>
                  <a:srgbClr val="242021"/>
                </a:solidFill>
                <a:effectLst/>
                <a:latin typeface="TimesNewRomanPSMT"/>
              </a:rPr>
              <a:t>, </a:t>
            </a:r>
            <a:r>
              <a:rPr lang="en-US" sz="1800" b="0" i="0" dirty="0" err="1">
                <a:solidFill>
                  <a:srgbClr val="242021"/>
                </a:solidFill>
                <a:effectLst/>
                <a:latin typeface="TimesNewRomanPSMT"/>
              </a:rPr>
              <a:t>kao</a:t>
            </a:r>
            <a:r>
              <a:rPr lang="en-US" sz="1800" b="0" i="0" dirty="0">
                <a:solidFill>
                  <a:srgbClr val="242021"/>
                </a:solidFill>
                <a:effectLst/>
                <a:latin typeface="TimesNewRomanPSMT"/>
              </a:rPr>
              <a:t> </a:t>
            </a:r>
            <a:r>
              <a:rPr lang="en-US" sz="1800" b="0" i="0" dirty="0" err="1">
                <a:solidFill>
                  <a:srgbClr val="242021"/>
                </a:solidFill>
                <a:effectLst/>
                <a:latin typeface="TimesNewRomanPSMT"/>
              </a:rPr>
              <a:t>i</a:t>
            </a:r>
            <a:r>
              <a:rPr lang="en-US" sz="1800" b="0" i="0" dirty="0">
                <a:solidFill>
                  <a:srgbClr val="242021"/>
                </a:solidFill>
                <a:effectLst/>
                <a:latin typeface="TimesNewRomanPSMT"/>
              </a:rPr>
              <a:t> </a:t>
            </a:r>
            <a:r>
              <a:rPr lang="en-US" sz="1800" b="0" i="0" dirty="0" err="1">
                <a:solidFill>
                  <a:srgbClr val="242021"/>
                </a:solidFill>
                <a:effectLst/>
                <a:latin typeface="TimesNewRomanPSMT"/>
              </a:rPr>
              <a:t>kod</a:t>
            </a:r>
            <a:r>
              <a:rPr lang="en-US" sz="1800" b="0" i="0" dirty="0">
                <a:solidFill>
                  <a:srgbClr val="242021"/>
                </a:solidFill>
                <a:effectLst/>
                <a:latin typeface="TimesNewRomanPSMT"/>
              </a:rPr>
              <a:t> </a:t>
            </a:r>
            <a:r>
              <a:rPr lang="en-US" sz="1800" b="0" i="0" dirty="0" err="1">
                <a:solidFill>
                  <a:srgbClr val="242021"/>
                </a:solidFill>
                <a:effectLst/>
                <a:latin typeface="TimesNewRomanPSMT"/>
              </a:rPr>
              <a:t>otvorenih</a:t>
            </a:r>
            <a:r>
              <a:rPr lang="en-US" sz="1800" b="0" i="0" dirty="0">
                <a:solidFill>
                  <a:srgbClr val="242021"/>
                </a:solidFill>
                <a:effectLst/>
                <a:latin typeface="TimesNewRomanPSMT"/>
              </a:rPr>
              <a:t> </a:t>
            </a:r>
            <a:r>
              <a:rPr lang="en-US" sz="1800" b="0" i="0" dirty="0" err="1">
                <a:solidFill>
                  <a:srgbClr val="242021"/>
                </a:solidFill>
                <a:effectLst/>
                <a:latin typeface="TimesNewRomanPSMT"/>
              </a:rPr>
              <a:t>preloma</a:t>
            </a:r>
            <a:r>
              <a:rPr lang="en-US" sz="1800" b="0" i="0" dirty="0">
                <a:solidFill>
                  <a:srgbClr val="242021"/>
                </a:solidFill>
                <a:effectLst/>
                <a:latin typeface="TimesNewRomanPSMT"/>
              </a:rPr>
              <a:t>. </a:t>
            </a:r>
            <a:r>
              <a:rPr lang="en-US" sz="1800" b="1" i="0" dirty="0" err="1">
                <a:solidFill>
                  <a:srgbClr val="242021"/>
                </a:solidFill>
                <a:effectLst/>
                <a:latin typeface="TimesNewRomanPSMT"/>
              </a:rPr>
              <a:t>Ekstenzija</a:t>
            </a:r>
            <a:r>
              <a:rPr lang="en-US" sz="1800" b="0" i="0" dirty="0">
                <a:solidFill>
                  <a:srgbClr val="242021"/>
                </a:solidFill>
                <a:effectLst/>
                <a:latin typeface="TimesNewRomanPSMT"/>
              </a:rPr>
              <a:t> </a:t>
            </a:r>
            <a:r>
              <a:rPr lang="en-US" sz="1800" b="0" i="0" dirty="0" err="1">
                <a:solidFill>
                  <a:srgbClr val="242021"/>
                </a:solidFill>
                <a:effectLst/>
                <a:latin typeface="TimesNewRomanPSMT"/>
              </a:rPr>
              <a:t>jejedna</a:t>
            </a:r>
            <a:r>
              <a:rPr lang="en-US" sz="1800" b="0" i="0" dirty="0">
                <a:solidFill>
                  <a:srgbClr val="242021"/>
                </a:solidFill>
                <a:effectLst/>
                <a:latin typeface="TimesNewRomanPSMT"/>
              </a:rPr>
              <a:t> od </a:t>
            </a:r>
            <a:r>
              <a:rPr lang="en-US" sz="1800" b="0" i="0" dirty="0" err="1">
                <a:solidFill>
                  <a:srgbClr val="242021"/>
                </a:solidFill>
                <a:effectLst/>
                <a:latin typeface="TimesNewRomanPSMT"/>
              </a:rPr>
              <a:t>metoda</a:t>
            </a:r>
            <a:r>
              <a:rPr lang="en-US" sz="1800" b="0" i="0" dirty="0">
                <a:solidFill>
                  <a:srgbClr val="242021"/>
                </a:solidFill>
                <a:effectLst/>
                <a:latin typeface="TimesNewRomanPSMT"/>
              </a:rPr>
              <a:t> </a:t>
            </a:r>
            <a:r>
              <a:rPr lang="en-US" sz="1800" b="0" i="0" dirty="0" err="1">
                <a:solidFill>
                  <a:srgbClr val="242021"/>
                </a:solidFill>
                <a:effectLst/>
                <a:latin typeface="TimesNewRomanPSMT"/>
              </a:rPr>
              <a:t>izbora</a:t>
            </a:r>
            <a:r>
              <a:rPr lang="en-US" sz="1800" b="0" i="0" dirty="0">
                <a:solidFill>
                  <a:srgbClr val="242021"/>
                </a:solidFill>
                <a:effectLst/>
                <a:latin typeface="TimesNewRomanPSMT"/>
              </a:rPr>
              <a:t> u </a:t>
            </a:r>
            <a:r>
              <a:rPr lang="en-US" sz="1800" b="0" i="0" dirty="0" err="1">
                <a:solidFill>
                  <a:srgbClr val="242021"/>
                </a:solidFill>
                <a:effectLst/>
                <a:latin typeface="TimesNewRomanPSMT"/>
              </a:rPr>
              <a:t>liječenju</a:t>
            </a:r>
            <a:r>
              <a:rPr lang="en-US" sz="1800" b="0" i="0" dirty="0">
                <a:solidFill>
                  <a:srgbClr val="242021"/>
                </a:solidFill>
                <a:effectLst/>
                <a:latin typeface="TimesNewRomanPSMT"/>
              </a:rPr>
              <a:t> </a:t>
            </a:r>
            <a:r>
              <a:rPr lang="en-US" sz="1800" b="0" i="0" dirty="0" err="1">
                <a:solidFill>
                  <a:srgbClr val="242021"/>
                </a:solidFill>
                <a:effectLst/>
                <a:latin typeface="TimesNewRomanPSMT"/>
              </a:rPr>
              <a:t>ovakvih</a:t>
            </a:r>
            <a:r>
              <a:rPr lang="en-US" sz="1800" b="0" i="0" dirty="0">
                <a:solidFill>
                  <a:srgbClr val="242021"/>
                </a:solidFill>
                <a:effectLst/>
                <a:latin typeface="TimesNewRomanPSMT"/>
              </a:rPr>
              <a:t> </a:t>
            </a:r>
            <a:r>
              <a:rPr lang="en-US" sz="1800" b="0" i="0" dirty="0" err="1">
                <a:solidFill>
                  <a:srgbClr val="242021"/>
                </a:solidFill>
                <a:effectLst/>
                <a:latin typeface="TimesNewRomanPSMT"/>
              </a:rPr>
              <a:t>preloma</a:t>
            </a:r>
            <a:r>
              <a:rPr lang="en-US" sz="1800" b="0" i="0" dirty="0">
                <a:solidFill>
                  <a:srgbClr val="242021"/>
                </a:solidFill>
                <a:effectLst/>
                <a:latin typeface="TimesNewRomanPSMT"/>
              </a:rPr>
              <a:t>.</a:t>
            </a:r>
            <a:br>
              <a:rPr lang="en-US" sz="1800" b="0" i="0" dirty="0">
                <a:solidFill>
                  <a:srgbClr val="242021"/>
                </a:solidFill>
                <a:effectLst/>
                <a:latin typeface="TimesNewRomanPSMT"/>
              </a:rPr>
            </a:br>
            <a:r>
              <a:rPr lang="en-US" sz="1800" b="0" i="0" dirty="0" err="1">
                <a:solidFill>
                  <a:srgbClr val="242021"/>
                </a:solidFill>
                <a:effectLst/>
                <a:latin typeface="TimesNewRomanPSMT"/>
              </a:rPr>
              <a:t>Ukoliko</a:t>
            </a:r>
            <a:r>
              <a:rPr lang="en-US" sz="1800" b="0" i="0" dirty="0">
                <a:solidFill>
                  <a:srgbClr val="242021"/>
                </a:solidFill>
                <a:effectLst/>
                <a:latin typeface="TimesNewRomanPSMT"/>
              </a:rPr>
              <a:t> se </a:t>
            </a:r>
            <a:r>
              <a:rPr lang="en-US" sz="1800" b="0" i="0" dirty="0" err="1">
                <a:solidFill>
                  <a:srgbClr val="242021"/>
                </a:solidFill>
                <a:effectLst/>
                <a:latin typeface="TimesNewRomanPSMT"/>
              </a:rPr>
              <a:t>procijeni</a:t>
            </a:r>
            <a:r>
              <a:rPr lang="en-US" sz="1800" b="0" i="0" dirty="0">
                <a:solidFill>
                  <a:srgbClr val="242021"/>
                </a:solidFill>
                <a:effectLst/>
                <a:latin typeface="TimesNewRomanPSMT"/>
              </a:rPr>
              <a:t> da </a:t>
            </a:r>
            <a:r>
              <a:rPr lang="en-US" sz="1800" b="0" i="0" dirty="0" err="1">
                <a:solidFill>
                  <a:srgbClr val="242021"/>
                </a:solidFill>
                <a:effectLst/>
                <a:latin typeface="TimesNewRomanPSMT"/>
              </a:rPr>
              <a:t>operativnim</a:t>
            </a:r>
            <a:r>
              <a:rPr lang="en-US" sz="1800" b="0" i="0" dirty="0">
                <a:solidFill>
                  <a:srgbClr val="242021"/>
                </a:solidFill>
                <a:effectLst/>
                <a:latin typeface="TimesNewRomanPSMT"/>
              </a:rPr>
              <a:t> </a:t>
            </a:r>
            <a:r>
              <a:rPr lang="en-US" sz="1800" b="0" i="0" dirty="0" err="1">
                <a:solidFill>
                  <a:srgbClr val="242021"/>
                </a:solidFill>
                <a:effectLst/>
                <a:latin typeface="TimesNewRomanPSMT"/>
              </a:rPr>
              <a:t>liječenjem</a:t>
            </a:r>
            <a:r>
              <a:rPr lang="en-US" sz="1800" b="0" i="0" dirty="0">
                <a:solidFill>
                  <a:srgbClr val="242021"/>
                </a:solidFill>
                <a:effectLst/>
                <a:latin typeface="TimesNewRomanPSMT"/>
              </a:rPr>
              <a:t> </a:t>
            </a:r>
            <a:r>
              <a:rPr lang="en-US" sz="1800" b="0" i="0" dirty="0" err="1">
                <a:solidFill>
                  <a:srgbClr val="242021"/>
                </a:solidFill>
                <a:effectLst/>
                <a:latin typeface="TimesNewRomanPSMT"/>
              </a:rPr>
              <a:t>mogu</a:t>
            </a:r>
            <a:r>
              <a:rPr lang="en-US" sz="1800" b="0" i="0" dirty="0">
                <a:solidFill>
                  <a:srgbClr val="242021"/>
                </a:solidFill>
                <a:effectLst/>
                <a:latin typeface="TimesNewRomanPSMT"/>
              </a:rPr>
              <a:t> da se </a:t>
            </a:r>
            <a:r>
              <a:rPr lang="en-US" sz="1800" b="0" i="0" dirty="0" err="1">
                <a:solidFill>
                  <a:srgbClr val="242021"/>
                </a:solidFill>
                <a:effectLst/>
                <a:latin typeface="TimesNewRomanPSMT"/>
              </a:rPr>
              <a:t>postignu</a:t>
            </a:r>
            <a:r>
              <a:rPr lang="en-US" sz="1800" b="0" i="0" dirty="0">
                <a:solidFill>
                  <a:srgbClr val="242021"/>
                </a:solidFill>
                <a:effectLst/>
                <a:latin typeface="TimesNewRomanPSMT"/>
              </a:rPr>
              <a:t> </a:t>
            </a:r>
            <a:r>
              <a:rPr lang="en-US" sz="1800" b="0" i="0" dirty="0" err="1">
                <a:solidFill>
                  <a:srgbClr val="242021"/>
                </a:solidFill>
                <a:effectLst/>
                <a:latin typeface="TimesNewRomanPSMT"/>
              </a:rPr>
              <a:t>anatomska</a:t>
            </a:r>
            <a:br>
              <a:rPr lang="en-US" sz="1800" b="0" i="0" dirty="0">
                <a:solidFill>
                  <a:srgbClr val="242021"/>
                </a:solidFill>
                <a:effectLst/>
                <a:latin typeface="TimesNewRomanPSMT"/>
              </a:rPr>
            </a:br>
            <a:r>
              <a:rPr lang="en-US" sz="1800" b="0" i="0" dirty="0" err="1">
                <a:solidFill>
                  <a:srgbClr val="242021"/>
                </a:solidFill>
                <a:effectLst/>
                <a:latin typeface="TimesNewRomanPSMT"/>
              </a:rPr>
              <a:t>repozicija</a:t>
            </a:r>
            <a:r>
              <a:rPr lang="en-US" sz="1800" b="0" i="0" dirty="0">
                <a:solidFill>
                  <a:srgbClr val="242021"/>
                </a:solidFill>
                <a:effectLst/>
                <a:latin typeface="TimesNewRomanPSMT"/>
              </a:rPr>
              <a:t> </a:t>
            </a:r>
            <a:r>
              <a:rPr lang="en-US" sz="1800" b="0" i="0" dirty="0" err="1">
                <a:solidFill>
                  <a:srgbClr val="242021"/>
                </a:solidFill>
                <a:effectLst/>
                <a:latin typeface="TimesNewRomanPSMT"/>
              </a:rPr>
              <a:t>i</a:t>
            </a:r>
            <a:r>
              <a:rPr lang="en-US" sz="1800" b="0" i="0" dirty="0">
                <a:solidFill>
                  <a:srgbClr val="242021"/>
                </a:solidFill>
                <a:effectLst/>
                <a:latin typeface="TimesNewRomanPSMT"/>
              </a:rPr>
              <a:t> </a:t>
            </a:r>
            <a:r>
              <a:rPr lang="en-US" sz="1800" b="0" i="0" dirty="0" err="1">
                <a:solidFill>
                  <a:srgbClr val="242021"/>
                </a:solidFill>
                <a:effectLst/>
                <a:latin typeface="TimesNewRomanPSMT"/>
              </a:rPr>
              <a:t>stabilna</a:t>
            </a:r>
            <a:r>
              <a:rPr lang="en-US" sz="1800" b="0" i="0" dirty="0">
                <a:solidFill>
                  <a:srgbClr val="242021"/>
                </a:solidFill>
                <a:effectLst/>
                <a:latin typeface="TimesNewRomanPSMT"/>
              </a:rPr>
              <a:t> </a:t>
            </a:r>
            <a:r>
              <a:rPr lang="en-US" sz="1800" b="0" i="0" dirty="0" err="1">
                <a:solidFill>
                  <a:srgbClr val="242021"/>
                </a:solidFill>
                <a:effectLst/>
                <a:latin typeface="TimesNewRomanPSMT"/>
              </a:rPr>
              <a:t>fiksacija</a:t>
            </a:r>
            <a:r>
              <a:rPr lang="en-US" sz="1800" b="0" i="0" dirty="0">
                <a:solidFill>
                  <a:srgbClr val="242021"/>
                </a:solidFill>
                <a:effectLst/>
                <a:latin typeface="TimesNewRomanPSMT"/>
              </a:rPr>
              <a:t>, </a:t>
            </a:r>
            <a:r>
              <a:rPr lang="en-US" sz="1800" b="0" i="0" dirty="0" err="1">
                <a:solidFill>
                  <a:srgbClr val="242021"/>
                </a:solidFill>
                <a:effectLst/>
                <a:latin typeface="TimesNewRomanPSMT"/>
              </a:rPr>
              <a:t>najčešće</a:t>
            </a:r>
            <a:r>
              <a:rPr lang="en-US" sz="1800" b="0" i="0" dirty="0">
                <a:solidFill>
                  <a:srgbClr val="242021"/>
                </a:solidFill>
                <a:effectLst/>
                <a:latin typeface="TimesNewRomanPSMT"/>
              </a:rPr>
              <a:t> se </a:t>
            </a:r>
            <a:r>
              <a:rPr lang="en-US" sz="1800" b="0" i="0" dirty="0" err="1">
                <a:solidFill>
                  <a:srgbClr val="242021"/>
                </a:solidFill>
                <a:effectLst/>
                <a:latin typeface="TimesNewRomanPSMT"/>
              </a:rPr>
              <a:t>koristi</a:t>
            </a:r>
            <a:r>
              <a:rPr lang="en-US" sz="1800" b="0" i="0" dirty="0">
                <a:solidFill>
                  <a:srgbClr val="242021"/>
                </a:solidFill>
                <a:effectLst/>
                <a:latin typeface="TimesNewRomanPSMT"/>
              </a:rPr>
              <a:t> </a:t>
            </a:r>
            <a:r>
              <a:rPr lang="en-US" sz="1800" b="0" i="0" dirty="0" err="1">
                <a:solidFill>
                  <a:srgbClr val="242021"/>
                </a:solidFill>
                <a:effectLst/>
                <a:latin typeface="TimesNewRomanPSMT"/>
              </a:rPr>
              <a:t>klasična</a:t>
            </a:r>
            <a:r>
              <a:rPr lang="en-US" sz="1800" b="0" i="0" dirty="0">
                <a:solidFill>
                  <a:srgbClr val="242021"/>
                </a:solidFill>
                <a:effectLst/>
                <a:latin typeface="TimesNewRomanPSMT"/>
              </a:rPr>
              <a:t> </a:t>
            </a:r>
            <a:r>
              <a:rPr lang="en-US" sz="1800" b="0" i="0" dirty="0" err="1">
                <a:solidFill>
                  <a:srgbClr val="242021"/>
                </a:solidFill>
                <a:effectLst/>
                <a:latin typeface="TimesNewRomanPSMT"/>
              </a:rPr>
              <a:t>klin-ploča</a:t>
            </a:r>
            <a:r>
              <a:rPr lang="en-US" sz="1800" b="0" i="0" dirty="0">
                <a:solidFill>
                  <a:srgbClr val="242021"/>
                </a:solidFill>
                <a:effectLst/>
                <a:latin typeface="TimesNewRomanPSMT"/>
              </a:rPr>
              <a:t>, AO </a:t>
            </a:r>
            <a:r>
              <a:rPr lang="en-US" sz="1800" b="0" i="0" dirty="0" err="1">
                <a:solidFill>
                  <a:srgbClr val="242021"/>
                </a:solidFill>
                <a:effectLst/>
                <a:latin typeface="TimesNewRomanPSMT"/>
              </a:rPr>
              <a:t>ugaona</a:t>
            </a:r>
            <a:r>
              <a:rPr lang="en-US" sz="1800" b="0" i="0" dirty="0">
                <a:solidFill>
                  <a:srgbClr val="242021"/>
                </a:solidFill>
                <a:effectLst/>
                <a:latin typeface="TimesNewRomanPSMT"/>
              </a:rPr>
              <a:t> </a:t>
            </a:r>
            <a:r>
              <a:rPr lang="en-US" sz="1800" b="0" i="0" dirty="0" err="1">
                <a:solidFill>
                  <a:srgbClr val="242021"/>
                </a:solidFill>
                <a:effectLst/>
                <a:latin typeface="TimesNewRomanPSMT"/>
              </a:rPr>
              <a:t>i</a:t>
            </a:r>
            <a:r>
              <a:rPr lang="sr-Latn-BA" sz="1800" b="0" i="0" dirty="0">
                <a:solidFill>
                  <a:srgbClr val="242021"/>
                </a:solidFill>
                <a:effectLst/>
                <a:latin typeface="TimesNewRomanPSMT"/>
              </a:rPr>
              <a:t> </a:t>
            </a:r>
            <a:r>
              <a:rPr lang="en-US" sz="1800" b="0" i="0" dirty="0" err="1">
                <a:solidFill>
                  <a:srgbClr val="242021"/>
                </a:solidFill>
                <a:effectLst/>
                <a:latin typeface="TimesNewRomanPSMT"/>
              </a:rPr>
              <a:t>obična</a:t>
            </a:r>
            <a:r>
              <a:rPr lang="en-US" sz="1800" b="0" i="0" dirty="0">
                <a:solidFill>
                  <a:srgbClr val="242021"/>
                </a:solidFill>
                <a:effectLst/>
                <a:latin typeface="TimesNewRomanPSMT"/>
              </a:rPr>
              <a:t> </a:t>
            </a:r>
            <a:r>
              <a:rPr lang="en-US" sz="1800" b="0" i="0" dirty="0" err="1">
                <a:solidFill>
                  <a:srgbClr val="242021"/>
                </a:solidFill>
                <a:effectLst/>
                <a:latin typeface="TimesNewRomanPSMT"/>
              </a:rPr>
              <a:t>ploča</a:t>
            </a:r>
            <a:r>
              <a:rPr lang="en-US" sz="1800" b="0" i="0" dirty="0">
                <a:solidFill>
                  <a:srgbClr val="242021"/>
                </a:solidFill>
                <a:effectLst/>
                <a:latin typeface="TimesNewRomanPSMT"/>
              </a:rPr>
              <a:t>, </a:t>
            </a:r>
            <a:r>
              <a:rPr lang="en-US" sz="1800" b="0" i="0" dirty="0" err="1">
                <a:solidFill>
                  <a:srgbClr val="242021"/>
                </a:solidFill>
                <a:effectLst/>
                <a:latin typeface="TimesNewRomanPSMT"/>
              </a:rPr>
              <a:t>klizni</a:t>
            </a:r>
            <a:r>
              <a:rPr lang="en-US" sz="1800" b="0" i="0" dirty="0">
                <a:solidFill>
                  <a:srgbClr val="242021"/>
                </a:solidFill>
                <a:effectLst/>
                <a:latin typeface="TimesNewRomanPSMT"/>
              </a:rPr>
              <a:t> </a:t>
            </a:r>
            <a:r>
              <a:rPr lang="en-US" sz="1800" b="0" i="0" dirty="0" err="1">
                <a:solidFill>
                  <a:srgbClr val="242021"/>
                </a:solidFill>
                <a:effectLst/>
                <a:latin typeface="TimesNewRomanPSMT"/>
              </a:rPr>
              <a:t>zavrtnji</a:t>
            </a:r>
            <a:r>
              <a:rPr lang="en-US" sz="1800" b="0" i="0" dirty="0">
                <a:solidFill>
                  <a:srgbClr val="242021"/>
                </a:solidFill>
                <a:effectLst/>
                <a:latin typeface="TimesNewRomanPSMT"/>
              </a:rPr>
              <a:t>, </a:t>
            </a:r>
            <a:r>
              <a:rPr lang="en-US" sz="1800" b="0" i="0" dirty="0" err="1">
                <a:solidFill>
                  <a:srgbClr val="242021"/>
                </a:solidFill>
                <a:effectLst/>
                <a:latin typeface="TimesNewRomanPSMT"/>
              </a:rPr>
              <a:t>intramedularni</a:t>
            </a:r>
            <a:r>
              <a:rPr lang="en-US" sz="1800" b="0" i="0" dirty="0">
                <a:solidFill>
                  <a:srgbClr val="242021"/>
                </a:solidFill>
                <a:effectLst/>
                <a:latin typeface="TimesNewRomanPSMT"/>
              </a:rPr>
              <a:t> </a:t>
            </a:r>
            <a:r>
              <a:rPr lang="en-US" sz="1800" b="0" i="0" dirty="0" err="1">
                <a:solidFill>
                  <a:srgbClr val="242021"/>
                </a:solidFill>
                <a:effectLst/>
                <a:latin typeface="TimesNewRomanPSMT"/>
              </a:rPr>
              <a:t>implantati</a:t>
            </a:r>
            <a:r>
              <a:rPr lang="en-US" sz="1800" b="0" i="0" dirty="0">
                <a:solidFill>
                  <a:srgbClr val="242021"/>
                </a:solidFill>
                <a:effectLst/>
                <a:latin typeface="TimesNewRomanPSMT"/>
              </a:rPr>
              <a:t>, </a:t>
            </a:r>
            <a:r>
              <a:rPr lang="en-US" sz="1800" b="0" i="0" dirty="0" err="1">
                <a:solidFill>
                  <a:srgbClr val="242021"/>
                </a:solidFill>
                <a:effectLst/>
                <a:latin typeface="TimesNewRomanPSMT"/>
              </a:rPr>
              <a:t>Enderov</a:t>
            </a:r>
            <a:r>
              <a:rPr lang="en-US" sz="1800" b="0" i="0" dirty="0">
                <a:solidFill>
                  <a:srgbClr val="242021"/>
                </a:solidFill>
                <a:effectLst/>
                <a:latin typeface="TimesNewRomanPSMT"/>
              </a:rPr>
              <a:t>, </a:t>
            </a:r>
            <a:r>
              <a:rPr lang="en-US" sz="1800" b="0" i="0" dirty="0" err="1">
                <a:solidFill>
                  <a:srgbClr val="242021"/>
                </a:solidFill>
                <a:effectLst/>
                <a:latin typeface="TimesNewRomanPSMT"/>
              </a:rPr>
              <a:t>Sampsonov</a:t>
            </a:r>
            <a:r>
              <a:rPr lang="en-US" sz="1800" b="0" i="0" dirty="0">
                <a:solidFill>
                  <a:srgbClr val="242021"/>
                </a:solidFill>
                <a:effectLst/>
                <a:latin typeface="TimesNewRomanPSMT"/>
              </a:rPr>
              <a:t> </a:t>
            </a:r>
            <a:r>
              <a:rPr lang="en-US" sz="1800" b="0" i="0" dirty="0" err="1">
                <a:solidFill>
                  <a:srgbClr val="242021"/>
                </a:solidFill>
                <a:effectLst/>
                <a:latin typeface="TimesNewRomanPSMT"/>
              </a:rPr>
              <a:t>klin</a:t>
            </a:r>
            <a:r>
              <a:rPr lang="en-US" sz="1800" b="0" i="0" dirty="0">
                <a:solidFill>
                  <a:srgbClr val="242021"/>
                </a:solidFill>
                <a:effectLst/>
                <a:latin typeface="TimesNewRomanPSMT"/>
              </a:rPr>
              <a:t>/</a:t>
            </a:r>
            <a:r>
              <a:rPr lang="sr-Latn-BA" sz="1800" b="0" i="0" dirty="0">
                <a:solidFill>
                  <a:srgbClr val="242021"/>
                </a:solidFill>
                <a:effectLst/>
                <a:latin typeface="TimesNewRomanPSMT"/>
              </a:rPr>
              <a:t> </a:t>
            </a:r>
            <a:r>
              <a:rPr lang="en-US" sz="1800" b="0" i="0" dirty="0" err="1">
                <a:solidFill>
                  <a:srgbClr val="242021"/>
                </a:solidFill>
                <a:effectLst/>
                <a:latin typeface="TimesNewRomanPSMT"/>
              </a:rPr>
              <a:t>klinovi</a:t>
            </a:r>
            <a:r>
              <a:rPr lang="en-US" sz="1800" b="0" i="0" dirty="0">
                <a:solidFill>
                  <a:srgbClr val="242021"/>
                </a:solidFill>
                <a:effectLst/>
                <a:latin typeface="TimesNewRomanPSMT"/>
              </a:rPr>
              <a:t>, </a:t>
            </a:r>
            <a:r>
              <a:rPr lang="en-US" sz="1800" b="0" i="0" dirty="0" err="1">
                <a:solidFill>
                  <a:srgbClr val="242021"/>
                </a:solidFill>
                <a:effectLst/>
                <a:latin typeface="TimesNewRomanPSMT"/>
              </a:rPr>
              <a:t>unutrašnji</a:t>
            </a:r>
            <a:r>
              <a:rPr lang="en-US" sz="1800" b="0" i="0" dirty="0">
                <a:solidFill>
                  <a:srgbClr val="242021"/>
                </a:solidFill>
                <a:effectLst/>
                <a:latin typeface="TimesNewRomanPSMT"/>
              </a:rPr>
              <a:t> </a:t>
            </a:r>
            <a:r>
              <a:rPr lang="en-US" sz="1800" b="0" i="0" dirty="0" err="1">
                <a:solidFill>
                  <a:srgbClr val="242021"/>
                </a:solidFill>
                <a:effectLst/>
                <a:latin typeface="TimesNewRomanPSMT"/>
              </a:rPr>
              <a:t>fiksator</a:t>
            </a:r>
            <a:r>
              <a:rPr lang="en-US" sz="1800" b="0" i="0" dirty="0">
                <a:solidFill>
                  <a:srgbClr val="242021"/>
                </a:solidFill>
                <a:effectLst/>
                <a:latin typeface="TimesNewRomanPSMT"/>
              </a:rPr>
              <a:t> </a:t>
            </a:r>
            <a:r>
              <a:rPr lang="en-US" sz="1800" b="0" i="0" dirty="0" err="1">
                <a:solidFill>
                  <a:srgbClr val="242021"/>
                </a:solidFill>
                <a:effectLst/>
                <a:latin typeface="TimesNewRomanPSMT"/>
              </a:rPr>
              <a:t>i</a:t>
            </a:r>
            <a:r>
              <a:rPr lang="en-US" sz="1800" b="0" i="0" dirty="0">
                <a:solidFill>
                  <a:srgbClr val="242021"/>
                </a:solidFill>
                <a:effectLst/>
                <a:latin typeface="TimesNewRomanPSMT"/>
              </a:rPr>
              <a:t> </a:t>
            </a:r>
            <a:r>
              <a:rPr lang="en-US" sz="1800" b="0" i="0" dirty="0" err="1">
                <a:solidFill>
                  <a:srgbClr val="242021"/>
                </a:solidFill>
                <a:effectLst/>
                <a:latin typeface="TimesNewRomanPSMT"/>
              </a:rPr>
              <a:t>dr</a:t>
            </a:r>
            <a:r>
              <a:rPr lang="en-US" dirty="0"/>
              <a:t> </a:t>
            </a:r>
            <a:br>
              <a:rPr lang="en-US" dirty="0"/>
            </a:br>
            <a:endParaRPr lang="en-US" dirty="0"/>
          </a:p>
        </p:txBody>
      </p:sp>
      <p:pic>
        <p:nvPicPr>
          <p:cNvPr id="5" name="Picture 4">
            <a:extLst>
              <a:ext uri="{FF2B5EF4-FFF2-40B4-BE49-F238E27FC236}">
                <a16:creationId xmlns:a16="http://schemas.microsoft.com/office/drawing/2014/main" id="{8E7BA187-E3AD-44F8-82CB-B445706B4838}"/>
              </a:ext>
            </a:extLst>
          </p:cNvPr>
          <p:cNvPicPr>
            <a:picLocks noChangeAspect="1"/>
          </p:cNvPicPr>
          <p:nvPr/>
        </p:nvPicPr>
        <p:blipFill>
          <a:blip r:embed="rId2"/>
          <a:stretch>
            <a:fillRect/>
          </a:stretch>
        </p:blipFill>
        <p:spPr>
          <a:xfrm>
            <a:off x="8942916" y="149225"/>
            <a:ext cx="2571750" cy="1781175"/>
          </a:xfrm>
          <a:prstGeom prst="rect">
            <a:avLst/>
          </a:prstGeom>
        </p:spPr>
      </p:pic>
      <p:pic>
        <p:nvPicPr>
          <p:cNvPr id="6" name="Picture 5">
            <a:extLst>
              <a:ext uri="{FF2B5EF4-FFF2-40B4-BE49-F238E27FC236}">
                <a16:creationId xmlns:a16="http://schemas.microsoft.com/office/drawing/2014/main" id="{8A742D07-B97B-495E-8F3E-7F8961A45109}"/>
              </a:ext>
            </a:extLst>
          </p:cNvPr>
          <p:cNvPicPr>
            <a:picLocks noChangeAspect="1"/>
          </p:cNvPicPr>
          <p:nvPr/>
        </p:nvPicPr>
        <p:blipFill>
          <a:blip r:embed="rId3"/>
          <a:stretch>
            <a:fillRect/>
          </a:stretch>
        </p:blipFill>
        <p:spPr>
          <a:xfrm>
            <a:off x="9274002" y="1884500"/>
            <a:ext cx="2528341" cy="2216475"/>
          </a:xfrm>
          <a:prstGeom prst="rect">
            <a:avLst/>
          </a:prstGeom>
        </p:spPr>
      </p:pic>
      <p:pic>
        <p:nvPicPr>
          <p:cNvPr id="7" name="Picture 6">
            <a:extLst>
              <a:ext uri="{FF2B5EF4-FFF2-40B4-BE49-F238E27FC236}">
                <a16:creationId xmlns:a16="http://schemas.microsoft.com/office/drawing/2014/main" id="{C97C34DD-0516-4E55-80F5-29CFF25A3480}"/>
              </a:ext>
            </a:extLst>
          </p:cNvPr>
          <p:cNvPicPr>
            <a:picLocks noChangeAspect="1"/>
          </p:cNvPicPr>
          <p:nvPr/>
        </p:nvPicPr>
        <p:blipFill>
          <a:blip r:embed="rId4"/>
          <a:stretch>
            <a:fillRect/>
          </a:stretch>
        </p:blipFill>
        <p:spPr>
          <a:xfrm>
            <a:off x="10228791" y="4012162"/>
            <a:ext cx="1165747" cy="2567069"/>
          </a:xfrm>
          <a:prstGeom prst="rect">
            <a:avLst/>
          </a:prstGeom>
        </p:spPr>
      </p:pic>
    </p:spTree>
    <p:extLst>
      <p:ext uri="{BB962C8B-B14F-4D97-AF65-F5344CB8AC3E}">
        <p14:creationId xmlns:p14="http://schemas.microsoft.com/office/powerpoint/2010/main" val="1136159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70565-4D3C-488C-8E9D-73D5203291C6}"/>
              </a:ext>
            </a:extLst>
          </p:cNvPr>
          <p:cNvSpPr>
            <a:spLocks noGrp="1"/>
          </p:cNvSpPr>
          <p:nvPr>
            <p:ph type="title"/>
          </p:nvPr>
        </p:nvSpPr>
        <p:spPr/>
        <p:txBody>
          <a:bodyPr/>
          <a:lstStyle/>
          <a:p>
            <a:r>
              <a:rPr lang="sr-Latn-BA" dirty="0">
                <a:solidFill>
                  <a:schemeClr val="tx1">
                    <a:lumMod val="95000"/>
                    <a:lumOff val="5000"/>
                  </a:schemeClr>
                </a:solidFill>
              </a:rPr>
              <a:t>Prelomi i povrede   bedrene kosti</a:t>
            </a:r>
            <a:endParaRPr lang="en-US" dirty="0"/>
          </a:p>
        </p:txBody>
      </p:sp>
      <p:sp>
        <p:nvSpPr>
          <p:cNvPr id="3" name="Content Placeholder 2">
            <a:extLst>
              <a:ext uri="{FF2B5EF4-FFF2-40B4-BE49-F238E27FC236}">
                <a16:creationId xmlns:a16="http://schemas.microsoft.com/office/drawing/2014/main" id="{668BF68B-2A0E-4C92-A3CE-489B3A78250C}"/>
              </a:ext>
            </a:extLst>
          </p:cNvPr>
          <p:cNvSpPr>
            <a:spLocks noGrp="1"/>
          </p:cNvSpPr>
          <p:nvPr>
            <p:ph idx="1"/>
          </p:nvPr>
        </p:nvSpPr>
        <p:spPr>
          <a:xfrm>
            <a:off x="501952" y="1773853"/>
            <a:ext cx="8947431" cy="4617616"/>
          </a:xfrm>
        </p:spPr>
        <p:txBody>
          <a:bodyPr>
            <a:noAutofit/>
          </a:bodyPr>
          <a:lstStyle/>
          <a:p>
            <a:pPr>
              <a:buClr>
                <a:schemeClr val="tx1">
                  <a:lumMod val="85000"/>
                  <a:lumOff val="15000"/>
                </a:schemeClr>
              </a:buClr>
              <a:buFont typeface="Arial" panose="020B0604020202020204" pitchFamily="34" charset="0"/>
              <a:buChar char="•"/>
            </a:pPr>
            <a:r>
              <a:rPr lang="sr-Latn-BA" sz="2000" b="1" dirty="0">
                <a:solidFill>
                  <a:srgbClr val="FF0000"/>
                </a:solidFill>
                <a:latin typeface="Times New Roman" panose="02020603050405020304" pitchFamily="18" charset="0"/>
                <a:cs typeface="Times New Roman" panose="02020603050405020304" pitchFamily="18" charset="0"/>
              </a:rPr>
              <a:t>PRELOMI DIJAFIZE FEMURA</a:t>
            </a:r>
          </a:p>
          <a:p>
            <a:pPr>
              <a:buClr>
                <a:schemeClr val="tx1">
                  <a:lumMod val="85000"/>
                  <a:lumOff val="15000"/>
                </a:schemeClr>
              </a:buClr>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Najčešći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mehanizam</a:t>
            </a:r>
            <a:r>
              <a:rPr lang="en-US" sz="2000" dirty="0">
                <a:latin typeface="Times New Roman" panose="02020603050405020304" pitchFamily="18" charset="0"/>
                <a:cs typeface="Times New Roman" panose="02020603050405020304" pitchFamily="18" charset="0"/>
              </a:rPr>
              <a:t> </a:t>
            </a:r>
            <a:r>
              <a:rPr lang="sr-Latn-BA" sz="2000" dirty="0">
                <a:latin typeface="Times New Roman" panose="02020603050405020304" pitchFamily="18" charset="0"/>
                <a:cs typeface="Times New Roman" panose="02020603050405020304" pitchFamily="18" charset="0"/>
              </a:rPr>
              <a:t>povrede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dijafize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femura</a:t>
            </a:r>
            <a:r>
              <a:rPr lang="en-US" sz="2000" dirty="0">
                <a:latin typeface="Times New Roman" panose="02020603050405020304" pitchFamily="18" charset="0"/>
                <a:cs typeface="Times New Roman" panose="02020603050405020304" pitchFamily="18" charset="0"/>
              </a:rPr>
              <a:t> u </a:t>
            </a:r>
            <a:r>
              <a:rPr lang="en-US" sz="2000" dirty="0" err="1">
                <a:latin typeface="Times New Roman" panose="02020603050405020304" pitchFamily="18" charset="0"/>
                <a:cs typeface="Times New Roman" panose="02020603050405020304" pitchFamily="18" charset="0"/>
              </a:rPr>
              <a:t>mla</a:t>
            </a:r>
            <a:r>
              <a:rPr lang="sr-Latn-BA" sz="2000" dirty="0">
                <a:latin typeface="Times New Roman" panose="02020603050405020304" pitchFamily="18" charset="0"/>
                <a:cs typeface="Times New Roman" panose="02020603050405020304" pitchFamily="18" charset="0"/>
              </a:rPr>
              <a:t>di </a:t>
            </a:r>
            <a:r>
              <a:rPr lang="en-US" sz="2000" dirty="0">
                <a:latin typeface="Times New Roman" panose="02020603050405020304" pitchFamily="18" charset="0"/>
                <a:cs typeface="Times New Roman" panose="02020603050405020304" pitchFamily="18" charset="0"/>
              </a:rPr>
              <a:t>je </a:t>
            </a:r>
            <a:r>
              <a:rPr lang="en-US" sz="2000" dirty="0" err="1">
                <a:latin typeface="Times New Roman" panose="02020603050405020304" pitchFamily="18" charset="0"/>
                <a:cs typeface="Times New Roman" panose="02020603050405020304" pitchFamily="18" charset="0"/>
              </a:rPr>
              <a:t>visokoenergetska</a:t>
            </a:r>
            <a:r>
              <a:rPr lang="en-US" sz="2000" dirty="0">
                <a:latin typeface="Times New Roman" panose="02020603050405020304" pitchFamily="18" charset="0"/>
                <a:cs typeface="Times New Roman" panose="02020603050405020304" pitchFamily="18" charset="0"/>
              </a:rPr>
              <a:t> trauma, </a:t>
            </a:r>
            <a:r>
              <a:rPr lang="en-US" sz="2000" dirty="0" err="1">
                <a:latin typeface="Times New Roman" panose="02020603050405020304" pitchFamily="18" charset="0"/>
                <a:cs typeface="Times New Roman" panose="02020603050405020304" pitchFamily="18" charset="0"/>
              </a:rPr>
              <a:t>dok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niskoenergetske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traume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postaju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sve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važniji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uzrok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među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starijim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odraslima</a:t>
            </a:r>
            <a:r>
              <a:rPr lang="sr-Latn-BA" sz="2000" dirty="0">
                <a:latin typeface="Times New Roman" panose="02020603050405020304" pitchFamily="18" charset="0"/>
                <a:cs typeface="Times New Roman" panose="02020603050405020304" pitchFamily="18" charset="0"/>
              </a:rPr>
              <a:t>.</a:t>
            </a:r>
          </a:p>
          <a:p>
            <a:pPr>
              <a:buClr>
                <a:schemeClr val="tx1">
                  <a:lumMod val="85000"/>
                  <a:lumOff val="15000"/>
                </a:schemeClr>
              </a:buClr>
              <a:buFont typeface="Arial" panose="020B0604020202020204" pitchFamily="34" charset="0"/>
              <a:buChar char="•"/>
            </a:pPr>
            <a:r>
              <a:rPr lang="en-US" sz="2000" b="1" dirty="0" err="1">
                <a:latin typeface="Times New Roman" panose="02020603050405020304" pitchFamily="18" charset="0"/>
                <a:cs typeface="Times New Roman" panose="02020603050405020304" pitchFamily="18" charset="0"/>
              </a:rPr>
              <a:t>Visokoenergetske</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traume</a:t>
            </a:r>
            <a:r>
              <a:rPr lang="en-US" sz="2000" b="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najčešće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nalazimo</a:t>
            </a:r>
            <a:r>
              <a:rPr lang="en-US" sz="2000" dirty="0">
                <a:latin typeface="Times New Roman" panose="02020603050405020304" pitchFamily="18" charset="0"/>
                <a:cs typeface="Times New Roman" panose="02020603050405020304" pitchFamily="18" charset="0"/>
              </a:rPr>
              <a:t> u </a:t>
            </a:r>
            <a:r>
              <a:rPr lang="en-US" sz="2000" dirty="0" err="1">
                <a:latin typeface="Times New Roman" panose="02020603050405020304" pitchFamily="18" charset="0"/>
                <a:cs typeface="Times New Roman" panose="02020603050405020304" pitchFamily="18" charset="0"/>
              </a:rPr>
              <a:t>nesrećama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što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sudari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motornih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vozila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naleti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motornih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vozila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pješaka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motociklističke</a:t>
            </a:r>
            <a:r>
              <a:rPr lang="en-US" sz="2000" dirty="0">
                <a:latin typeface="Times New Roman" panose="02020603050405020304" pitchFamily="18" charset="0"/>
                <a:cs typeface="Times New Roman" panose="02020603050405020304" pitchFamily="18" charset="0"/>
              </a:rPr>
              <a:t> </a:t>
            </a:r>
            <a:r>
              <a:rPr lang="sr-Latn-BA" sz="2000" dirty="0">
                <a:latin typeface="Times New Roman" panose="02020603050405020304" pitchFamily="18" charset="0"/>
                <a:cs typeface="Times New Roman" panose="02020603050405020304" pitchFamily="18" charset="0"/>
              </a:rPr>
              <a:t> saobraćajne nesreće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padovi</a:t>
            </a:r>
            <a:r>
              <a:rPr lang="en-US" sz="2000" dirty="0">
                <a:latin typeface="Times New Roman" panose="02020603050405020304" pitchFamily="18" charset="0"/>
                <a:cs typeface="Times New Roman" panose="02020603050405020304" pitchFamily="18" charset="0"/>
              </a:rPr>
              <a:t> s </a:t>
            </a:r>
            <a:r>
              <a:rPr lang="en-US" sz="2000" dirty="0" err="1">
                <a:latin typeface="Times New Roman" panose="02020603050405020304" pitchFamily="18" charset="0"/>
                <a:cs typeface="Times New Roman" panose="02020603050405020304" pitchFamily="18" charset="0"/>
              </a:rPr>
              <a:t>visine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veće</a:t>
            </a:r>
            <a:r>
              <a:rPr lang="en-US" sz="2000" dirty="0">
                <a:latin typeface="Times New Roman" panose="02020603050405020304" pitchFamily="18" charset="0"/>
                <a:cs typeface="Times New Roman" panose="02020603050405020304" pitchFamily="18" charset="0"/>
              </a:rPr>
              <a:t> od tri </a:t>
            </a:r>
            <a:r>
              <a:rPr lang="en-US" sz="2000" dirty="0" err="1">
                <a:latin typeface="Times New Roman" panose="02020603050405020304" pitchFamily="18" charset="0"/>
                <a:cs typeface="Times New Roman" panose="02020603050405020304" pitchFamily="18" charset="0"/>
              </a:rPr>
              <a:t>metra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a:t>
            </a:r>
            <a:r>
              <a:rPr lang="sr-Latn-BA" sz="2000" dirty="0">
                <a:latin typeface="Times New Roman" panose="02020603050405020304" pitchFamily="18" charset="0"/>
                <a:cs typeface="Times New Roman" panose="02020603050405020304" pitchFamily="18" charset="0"/>
              </a:rPr>
              <a:t>povrede </a:t>
            </a:r>
            <a:r>
              <a:rPr lang="en-US" sz="2000" dirty="0" err="1">
                <a:latin typeface="Times New Roman" panose="02020603050405020304" pitchFamily="18" charset="0"/>
                <a:cs typeface="Times New Roman" panose="02020603050405020304" pitchFamily="18" charset="0"/>
              </a:rPr>
              <a:t>vatrenim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oružjem</a:t>
            </a:r>
            <a:r>
              <a:rPr lang="en-US" sz="2000" dirty="0">
                <a:latin typeface="Times New Roman" panose="02020603050405020304" pitchFamily="18" charset="0"/>
                <a:cs typeface="Times New Roman" panose="02020603050405020304" pitchFamily="18" charset="0"/>
              </a:rPr>
              <a:t> </a:t>
            </a:r>
            <a:r>
              <a:rPr lang="sr-Latn-BA" sz="2000" dirty="0">
                <a:latin typeface="Times New Roman" panose="02020603050405020304" pitchFamily="18" charset="0"/>
                <a:cs typeface="Times New Roman" panose="02020603050405020304" pitchFamily="18" charset="0"/>
              </a:rPr>
              <a:t>.</a:t>
            </a:r>
          </a:p>
          <a:p>
            <a:pPr>
              <a:buClr>
                <a:schemeClr val="tx1">
                  <a:lumMod val="85000"/>
                  <a:lumOff val="15000"/>
                </a:schemeClr>
              </a:buCl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Niskoenergetske</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traume</a:t>
            </a:r>
            <a:r>
              <a:rPr lang="en-US" sz="2000" b="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najčešće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nalazimo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kod</a:t>
            </a:r>
            <a:r>
              <a:rPr lang="en-US" sz="2000" dirty="0">
                <a:latin typeface="Times New Roman" panose="02020603050405020304" pitchFamily="18" charset="0"/>
                <a:cs typeface="Times New Roman" panose="02020603050405020304" pitchFamily="18" charset="0"/>
              </a:rPr>
              <a:t> </a:t>
            </a:r>
            <a:r>
              <a:rPr lang="sr-Latn-BA" sz="2000" dirty="0">
                <a:latin typeface="Times New Roman" panose="02020603050405020304" pitchFamily="18" charset="0"/>
                <a:cs typeface="Times New Roman" panose="02020603050405020304" pitchFamily="18" charset="0"/>
              </a:rPr>
              <a:t>povreda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zadobivenih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kod</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kuće</a:t>
            </a:r>
            <a:r>
              <a:rPr lang="sr-Latn-BA" sz="2000" dirty="0">
                <a:latin typeface="Times New Roman" panose="02020603050405020304" pitchFamily="18" charset="0"/>
                <a:cs typeface="Times New Roman" panose="02020603050405020304" pitchFamily="18" charset="0"/>
              </a:rPr>
              <a:t>, pri padu  manjim od 1 m; klizanje, spoticanje </a:t>
            </a:r>
            <a:r>
              <a:rPr lang="en-US" sz="2000" dirty="0" err="1">
                <a:latin typeface="Times New Roman" panose="02020603050405020304" pitchFamily="18" charset="0"/>
                <a:cs typeface="Times New Roman" panose="02020603050405020304" pitchFamily="18" charset="0"/>
              </a:rPr>
              <a:t>na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nestabilnom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terenu</a:t>
            </a:r>
            <a:r>
              <a:rPr lang="sr-Latn-BA" sz="2000" dirty="0">
                <a:latin typeface="Times New Roman" panose="02020603050405020304" pitchFamily="18" charset="0"/>
                <a:cs typeface="Times New Roman" panose="02020603050405020304" pitchFamily="18" charset="0"/>
              </a:rPr>
              <a:t>.</a:t>
            </a:r>
          </a:p>
          <a:p>
            <a:pPr>
              <a:buClr>
                <a:schemeClr val="tx1">
                  <a:lumMod val="85000"/>
                  <a:lumOff val="15000"/>
                </a:schemeClr>
              </a:buCl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a:t>
            </a:r>
            <a:r>
              <a:rPr lang="sr-Latn-BA" sz="2000" b="1" dirty="0">
                <a:latin typeface="Times New Roman" panose="02020603050405020304" pitchFamily="18" charset="0"/>
                <a:cs typeface="Times New Roman" panose="02020603050405020304" pitchFamily="18" charset="0"/>
              </a:rPr>
              <a:t>Traumatski </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pelomi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rezultat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direktne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ili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indirektne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sile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ili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mišićne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trakcije</a:t>
            </a:r>
            <a:r>
              <a:rPr lang="en-US" sz="2000" dirty="0">
                <a:latin typeface="Times New Roman" panose="02020603050405020304" pitchFamily="18" charset="0"/>
                <a:cs typeface="Times New Roman" panose="02020603050405020304" pitchFamily="18" charset="0"/>
              </a:rPr>
              <a:t>.</a:t>
            </a:r>
            <a:endParaRPr lang="sr-Latn-BA" sz="2000" dirty="0">
              <a:latin typeface="Times New Roman" panose="02020603050405020304" pitchFamily="18" charset="0"/>
              <a:cs typeface="Times New Roman" panose="02020603050405020304" pitchFamily="18" charset="0"/>
            </a:endParaRPr>
          </a:p>
          <a:p>
            <a:pPr>
              <a:buClr>
                <a:schemeClr val="tx1">
                  <a:lumMod val="85000"/>
                  <a:lumOff val="15000"/>
                </a:schemeClr>
              </a:buClr>
              <a:buFont typeface="Arial" panose="020B0604020202020204" pitchFamily="34" charset="0"/>
              <a:buChar char="•"/>
            </a:pPr>
            <a:r>
              <a:rPr lang="en-US" sz="2000" b="1" dirty="0" err="1">
                <a:latin typeface="Times New Roman" panose="02020603050405020304" pitchFamily="18" charset="0"/>
                <a:cs typeface="Times New Roman" panose="02020603050405020304" pitchFamily="18" charset="0"/>
              </a:rPr>
              <a:t>Patološki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prelomi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dijafize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femura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neuobičajeni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ali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mogu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uzrokovani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metastazama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karcinoma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dojke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pluća</a:t>
            </a:r>
            <a:r>
              <a:rPr lang="en-US" sz="2000" dirty="0">
                <a:latin typeface="Times New Roman" panose="02020603050405020304" pitchFamily="18" charset="0"/>
                <a:cs typeface="Times New Roman" panose="02020603050405020304" pitchFamily="18" charset="0"/>
              </a:rPr>
              <a:t>, prostate </a:t>
            </a:r>
            <a:r>
              <a:rPr lang="en-US" sz="2000" dirty="0" err="1">
                <a:latin typeface="Times New Roman" panose="02020603050405020304" pitchFamily="18" charset="0"/>
                <a:cs typeface="Times New Roman" panose="02020603050405020304" pitchFamily="18" charset="0"/>
              </a:rPr>
              <a:t>ili</a:t>
            </a:r>
            <a:r>
              <a:rPr lang="en-US" sz="2000" dirty="0">
                <a:latin typeface="Times New Roman" panose="02020603050405020304" pitchFamily="18" charset="0"/>
                <a:cs typeface="Times New Roman" panose="02020603050405020304" pitchFamily="18" charset="0"/>
              </a:rPr>
              <a:t>, u </a:t>
            </a:r>
            <a:r>
              <a:rPr lang="en-US" sz="2000" dirty="0" err="1">
                <a:latin typeface="Times New Roman" panose="02020603050405020304" pitchFamily="18" charset="0"/>
                <a:cs typeface="Times New Roman" panose="02020603050405020304" pitchFamily="18" charset="0"/>
              </a:rPr>
              <a:t>rjeđem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slučaju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primarnim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ili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sekundarnim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tumorom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kostiju</a:t>
            </a:r>
            <a:r>
              <a:rPr lang="en-US" sz="2000" dirty="0">
                <a:latin typeface="Times New Roman" panose="02020603050405020304" pitchFamily="18" charset="0"/>
                <a:cs typeface="Times New Roman" panose="02020603050405020304" pitchFamily="18" charset="0"/>
              </a:rPr>
              <a:t> </a:t>
            </a:r>
          </a:p>
        </p:txBody>
      </p:sp>
      <p:pic>
        <p:nvPicPr>
          <p:cNvPr id="4" name="Picture 3">
            <a:extLst>
              <a:ext uri="{FF2B5EF4-FFF2-40B4-BE49-F238E27FC236}">
                <a16:creationId xmlns:a16="http://schemas.microsoft.com/office/drawing/2014/main" id="{69548D60-2B25-4659-A3CF-E09407D9775B}"/>
              </a:ext>
            </a:extLst>
          </p:cNvPr>
          <p:cNvPicPr>
            <a:picLocks noChangeAspect="1"/>
          </p:cNvPicPr>
          <p:nvPr/>
        </p:nvPicPr>
        <p:blipFill>
          <a:blip r:embed="rId2"/>
          <a:stretch>
            <a:fillRect/>
          </a:stretch>
        </p:blipFill>
        <p:spPr>
          <a:xfrm>
            <a:off x="10104082" y="3149634"/>
            <a:ext cx="1314450" cy="3476625"/>
          </a:xfrm>
          <a:prstGeom prst="rect">
            <a:avLst/>
          </a:prstGeom>
        </p:spPr>
      </p:pic>
      <p:pic>
        <p:nvPicPr>
          <p:cNvPr id="5" name="Picture 4">
            <a:extLst>
              <a:ext uri="{FF2B5EF4-FFF2-40B4-BE49-F238E27FC236}">
                <a16:creationId xmlns:a16="http://schemas.microsoft.com/office/drawing/2014/main" id="{027B4F9C-3694-47E7-B6B7-601385830AC3}"/>
              </a:ext>
            </a:extLst>
          </p:cNvPr>
          <p:cNvPicPr>
            <a:picLocks noChangeAspect="1"/>
          </p:cNvPicPr>
          <p:nvPr/>
        </p:nvPicPr>
        <p:blipFill>
          <a:blip r:embed="rId3"/>
          <a:stretch>
            <a:fillRect/>
          </a:stretch>
        </p:blipFill>
        <p:spPr>
          <a:xfrm>
            <a:off x="9944974" y="231741"/>
            <a:ext cx="1819275" cy="2505075"/>
          </a:xfrm>
          <a:prstGeom prst="rect">
            <a:avLst/>
          </a:prstGeom>
        </p:spPr>
      </p:pic>
    </p:spTree>
    <p:extLst>
      <p:ext uri="{BB962C8B-B14F-4D97-AF65-F5344CB8AC3E}">
        <p14:creationId xmlns:p14="http://schemas.microsoft.com/office/powerpoint/2010/main" val="441629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70565-4D3C-488C-8E9D-73D5203291C6}"/>
              </a:ext>
            </a:extLst>
          </p:cNvPr>
          <p:cNvSpPr>
            <a:spLocks noGrp="1"/>
          </p:cNvSpPr>
          <p:nvPr>
            <p:ph type="title"/>
          </p:nvPr>
        </p:nvSpPr>
        <p:spPr/>
        <p:txBody>
          <a:bodyPr/>
          <a:lstStyle/>
          <a:p>
            <a:r>
              <a:rPr lang="sr-Latn-BA" dirty="0">
                <a:solidFill>
                  <a:schemeClr val="tx1">
                    <a:lumMod val="95000"/>
                    <a:lumOff val="5000"/>
                  </a:schemeClr>
                </a:solidFill>
              </a:rPr>
              <a:t>Prelomi i povrede   bedrene kosti</a:t>
            </a:r>
            <a:endParaRPr lang="en-US" dirty="0"/>
          </a:p>
        </p:txBody>
      </p:sp>
      <p:sp>
        <p:nvSpPr>
          <p:cNvPr id="3" name="Content Placeholder 2">
            <a:extLst>
              <a:ext uri="{FF2B5EF4-FFF2-40B4-BE49-F238E27FC236}">
                <a16:creationId xmlns:a16="http://schemas.microsoft.com/office/drawing/2014/main" id="{668BF68B-2A0E-4C92-A3CE-489B3A78250C}"/>
              </a:ext>
            </a:extLst>
          </p:cNvPr>
          <p:cNvSpPr>
            <a:spLocks noGrp="1"/>
          </p:cNvSpPr>
          <p:nvPr>
            <p:ph idx="1"/>
          </p:nvPr>
        </p:nvSpPr>
        <p:spPr>
          <a:xfrm>
            <a:off x="223797" y="1606792"/>
            <a:ext cx="7542935" cy="4604105"/>
          </a:xfrm>
        </p:spPr>
        <p:txBody>
          <a:bodyPr>
            <a:normAutofit/>
          </a:bodyPr>
          <a:lstStyle/>
          <a:p>
            <a:pPr>
              <a:spcBef>
                <a:spcPts val="0"/>
              </a:spcBef>
              <a:buClr>
                <a:schemeClr val="tx1">
                  <a:lumMod val="95000"/>
                  <a:lumOff val="5000"/>
                </a:schemeClr>
              </a:buClr>
              <a:buFont typeface="Arial" panose="020B0604020202020204" pitchFamily="34" charset="0"/>
              <a:buChar char="•"/>
            </a:pPr>
            <a:r>
              <a:rPr lang="sr-Latn-BA" sz="1800" b="1" dirty="0">
                <a:solidFill>
                  <a:srgbClr val="FF0000"/>
                </a:solidFill>
                <a:latin typeface="Times New Roman" panose="02020603050405020304" pitchFamily="18" charset="0"/>
                <a:cs typeface="Times New Roman" panose="02020603050405020304" pitchFamily="18" charset="0"/>
              </a:rPr>
              <a:t>PRELOMI DIJAFIZE FEMURA</a:t>
            </a:r>
          </a:p>
          <a:p>
            <a:pPr>
              <a:spcBef>
                <a:spcPts val="0"/>
              </a:spcBef>
              <a:buClr>
                <a:schemeClr val="tx1">
                  <a:lumMod val="95000"/>
                  <a:lumOff val="5000"/>
                </a:schemeClr>
              </a:buClr>
              <a:buFont typeface="Arial" panose="020B0604020202020204" pitchFamily="34" charset="0"/>
              <a:buChar char="•"/>
            </a:pPr>
            <a:endParaRPr lang="sr-Latn-BA" b="1" dirty="0">
              <a:latin typeface="Times New Roman" panose="02020603050405020304" pitchFamily="18" charset="0"/>
              <a:cs typeface="Times New Roman" panose="02020603050405020304" pitchFamily="18" charset="0"/>
            </a:endParaRPr>
          </a:p>
          <a:p>
            <a:pPr>
              <a:spcBef>
                <a:spcPts val="0"/>
              </a:spcBef>
              <a:buClr>
                <a:schemeClr val="tx1">
                  <a:lumMod val="95000"/>
                  <a:lumOff val="5000"/>
                </a:schemeClr>
              </a:buClr>
              <a:buFont typeface="Arial" panose="020B0604020202020204" pitchFamily="34" charset="0"/>
              <a:buChar char="•"/>
            </a:pPr>
            <a:r>
              <a:rPr lang="sr-Latn-BA" b="1" dirty="0">
                <a:latin typeface="Times New Roman" panose="02020603050405020304" pitchFamily="18" charset="0"/>
                <a:cs typeface="Times New Roman" panose="02020603050405020304" pitchFamily="18" charset="0"/>
              </a:rPr>
              <a:t>Prelom femura, kao i sve prelome dijafize dugi kostiju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možemo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podijeliti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prema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nekoliko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kriterija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prema</a:t>
            </a:r>
            <a:r>
              <a:rPr lang="en-US" dirty="0">
                <a:latin typeface="Times New Roman" panose="02020603050405020304" pitchFamily="18" charset="0"/>
                <a:cs typeface="Times New Roman" panose="02020603050405020304" pitchFamily="18" charset="0"/>
              </a:rPr>
              <a:t> </a:t>
            </a:r>
            <a:r>
              <a:rPr lang="sr-Latn-BA" dirty="0">
                <a:latin typeface="Times New Roman" panose="02020603050405020304" pitchFamily="18" charset="0"/>
                <a:cs typeface="Times New Roman" panose="02020603050405020304" pitchFamily="18" charset="0"/>
              </a:rPr>
              <a:t>sirini i dislokaciji frakturn fragmenata, očuvanosti/neočuvanosti kože,</a:t>
            </a:r>
            <a:r>
              <a:rPr lang="en-US" dirty="0">
                <a:latin typeface="Times New Roman" panose="02020603050405020304" pitchFamily="18" charset="0"/>
                <a:cs typeface="Times New Roman" panose="02020603050405020304" pitchFamily="18" charset="0"/>
              </a:rPr>
              <a:t> </a:t>
            </a:r>
            <a:r>
              <a:rPr lang="sr-Latn-BA"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prema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anatomskoj</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visini</a:t>
            </a:r>
            <a:r>
              <a:rPr lang="en-US" dirty="0">
                <a:latin typeface="Times New Roman" panose="02020603050405020304" pitchFamily="18" charset="0"/>
                <a:cs typeface="Times New Roman" panose="02020603050405020304" pitchFamily="18" charset="0"/>
              </a:rPr>
              <a:t> </a:t>
            </a:r>
            <a:r>
              <a:rPr lang="sr-Latn-BA" dirty="0">
                <a:latin typeface="Times New Roman" panose="02020603050405020304" pitchFamily="18" charset="0"/>
                <a:cs typeface="Times New Roman" panose="02020603050405020304" pitchFamily="18" charset="0"/>
              </a:rPr>
              <a:t>preloma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blizini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zgloba</a:t>
            </a:r>
            <a:r>
              <a:rPr lang="sr-Latn-BA" dirty="0">
                <a:latin typeface="Times New Roman" panose="02020603050405020304" pitchFamily="18" charset="0"/>
                <a:cs typeface="Times New Roman" panose="02020603050405020304" pitchFamily="18" charset="0"/>
              </a:rPr>
              <a:t>...</a:t>
            </a:r>
          </a:p>
          <a:p>
            <a:pPr>
              <a:spcBef>
                <a:spcPts val="0"/>
              </a:spcBef>
              <a:buClr>
                <a:schemeClr val="tx1">
                  <a:lumMod val="95000"/>
                  <a:lumOff val="5000"/>
                </a:schemeClr>
              </a:buClr>
              <a:buFont typeface="Arial" panose="020B0604020202020204" pitchFamily="34" charset="0"/>
              <a:buChar char="•"/>
            </a:pPr>
            <a:r>
              <a:rPr lang="en-US" b="1" dirty="0" err="1">
                <a:latin typeface="Times New Roman" panose="02020603050405020304" pitchFamily="18" charset="0"/>
                <a:cs typeface="Times New Roman" panose="02020603050405020304" pitchFamily="18" charset="0"/>
              </a:rPr>
              <a:t>Klinička</a:t>
            </a:r>
            <a:r>
              <a:rPr lang="en-US" b="1" dirty="0">
                <a:latin typeface="Times New Roman" panose="02020603050405020304" pitchFamily="18" charset="0"/>
                <a:cs typeface="Times New Roman" panose="02020603050405020304" pitchFamily="18" charset="0"/>
              </a:rPr>
              <a:t> </a:t>
            </a:r>
            <a:r>
              <a:rPr lang="sr-Latn-BA" b="1" dirty="0">
                <a:latin typeface="Times New Roman" panose="02020603050405020304" pitchFamily="18" charset="0"/>
                <a:cs typeface="Times New Roman" panose="02020603050405020304" pitchFamily="18" charset="0"/>
              </a:rPr>
              <a:t>slika preloma dijafize femura</a:t>
            </a:r>
            <a:r>
              <a:rPr lang="en-US" dirty="0">
                <a:latin typeface="Times New Roman" panose="02020603050405020304" pitchFamily="18" charset="0"/>
                <a:cs typeface="Times New Roman" panose="02020603050405020304" pitchFamily="18" charset="0"/>
              </a:rPr>
              <a:t> je </a:t>
            </a:r>
            <a:r>
              <a:rPr lang="en-US" dirty="0" err="1">
                <a:latin typeface="Times New Roman" panose="02020603050405020304" pitchFamily="18" charset="0"/>
                <a:cs typeface="Times New Roman" panose="02020603050405020304" pitchFamily="18" charset="0"/>
              </a:rPr>
              <a:t>izrazito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burna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te</a:t>
            </a:r>
            <a:r>
              <a:rPr lang="en-US" dirty="0">
                <a:latin typeface="Times New Roman" panose="02020603050405020304" pitchFamily="18" charset="0"/>
                <a:cs typeface="Times New Roman" panose="02020603050405020304" pitchFamily="18" charset="0"/>
              </a:rPr>
              <a:t> se </a:t>
            </a:r>
            <a:r>
              <a:rPr lang="en-US" dirty="0" err="1">
                <a:latin typeface="Times New Roman" panose="02020603050405020304" pitchFamily="18" charset="0"/>
                <a:cs typeface="Times New Roman" panose="02020603050405020304" pitchFamily="18" charset="0"/>
              </a:rPr>
              <a:t>pretpostavka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dijagnoze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obično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postavlja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nakon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prezentacije</a:t>
            </a:r>
            <a:r>
              <a:rPr lang="en-US" dirty="0">
                <a:latin typeface="Times New Roman" panose="02020603050405020304" pitchFamily="18" charset="0"/>
                <a:cs typeface="Times New Roman" panose="02020603050405020304" pitchFamily="18" charset="0"/>
              </a:rPr>
              <a:t> jake </a:t>
            </a:r>
            <a:r>
              <a:rPr lang="en-US" dirty="0" err="1">
                <a:latin typeface="Times New Roman" panose="02020603050405020304" pitchFamily="18" charset="0"/>
                <a:cs typeface="Times New Roman" panose="02020603050405020304" pitchFamily="18" charset="0"/>
              </a:rPr>
              <a:t>boli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oticanja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deformacije</a:t>
            </a:r>
            <a:r>
              <a:rPr lang="sr-Latn-BA" dirty="0">
                <a:latin typeface="Times New Roman" panose="02020603050405020304" pitchFamily="18" charset="0"/>
                <a:cs typeface="Times New Roman" panose="02020603050405020304" pitchFamily="18" charset="0"/>
              </a:rPr>
              <a:t> natkoljenice ,</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najčešće</a:t>
            </a:r>
            <a:r>
              <a:rPr lang="en-US" dirty="0">
                <a:latin typeface="Times New Roman" panose="02020603050405020304" pitchFamily="18" charset="0"/>
                <a:cs typeface="Times New Roman" panose="02020603050405020304" pitchFamily="18" charset="0"/>
              </a:rPr>
              <a:t> u </a:t>
            </a:r>
            <a:r>
              <a:rPr lang="en-US" dirty="0" err="1">
                <a:latin typeface="Times New Roman" panose="02020603050405020304" pitchFamily="18" charset="0"/>
                <a:cs typeface="Times New Roman" panose="02020603050405020304" pitchFamily="18" charset="0"/>
              </a:rPr>
              <a:t>obliku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skraćenja</a:t>
            </a:r>
            <a:r>
              <a:rPr lang="en-US" dirty="0">
                <a:latin typeface="Times New Roman" panose="02020603050405020304" pitchFamily="18" charset="0"/>
                <a:cs typeface="Times New Roman" panose="02020603050405020304" pitchFamily="18" charset="0"/>
              </a:rPr>
              <a:t> du</a:t>
            </a:r>
            <a:r>
              <a:rPr lang="sr-Latn-BA" dirty="0">
                <a:latin typeface="Times New Roman" panose="02020603050405020304" pitchFamily="18" charset="0"/>
                <a:cs typeface="Times New Roman" panose="02020603050405020304" pitchFamily="18" charset="0"/>
              </a:rPr>
              <a:t>žine bedrene kosti.</a:t>
            </a:r>
            <a:r>
              <a:rPr lang="en-US" dirty="0">
                <a:latin typeface="Times New Roman" panose="02020603050405020304" pitchFamily="18" charset="0"/>
                <a:cs typeface="Times New Roman" panose="02020603050405020304" pitchFamily="18" charset="0"/>
              </a:rPr>
              <a:t> </a:t>
            </a:r>
            <a:endParaRPr lang="sr-Latn-BA" dirty="0">
              <a:latin typeface="Times New Roman" panose="02020603050405020304" pitchFamily="18" charset="0"/>
              <a:cs typeface="Times New Roman" panose="02020603050405020304" pitchFamily="18" charset="0"/>
            </a:endParaRPr>
          </a:p>
          <a:p>
            <a:pPr>
              <a:spcBef>
                <a:spcPts val="0"/>
              </a:spcBef>
              <a:buClr>
                <a:schemeClr val="tx1">
                  <a:lumMod val="95000"/>
                  <a:lumOff val="5000"/>
                </a:schemeClr>
              </a:buClr>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Masivne</a:t>
            </a:r>
            <a:r>
              <a:rPr lang="en-US" dirty="0">
                <a:latin typeface="Times New Roman" panose="02020603050405020304" pitchFamily="18" charset="0"/>
                <a:cs typeface="Times New Roman" panose="02020603050405020304" pitchFamily="18" charset="0"/>
              </a:rPr>
              <a:t> </a:t>
            </a:r>
            <a:r>
              <a:rPr lang="sr-Latn-BA" dirty="0">
                <a:latin typeface="Times New Roman" panose="02020603050405020304" pitchFamily="18" charset="0"/>
                <a:cs typeface="Times New Roman" panose="02020603050405020304" pitchFamily="18" charset="0"/>
              </a:rPr>
              <a:t>povrede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okolnog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tkiva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ekstenzivno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krvarenje</a:t>
            </a:r>
            <a:r>
              <a:rPr lang="en-US" dirty="0">
                <a:latin typeface="Times New Roman" panose="02020603050405020304" pitchFamily="18" charset="0"/>
                <a:cs typeface="Times New Roman" panose="02020603050405020304" pitchFamily="18" charset="0"/>
              </a:rPr>
              <a:t> koji </a:t>
            </a:r>
            <a:r>
              <a:rPr lang="en-US" dirty="0" err="1">
                <a:latin typeface="Times New Roman" panose="02020603050405020304" pitchFamily="18" charset="0"/>
                <a:cs typeface="Times New Roman" panose="02020603050405020304" pitchFamily="18" charset="0"/>
              </a:rPr>
              <a:t>su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uobičajeni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kod</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ovih</a:t>
            </a:r>
            <a:r>
              <a:rPr lang="en-US" dirty="0">
                <a:latin typeface="Times New Roman" panose="02020603050405020304" pitchFamily="18" charset="0"/>
                <a:cs typeface="Times New Roman" panose="02020603050405020304" pitchFamily="18" charset="0"/>
              </a:rPr>
              <a:t> </a:t>
            </a:r>
            <a:r>
              <a:rPr lang="sr-Latn-BA" dirty="0">
                <a:latin typeface="Times New Roman" panose="02020603050405020304" pitchFamily="18" charset="0"/>
                <a:cs typeface="Times New Roman" panose="02020603050405020304" pitchFamily="18" charset="0"/>
              </a:rPr>
              <a:t>povreda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mogu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dovesti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do </a:t>
            </a:r>
            <a:r>
              <a:rPr lang="en-US" dirty="0" err="1">
                <a:latin typeface="Times New Roman" panose="02020603050405020304" pitchFamily="18" charset="0"/>
                <a:cs typeface="Times New Roman" panose="02020603050405020304" pitchFamily="18" charset="0"/>
              </a:rPr>
              <a:t>šoka</a:t>
            </a:r>
            <a:r>
              <a:rPr lang="sr-Latn-BA"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endParaRPr lang="sr-Latn-BA" dirty="0">
              <a:latin typeface="Times New Roman" panose="02020603050405020304" pitchFamily="18" charset="0"/>
              <a:cs typeface="Times New Roman" panose="02020603050405020304" pitchFamily="18" charset="0"/>
            </a:endParaRPr>
          </a:p>
          <a:p>
            <a:pPr>
              <a:spcBef>
                <a:spcPts val="0"/>
              </a:spcBef>
              <a:buClr>
                <a:schemeClr val="tx1">
                  <a:lumMod val="95000"/>
                  <a:lumOff val="5000"/>
                </a:schemeClr>
              </a:buClr>
              <a:buFont typeface="Arial" panose="020B0604020202020204" pitchFamily="34" charset="0"/>
              <a:buChar char="•"/>
            </a:pPr>
            <a:r>
              <a:rPr lang="en-US" b="1" dirty="0" err="1">
                <a:latin typeface="Times New Roman" panose="02020603050405020304" pitchFamily="18" charset="0"/>
                <a:cs typeface="Times New Roman" panose="02020603050405020304" pitchFamily="18" charset="0"/>
              </a:rPr>
              <a:t>Stabilizacija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pacijentovih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osnovnih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životnih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funkcija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zauzima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prioritet</a:t>
            </a:r>
            <a:r>
              <a:rPr lang="en-US" dirty="0">
                <a:latin typeface="Times New Roman" panose="02020603050405020304" pitchFamily="18" charset="0"/>
                <a:cs typeface="Times New Roman" panose="02020603050405020304" pitchFamily="18" charset="0"/>
              </a:rPr>
              <a:t> u </a:t>
            </a:r>
            <a:r>
              <a:rPr lang="en-US" dirty="0" err="1">
                <a:latin typeface="Times New Roman" panose="02020603050405020304" pitchFamily="18" charset="0"/>
                <a:cs typeface="Times New Roman" panose="02020603050405020304" pitchFamily="18" charset="0"/>
              </a:rPr>
              <a:t>prvom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kontaktu</a:t>
            </a:r>
            <a:r>
              <a:rPr lang="en-US" dirty="0">
                <a:latin typeface="Times New Roman" panose="02020603050405020304" pitchFamily="18" charset="0"/>
                <a:cs typeface="Times New Roman" panose="02020603050405020304" pitchFamily="18" charset="0"/>
              </a:rPr>
              <a:t> s </a:t>
            </a:r>
            <a:r>
              <a:rPr lang="sr-Latn-BA" dirty="0">
                <a:latin typeface="Times New Roman" panose="02020603050405020304" pitchFamily="18" charset="0"/>
                <a:cs typeface="Times New Roman" panose="02020603050405020304" pitchFamily="18" charset="0"/>
              </a:rPr>
              <a:t>povredama ovog tipa.</a:t>
            </a:r>
          </a:p>
          <a:p>
            <a:pPr>
              <a:spcBef>
                <a:spcPts val="0"/>
              </a:spcBef>
              <a:buClr>
                <a:schemeClr val="tx1">
                  <a:lumMod val="95000"/>
                  <a:lumOff val="5000"/>
                </a:schemeClr>
              </a:buClr>
              <a:buFont typeface="Arial" panose="020B0604020202020204" pitchFamily="34" charset="0"/>
              <a:buChar char="•"/>
            </a:pPr>
            <a:r>
              <a:rPr lang="en-US" b="1" dirty="0" err="1">
                <a:latin typeface="Times New Roman" panose="02020603050405020304" pitchFamily="18" charset="0"/>
                <a:cs typeface="Times New Roman" panose="02020603050405020304" pitchFamily="18" charset="0"/>
              </a:rPr>
              <a:t>Nakon</a:t>
            </a:r>
            <a:r>
              <a:rPr lang="en-US" b="1" dirty="0">
                <a:latin typeface="Times New Roman" panose="02020603050405020304" pitchFamily="18" charset="0"/>
                <a:cs typeface="Times New Roman" panose="02020603050405020304" pitchFamily="18" charset="0"/>
              </a:rPr>
              <a:t> </a:t>
            </a:r>
            <a:r>
              <a:rPr lang="sr-Latn-BA" b="1" dirty="0">
                <a:latin typeface="Times New Roman" panose="02020603050405020304" pitchFamily="18" charset="0"/>
                <a:cs typeface="Times New Roman" panose="02020603050405020304" pitchFamily="18" charset="0"/>
              </a:rPr>
              <a:t>imobilizacije</a:t>
            </a:r>
            <a:r>
              <a:rPr lang="en-US" b="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provodi</a:t>
            </a:r>
            <a:r>
              <a:rPr lang="en-US" dirty="0">
                <a:latin typeface="Times New Roman" panose="02020603050405020304" pitchFamily="18" charset="0"/>
                <a:cs typeface="Times New Roman" panose="02020603050405020304" pitchFamily="18" charset="0"/>
              </a:rPr>
              <a:t> se </a:t>
            </a:r>
            <a:r>
              <a:rPr lang="en-US" dirty="0" err="1">
                <a:latin typeface="Times New Roman" panose="02020603050405020304" pitchFamily="18" charset="0"/>
                <a:cs typeface="Times New Roman" panose="02020603050405020304" pitchFamily="18" charset="0"/>
              </a:rPr>
              <a:t>detaljan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drugi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pregled</a:t>
            </a:r>
            <a:r>
              <a:rPr lang="en-US" dirty="0">
                <a:latin typeface="Times New Roman" panose="02020603050405020304" pitchFamily="18" charset="0"/>
                <a:cs typeface="Times New Roman" panose="02020603050405020304" pitchFamily="18" charset="0"/>
              </a:rPr>
              <a:t> u </a:t>
            </a:r>
            <a:r>
              <a:rPr lang="sr-Latn-BA" dirty="0">
                <a:latin typeface="Times New Roman" panose="02020603050405020304" pitchFamily="18" charset="0"/>
                <a:cs typeface="Times New Roman" panose="02020603050405020304" pitchFamily="18" charset="0"/>
              </a:rPr>
              <a:t>zdravstvenoj </a:t>
            </a:r>
            <a:r>
              <a:rPr lang="en-US" dirty="0" err="1">
                <a:latin typeface="Times New Roman" panose="02020603050405020304" pitchFamily="18" charset="0"/>
                <a:cs typeface="Times New Roman" panose="02020603050405020304" pitchFamily="18" charset="0"/>
              </a:rPr>
              <a:t>ustanovi</a:t>
            </a:r>
            <a:r>
              <a:rPr lang="en-US" dirty="0">
                <a:latin typeface="Times New Roman" panose="02020603050405020304" pitchFamily="18" charset="0"/>
                <a:cs typeface="Times New Roman" panose="02020603050405020304" pitchFamily="18" charset="0"/>
              </a:rPr>
              <a:t> </a:t>
            </a:r>
            <a:r>
              <a:rPr lang="sr-Latn-BA" dirty="0">
                <a:latin typeface="Times New Roman" panose="02020603050405020304" pitchFamily="18" charset="0"/>
                <a:cs typeface="Times New Roman" panose="02020603050405020304" pitchFamily="18" charset="0"/>
              </a:rPr>
              <a:t> da se ne predvide povrede;</a:t>
            </a:r>
            <a:r>
              <a:rPr lang="sr-Latn-BA" b="1" i="1" dirty="0">
                <a:latin typeface="Times New Roman" panose="02020603050405020304" pitchFamily="18" charset="0"/>
                <a:cs typeface="Times New Roman" panose="02020603050405020304" pitchFamily="18" charset="0"/>
              </a:rPr>
              <a:t>karlice, acetabuluma, arterije, nerva, vene, LCA meniskusa</a:t>
            </a:r>
          </a:p>
          <a:p>
            <a:pPr>
              <a:spcBef>
                <a:spcPts val="0"/>
              </a:spcBef>
              <a:buClr>
                <a:schemeClr val="tx1">
                  <a:lumMod val="95000"/>
                  <a:lumOff val="5000"/>
                </a:schemeClr>
              </a:buClr>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212D713-9107-4014-AA0B-334EBDF3B5A6}"/>
              </a:ext>
            </a:extLst>
          </p:cNvPr>
          <p:cNvPicPr>
            <a:picLocks noChangeAspect="1"/>
          </p:cNvPicPr>
          <p:nvPr/>
        </p:nvPicPr>
        <p:blipFill>
          <a:blip r:embed="rId2"/>
          <a:stretch>
            <a:fillRect/>
          </a:stretch>
        </p:blipFill>
        <p:spPr>
          <a:xfrm>
            <a:off x="8424196" y="6319"/>
            <a:ext cx="3767804" cy="2444346"/>
          </a:xfrm>
          <a:prstGeom prst="rect">
            <a:avLst/>
          </a:prstGeom>
        </p:spPr>
      </p:pic>
      <p:pic>
        <p:nvPicPr>
          <p:cNvPr id="5" name="Picture 4">
            <a:extLst>
              <a:ext uri="{FF2B5EF4-FFF2-40B4-BE49-F238E27FC236}">
                <a16:creationId xmlns:a16="http://schemas.microsoft.com/office/drawing/2014/main" id="{4A2951C0-97F7-4490-8117-19CF91B720F8}"/>
              </a:ext>
            </a:extLst>
          </p:cNvPr>
          <p:cNvPicPr>
            <a:picLocks noChangeAspect="1"/>
          </p:cNvPicPr>
          <p:nvPr/>
        </p:nvPicPr>
        <p:blipFill>
          <a:blip r:embed="rId3"/>
          <a:stretch>
            <a:fillRect/>
          </a:stretch>
        </p:blipFill>
        <p:spPr>
          <a:xfrm>
            <a:off x="10252536" y="2450665"/>
            <a:ext cx="1623614" cy="2175978"/>
          </a:xfrm>
          <a:prstGeom prst="rect">
            <a:avLst/>
          </a:prstGeom>
        </p:spPr>
      </p:pic>
      <p:pic>
        <p:nvPicPr>
          <p:cNvPr id="6" name="Picture 5">
            <a:extLst>
              <a:ext uri="{FF2B5EF4-FFF2-40B4-BE49-F238E27FC236}">
                <a16:creationId xmlns:a16="http://schemas.microsoft.com/office/drawing/2014/main" id="{CC313B60-1C55-4C98-9B73-3649477BCD62}"/>
              </a:ext>
            </a:extLst>
          </p:cNvPr>
          <p:cNvPicPr>
            <a:picLocks noChangeAspect="1"/>
          </p:cNvPicPr>
          <p:nvPr/>
        </p:nvPicPr>
        <p:blipFill>
          <a:blip r:embed="rId4"/>
          <a:stretch>
            <a:fillRect/>
          </a:stretch>
        </p:blipFill>
        <p:spPr>
          <a:xfrm>
            <a:off x="8629723" y="2317974"/>
            <a:ext cx="1467474" cy="2207373"/>
          </a:xfrm>
          <a:prstGeom prst="rect">
            <a:avLst/>
          </a:prstGeom>
        </p:spPr>
      </p:pic>
      <p:pic>
        <p:nvPicPr>
          <p:cNvPr id="7" name="Picture 6">
            <a:extLst>
              <a:ext uri="{FF2B5EF4-FFF2-40B4-BE49-F238E27FC236}">
                <a16:creationId xmlns:a16="http://schemas.microsoft.com/office/drawing/2014/main" id="{5FFC85FB-746D-4F82-A85D-FF4394BA5F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5134" y="4407336"/>
            <a:ext cx="3171016" cy="2209624"/>
          </a:xfrm>
          <a:prstGeom prst="rect">
            <a:avLst/>
          </a:prstGeom>
        </p:spPr>
      </p:pic>
    </p:spTree>
    <p:extLst>
      <p:ext uri="{BB962C8B-B14F-4D97-AF65-F5344CB8AC3E}">
        <p14:creationId xmlns:p14="http://schemas.microsoft.com/office/powerpoint/2010/main" val="1544358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70565-4D3C-488C-8E9D-73D5203291C6}"/>
              </a:ext>
            </a:extLst>
          </p:cNvPr>
          <p:cNvSpPr>
            <a:spLocks noGrp="1"/>
          </p:cNvSpPr>
          <p:nvPr>
            <p:ph type="title"/>
          </p:nvPr>
        </p:nvSpPr>
        <p:spPr>
          <a:xfrm>
            <a:off x="47250" y="0"/>
            <a:ext cx="6409535" cy="758163"/>
          </a:xfrm>
        </p:spPr>
        <p:txBody>
          <a:bodyPr>
            <a:normAutofit fontScale="90000"/>
          </a:bodyPr>
          <a:lstStyle/>
          <a:p>
            <a:pPr algn="ctr"/>
            <a:r>
              <a:rPr lang="sr-Latn-BA" dirty="0">
                <a:solidFill>
                  <a:schemeClr val="tx1">
                    <a:lumMod val="95000"/>
                    <a:lumOff val="5000"/>
                  </a:schemeClr>
                </a:solidFill>
              </a:rPr>
              <a:t>Prelomi i povrede   bedrene kosti</a:t>
            </a:r>
            <a:endParaRPr lang="en-US" dirty="0"/>
          </a:p>
        </p:txBody>
      </p:sp>
      <p:sp>
        <p:nvSpPr>
          <p:cNvPr id="3" name="Content Placeholder 2">
            <a:extLst>
              <a:ext uri="{FF2B5EF4-FFF2-40B4-BE49-F238E27FC236}">
                <a16:creationId xmlns:a16="http://schemas.microsoft.com/office/drawing/2014/main" id="{668BF68B-2A0E-4C92-A3CE-489B3A78250C}"/>
              </a:ext>
            </a:extLst>
          </p:cNvPr>
          <p:cNvSpPr>
            <a:spLocks noGrp="1"/>
          </p:cNvSpPr>
          <p:nvPr>
            <p:ph idx="1"/>
          </p:nvPr>
        </p:nvSpPr>
        <p:spPr>
          <a:xfrm>
            <a:off x="251927" y="1203649"/>
            <a:ext cx="8966092" cy="5498114"/>
          </a:xfrm>
        </p:spPr>
        <p:txBody>
          <a:bodyPr>
            <a:normAutofit fontScale="92500" lnSpcReduction="10000"/>
          </a:bodyPr>
          <a:lstStyle/>
          <a:p>
            <a:pPr>
              <a:buClr>
                <a:schemeClr val="tx1">
                  <a:lumMod val="95000"/>
                  <a:lumOff val="5000"/>
                </a:schemeClr>
              </a:buClr>
              <a:buFont typeface="Arial" panose="020B0604020202020204" pitchFamily="34" charset="0"/>
              <a:buChar char="•"/>
            </a:pPr>
            <a:r>
              <a:rPr lang="sr-Latn-BA" sz="1800" b="1" dirty="0">
                <a:solidFill>
                  <a:srgbClr val="FF0000"/>
                </a:solidFill>
                <a:latin typeface="Times New Roman" panose="02020603050405020304" pitchFamily="18" charset="0"/>
                <a:cs typeface="Times New Roman" panose="02020603050405020304" pitchFamily="18" charset="0"/>
              </a:rPr>
              <a:t>PRELOMI DIJAFIZE FEMURA</a:t>
            </a:r>
          </a:p>
          <a:p>
            <a:pPr>
              <a:buClr>
                <a:schemeClr val="tx1">
                  <a:lumMod val="95000"/>
                  <a:lumOff val="5000"/>
                </a:schemeClr>
              </a:buClr>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RADIOLOGIJA I LABORATORIJ</a:t>
            </a:r>
            <a:endParaRPr lang="sr-Latn-BA" b="1" dirty="0">
              <a:latin typeface="Times New Roman" panose="02020603050405020304" pitchFamily="18" charset="0"/>
              <a:cs typeface="Times New Roman" panose="02020603050405020304" pitchFamily="18" charset="0"/>
            </a:endParaRPr>
          </a:p>
          <a:p>
            <a:pPr lvl="1">
              <a:buClr>
                <a:schemeClr val="tx1">
                  <a:lumMod val="95000"/>
                  <a:lumOff val="5000"/>
                </a:schemeClr>
              </a:buClr>
              <a:buFont typeface="Arial" panose="020B0604020202020204" pitchFamily="34" charset="0"/>
              <a:buChar char="•"/>
            </a:pPr>
            <a:r>
              <a:rPr lang="en-US" sz="1800" dirty="0" err="1">
                <a:latin typeface="Times New Roman" panose="02020603050405020304" pitchFamily="18" charset="0"/>
                <a:cs typeface="Times New Roman" panose="02020603050405020304" pitchFamily="18" charset="0"/>
              </a:rPr>
              <a:t>Ukoliko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sumnjamo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prelom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femura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treba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napraviti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anteriorno-posteriornu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lateralnu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rendgensku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snimku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Prikaz</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zahvaćene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kosti</a:t>
            </a:r>
            <a:r>
              <a:rPr lang="en-US" sz="1800" dirty="0">
                <a:latin typeface="Times New Roman" panose="02020603050405020304" pitchFamily="18" charset="0"/>
                <a:cs typeface="Times New Roman" panose="02020603050405020304" pitchFamily="18" charset="0"/>
              </a:rPr>
              <a:t> u </a:t>
            </a:r>
            <a:r>
              <a:rPr lang="en-US" sz="1800" dirty="0" err="1">
                <a:latin typeface="Times New Roman" panose="02020603050405020304" pitchFamily="18" charset="0"/>
                <a:cs typeface="Times New Roman" panose="02020603050405020304" pitchFamily="18" charset="0"/>
              </a:rPr>
              <a:t>minimalno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dvije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ravnine</a:t>
            </a:r>
            <a:r>
              <a:rPr lang="en-US" sz="1800" dirty="0">
                <a:latin typeface="Times New Roman" panose="02020603050405020304" pitchFamily="18" charset="0"/>
                <a:cs typeface="Times New Roman" panose="02020603050405020304" pitchFamily="18" charset="0"/>
              </a:rPr>
              <a:t> je </a:t>
            </a:r>
            <a:r>
              <a:rPr lang="sr-Latn-BA" sz="1800" dirty="0">
                <a:latin typeface="Times New Roman" panose="02020603050405020304" pitchFamily="18" charset="0"/>
                <a:cs typeface="Times New Roman" panose="02020603050405020304" pitchFamily="18" charset="0"/>
              </a:rPr>
              <a:t>neophodno</a:t>
            </a:r>
            <a:r>
              <a:rPr lang="en-US" sz="1800" dirty="0">
                <a:latin typeface="Times New Roman" panose="02020603050405020304" pitchFamily="18" charset="0"/>
                <a:cs typeface="Times New Roman" panose="02020603050405020304" pitchFamily="18" charset="0"/>
              </a:rPr>
              <a:t> za </a:t>
            </a:r>
            <a:r>
              <a:rPr lang="en-US" sz="1800" dirty="0" err="1">
                <a:latin typeface="Times New Roman" panose="02020603050405020304" pitchFamily="18" charset="0"/>
                <a:cs typeface="Times New Roman" panose="02020603050405020304" pitchFamily="18" charset="0"/>
              </a:rPr>
              <a:t>pravilno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lokaliziranje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odrađivanje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tipa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preloma</a:t>
            </a:r>
            <a:r>
              <a:rPr lang="en-US" sz="1800" dirty="0">
                <a:latin typeface="Times New Roman" panose="02020603050405020304" pitchFamily="18" charset="0"/>
                <a:cs typeface="Times New Roman" panose="02020603050405020304" pitchFamily="18" charset="0"/>
              </a:rPr>
              <a:t>. Kuk </a:t>
            </a:r>
            <a:r>
              <a:rPr lang="en-US" sz="1800" dirty="0" err="1">
                <a:latin typeface="Times New Roman" panose="02020603050405020304" pitchFamily="18" charset="0"/>
                <a:cs typeface="Times New Roman" panose="02020603050405020304" pitchFamily="18" charset="0"/>
              </a:rPr>
              <a:t>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koljeno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također</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trebaju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biti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radiološki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snimljeni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pregledani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kako</a:t>
            </a:r>
            <a:r>
              <a:rPr lang="en-US" sz="1800" dirty="0">
                <a:latin typeface="Times New Roman" panose="02020603050405020304" pitchFamily="18" charset="0"/>
                <a:cs typeface="Times New Roman" panose="02020603050405020304" pitchFamily="18" charset="0"/>
              </a:rPr>
              <a:t> bi </a:t>
            </a:r>
            <a:r>
              <a:rPr lang="en-US" sz="1800" dirty="0" err="1">
                <a:latin typeface="Times New Roman" panose="02020603050405020304" pitchFamily="18" charset="0"/>
                <a:cs typeface="Times New Roman" panose="02020603050405020304" pitchFamily="18" charset="0"/>
              </a:rPr>
              <a:t>isključili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često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povezane</a:t>
            </a:r>
            <a:r>
              <a:rPr lang="en-US" sz="1800" dirty="0">
                <a:latin typeface="Times New Roman" panose="02020603050405020304" pitchFamily="18" charset="0"/>
                <a:cs typeface="Times New Roman" panose="02020603050405020304" pitchFamily="18" charset="0"/>
              </a:rPr>
              <a:t> </a:t>
            </a:r>
            <a:r>
              <a:rPr lang="sr-Latn-BA" sz="1800" dirty="0">
                <a:latin typeface="Times New Roman" panose="02020603050405020304" pitchFamily="18" charset="0"/>
                <a:cs typeface="Times New Roman" panose="02020603050405020304" pitchFamily="18" charset="0"/>
              </a:rPr>
              <a:t>povrede.</a:t>
            </a:r>
          </a:p>
          <a:p>
            <a:pPr>
              <a:buClr>
                <a:schemeClr val="tx1">
                  <a:lumMod val="95000"/>
                  <a:lumOff val="5000"/>
                </a:schemeClr>
              </a:buClr>
              <a:buFont typeface="Arial" panose="020B0604020202020204" pitchFamily="34" charset="0"/>
              <a:buChar char="•"/>
            </a:pPr>
            <a:r>
              <a:rPr lang="sr-Latn-BA" b="1" dirty="0">
                <a:latin typeface="Times New Roman" panose="02020603050405020304" pitchFamily="18" charset="0"/>
                <a:cs typeface="Times New Roman" panose="02020603050405020304" pitchFamily="18" charset="0"/>
              </a:rPr>
              <a:t>LIJEČENJE</a:t>
            </a:r>
          </a:p>
          <a:p>
            <a:pPr lvl="1">
              <a:spcBef>
                <a:spcPts val="0"/>
              </a:spcBef>
              <a:buClr>
                <a:schemeClr val="tx1">
                  <a:lumMod val="95000"/>
                  <a:lumOff val="5000"/>
                </a:schemeClr>
              </a:buClr>
              <a:buFont typeface="Arial" panose="020B0604020202020204" pitchFamily="34" charset="0"/>
              <a:buChar char="•"/>
            </a:pPr>
            <a:r>
              <a:rPr lang="sr-Latn-BA" sz="2000" dirty="0">
                <a:latin typeface="Times New Roman" panose="02020603050405020304" pitchFamily="18" charset="0"/>
                <a:cs typeface="Times New Roman" panose="02020603050405020304" pitchFamily="18" charset="0"/>
              </a:rPr>
              <a:t>Potrebno je prvo stabilizovati  pacijenta, </a:t>
            </a:r>
            <a:r>
              <a:rPr lang="en-US" sz="2000" dirty="0" err="1">
                <a:latin typeface="Times New Roman" panose="02020603050405020304" pitchFamily="18" charset="0"/>
                <a:cs typeface="Times New Roman" panose="02020603050405020304" pitchFamily="18" charset="0"/>
              </a:rPr>
              <a:t>njegove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vitalne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funkcije</a:t>
            </a:r>
            <a:r>
              <a:rPr lang="en-US" sz="2000" dirty="0">
                <a:latin typeface="Times New Roman" panose="02020603050405020304" pitchFamily="18" charset="0"/>
                <a:cs typeface="Times New Roman" panose="02020603050405020304" pitchFamily="18" charset="0"/>
              </a:rPr>
              <a:t> </a:t>
            </a:r>
            <a:r>
              <a:rPr lang="sr-Latn-BA" sz="2000" dirty="0">
                <a:latin typeface="Times New Roman" panose="02020603050405020304" pitchFamily="18" charset="0"/>
                <a:cs typeface="Times New Roman" panose="02020603050405020304" pitchFamily="18" charset="0"/>
              </a:rPr>
              <a:t>;pritisa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puls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disanje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neurološki</a:t>
            </a:r>
            <a:r>
              <a:rPr lang="en-US" sz="2000" dirty="0">
                <a:latin typeface="Times New Roman" panose="02020603050405020304" pitchFamily="18" charset="0"/>
                <a:cs typeface="Times New Roman" panose="02020603050405020304" pitchFamily="18" charset="0"/>
              </a:rPr>
              <a:t> status, </a:t>
            </a:r>
            <a:r>
              <a:rPr lang="en-US" sz="2000" dirty="0" err="1">
                <a:latin typeface="Times New Roman" panose="02020603050405020304" pitchFamily="18" charset="0"/>
                <a:cs typeface="Times New Roman" panose="02020603050405020304" pitchFamily="18" charset="0"/>
              </a:rPr>
              <a:t>sadašnje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prijašnje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bolesti</a:t>
            </a:r>
            <a:r>
              <a:rPr lang="sr-Latn-BA"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endParaRPr lang="sr-Latn-BA" sz="2000" dirty="0">
              <a:latin typeface="Times New Roman" panose="02020603050405020304" pitchFamily="18" charset="0"/>
              <a:cs typeface="Times New Roman" panose="02020603050405020304" pitchFamily="18" charset="0"/>
            </a:endParaRPr>
          </a:p>
          <a:p>
            <a:pPr lvl="1">
              <a:spcBef>
                <a:spcPts val="0"/>
              </a:spcBef>
              <a:buClr>
                <a:schemeClr val="tx1">
                  <a:lumMod val="95000"/>
                  <a:lumOff val="5000"/>
                </a:schemeClr>
              </a:buClr>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Izbor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metode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liječenja</a:t>
            </a:r>
            <a:r>
              <a:rPr lang="en-US" sz="2000" dirty="0">
                <a:latin typeface="Times New Roman" panose="02020603050405020304" pitchFamily="18" charset="0"/>
                <a:cs typeface="Times New Roman" panose="02020603050405020304" pitchFamily="18" charset="0"/>
              </a:rPr>
              <a:t> </a:t>
            </a:r>
            <a:r>
              <a:rPr lang="sr-Latn-BA" sz="2000" dirty="0">
                <a:latin typeface="Times New Roman" panose="02020603050405020304" pitchFamily="18" charset="0"/>
                <a:cs typeface="Times New Roman" panose="02020603050405020304" pitchFamily="18" charset="0"/>
              </a:rPr>
              <a:t>zavisi </a:t>
            </a:r>
            <a:r>
              <a:rPr lang="en-US" sz="2000" dirty="0" err="1">
                <a:latin typeface="Times New Roman" panose="02020603050405020304" pitchFamily="18" charset="0"/>
                <a:cs typeface="Times New Roman" panose="02020603050405020304" pitchFamily="18" charset="0"/>
              </a:rPr>
              <a:t>će</a:t>
            </a:r>
            <a:r>
              <a:rPr lang="en-US" sz="2000" dirty="0">
                <a:latin typeface="Times New Roman" panose="02020603050405020304" pitchFamily="18" charset="0"/>
                <a:cs typeface="Times New Roman" panose="02020603050405020304" pitchFamily="18" charset="0"/>
              </a:rPr>
              <a:t> o </a:t>
            </a:r>
            <a:r>
              <a:rPr lang="en-US" sz="2000" dirty="0" err="1">
                <a:latin typeface="Times New Roman" panose="02020603050405020304" pitchFamily="18" charset="0"/>
                <a:cs typeface="Times New Roman" panose="02020603050405020304" pitchFamily="18" charset="0"/>
              </a:rPr>
              <a:t>stanju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kože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položaju</a:t>
            </a:r>
            <a:r>
              <a:rPr lang="en-US" sz="2000" dirty="0">
                <a:latin typeface="Times New Roman" panose="02020603050405020304" pitchFamily="18" charset="0"/>
                <a:cs typeface="Times New Roman" panose="02020603050405020304" pitchFamily="18" charset="0"/>
              </a:rPr>
              <a:t> </a:t>
            </a:r>
            <a:r>
              <a:rPr lang="sr-Latn-BA" sz="2000" dirty="0">
                <a:latin typeface="Times New Roman" panose="02020603050405020304" pitchFamily="18" charset="0"/>
                <a:cs typeface="Times New Roman" panose="02020603050405020304" pitchFamily="18" charset="0"/>
              </a:rPr>
              <a:t> slomljeni fragmenata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neurovaskularnom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oštećenju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oštećenju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okolnih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mekih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tkiva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naravno</a:t>
            </a:r>
            <a:r>
              <a:rPr lang="en-US" sz="2000" dirty="0">
                <a:latin typeface="Times New Roman" panose="02020603050405020304" pitchFamily="18" charset="0"/>
                <a:cs typeface="Times New Roman" panose="02020603050405020304" pitchFamily="18" charset="0"/>
              </a:rPr>
              <a:t> o </a:t>
            </a:r>
            <a:r>
              <a:rPr lang="en-US" sz="2000" dirty="0" err="1">
                <a:latin typeface="Times New Roman" panose="02020603050405020304" pitchFamily="18" charset="0"/>
                <a:cs typeface="Times New Roman" panose="02020603050405020304" pitchFamily="18" charset="0"/>
              </a:rPr>
              <a:t>etiologiji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ozljede</a:t>
            </a:r>
            <a:r>
              <a:rPr lang="en-US" sz="2000" dirty="0">
                <a:latin typeface="Times New Roman" panose="02020603050405020304" pitchFamily="18" charset="0"/>
                <a:cs typeface="Times New Roman" panose="02020603050405020304" pitchFamily="18" charset="0"/>
              </a:rPr>
              <a:t>. </a:t>
            </a:r>
            <a:endParaRPr lang="sr-Latn-BA" sz="2000" dirty="0">
              <a:latin typeface="Times New Roman" panose="02020603050405020304" pitchFamily="18" charset="0"/>
              <a:cs typeface="Times New Roman" panose="02020603050405020304" pitchFamily="18" charset="0"/>
            </a:endParaRPr>
          </a:p>
          <a:p>
            <a:pPr lvl="1">
              <a:spcBef>
                <a:spcPts val="0"/>
              </a:spcBef>
              <a:buClr>
                <a:schemeClr val="tx1">
                  <a:lumMod val="95000"/>
                  <a:lumOff val="5000"/>
                </a:schemeClr>
              </a:buCl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Kad </a:t>
            </a:r>
            <a:r>
              <a:rPr lang="en-US" sz="2000" dirty="0" err="1">
                <a:latin typeface="Times New Roman" panose="02020603050405020304" pitchFamily="18" charset="0"/>
                <a:cs typeface="Times New Roman" panose="02020603050405020304" pitchFamily="18" charset="0"/>
              </a:rPr>
              <a:t>odlučujemo</a:t>
            </a:r>
            <a:r>
              <a:rPr lang="en-US" sz="2000" dirty="0">
                <a:latin typeface="Times New Roman" panose="02020603050405020304" pitchFamily="18" charset="0"/>
                <a:cs typeface="Times New Roman" panose="02020603050405020304" pitchFamily="18" charset="0"/>
              </a:rPr>
              <a:t> o </a:t>
            </a:r>
            <a:r>
              <a:rPr lang="en-US" sz="2000" dirty="0" err="1">
                <a:latin typeface="Times New Roman" panose="02020603050405020304" pitchFamily="18" charset="0"/>
                <a:cs typeface="Times New Roman" panose="02020603050405020304" pitchFamily="18" charset="0"/>
              </a:rPr>
              <a:t>sljedećem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koraku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moramo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uzeti</a:t>
            </a:r>
            <a:r>
              <a:rPr lang="en-US" sz="2000" dirty="0">
                <a:latin typeface="Times New Roman" panose="02020603050405020304" pitchFamily="18" charset="0"/>
                <a:cs typeface="Times New Roman" panose="02020603050405020304" pitchFamily="18" charset="0"/>
              </a:rPr>
              <a:t> u </a:t>
            </a:r>
            <a:r>
              <a:rPr lang="en-US" sz="2000" dirty="0" err="1">
                <a:latin typeface="Times New Roman" panose="02020603050405020304" pitchFamily="18" charset="0"/>
                <a:cs typeface="Times New Roman" panose="02020603050405020304" pitchFamily="18" charset="0"/>
              </a:rPr>
              <a:t>obzir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opremljenost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ustanove</a:t>
            </a:r>
            <a:r>
              <a:rPr lang="en-US" sz="2000" dirty="0">
                <a:latin typeface="Times New Roman" panose="02020603050405020304" pitchFamily="18" charset="0"/>
                <a:cs typeface="Times New Roman" panose="02020603050405020304" pitchFamily="18" charset="0"/>
              </a:rPr>
              <a:t> u </a:t>
            </a:r>
            <a:r>
              <a:rPr lang="en-US" sz="2000" dirty="0" err="1">
                <a:latin typeface="Times New Roman" panose="02020603050405020304" pitchFamily="18" charset="0"/>
                <a:cs typeface="Times New Roman" panose="02020603050405020304" pitchFamily="18" charset="0"/>
              </a:rPr>
              <a:t>koju</a:t>
            </a:r>
            <a:r>
              <a:rPr lang="en-US" sz="2000" dirty="0">
                <a:latin typeface="Times New Roman" panose="02020603050405020304" pitchFamily="18" charset="0"/>
                <a:cs typeface="Times New Roman" panose="02020603050405020304" pitchFamily="18" charset="0"/>
              </a:rPr>
              <a:t> se </a:t>
            </a:r>
            <a:r>
              <a:rPr lang="en-US" sz="2000" dirty="0" err="1">
                <a:latin typeface="Times New Roman" panose="02020603050405020304" pitchFamily="18" charset="0"/>
                <a:cs typeface="Times New Roman" panose="02020603050405020304" pitchFamily="18" charset="0"/>
              </a:rPr>
              <a:t>pacijent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smješten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pripremljenost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operatera</a:t>
            </a:r>
            <a:endParaRPr lang="sr-Latn-BA" sz="2000" dirty="0">
              <a:latin typeface="Times New Roman" panose="02020603050405020304" pitchFamily="18" charset="0"/>
              <a:cs typeface="Times New Roman" panose="02020603050405020304" pitchFamily="18" charset="0"/>
            </a:endParaRPr>
          </a:p>
          <a:p>
            <a:pPr lvl="2">
              <a:spcBef>
                <a:spcPts val="0"/>
              </a:spcBef>
              <a:buClr>
                <a:schemeClr val="tx1">
                  <a:lumMod val="95000"/>
                  <a:lumOff val="5000"/>
                </a:schemeClr>
              </a:buClr>
              <a:buFont typeface="Arial" panose="020B0604020202020204" pitchFamily="34" charset="0"/>
              <a:buChar char="•"/>
            </a:pPr>
            <a:r>
              <a:rPr lang="pt-BR" sz="2000" b="1" dirty="0">
                <a:latin typeface="Times New Roman" panose="02020603050405020304" pitchFamily="18" charset="0"/>
                <a:cs typeface="Times New Roman" panose="02020603050405020304" pitchFamily="18" charset="0"/>
              </a:rPr>
              <a:t>Konzervativno liječenje </a:t>
            </a:r>
            <a:r>
              <a:rPr lang="pt-BR" sz="2000" dirty="0">
                <a:latin typeface="Times New Roman" panose="02020603050405020304" pitchFamily="18" charset="0"/>
                <a:cs typeface="Times New Roman" panose="02020603050405020304" pitchFamily="18" charset="0"/>
              </a:rPr>
              <a:t>temelji se na repoziciji, imobilizaciji i rehabilitaciji.</a:t>
            </a:r>
            <a:endParaRPr lang="sr-Latn-BA" sz="2000" dirty="0">
              <a:latin typeface="Times New Roman" panose="02020603050405020304" pitchFamily="18" charset="0"/>
              <a:cs typeface="Times New Roman" panose="02020603050405020304" pitchFamily="18" charset="0"/>
            </a:endParaRPr>
          </a:p>
          <a:p>
            <a:pPr lvl="2">
              <a:spcBef>
                <a:spcPts val="0"/>
              </a:spcBef>
              <a:buClr>
                <a:schemeClr val="tx1">
                  <a:lumMod val="95000"/>
                  <a:lumOff val="5000"/>
                </a:schemeClr>
              </a:buClr>
              <a:buFont typeface="Arial" panose="020B0604020202020204" pitchFamily="34" charset="0"/>
              <a:buChar char="•"/>
            </a:pPr>
            <a:r>
              <a:rPr lang="sr-Latn-BA" sz="2000" b="1" dirty="0">
                <a:latin typeface="Times New Roman" panose="02020603050405020304" pitchFamily="18" charset="0"/>
                <a:cs typeface="Times New Roman" panose="02020603050405020304" pitchFamily="18" charset="0"/>
              </a:rPr>
              <a:t>Hirurško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liječenje</a:t>
            </a:r>
            <a:r>
              <a:rPr lang="en-US" sz="2000" dirty="0">
                <a:latin typeface="Times New Roman" panose="02020603050405020304" pitchFamily="18" charset="0"/>
                <a:cs typeface="Times New Roman" panose="02020603050405020304" pitchFamily="18" charset="0"/>
              </a:rPr>
              <a:t> je </a:t>
            </a:r>
            <a:r>
              <a:rPr lang="en-US" sz="2000" dirty="0" err="1">
                <a:latin typeface="Times New Roman" panose="02020603050405020304" pitchFamily="18" charset="0"/>
                <a:cs typeface="Times New Roman" panose="02020603050405020304" pitchFamily="18" charset="0"/>
              </a:rPr>
              <a:t>indicirano</a:t>
            </a:r>
            <a:r>
              <a:rPr lang="en-US" sz="2000" dirty="0">
                <a:latin typeface="Times New Roman" panose="02020603050405020304" pitchFamily="18" charset="0"/>
                <a:cs typeface="Times New Roman" panose="02020603050405020304" pitchFamily="18" charset="0"/>
              </a:rPr>
              <a:t> u </a:t>
            </a:r>
            <a:r>
              <a:rPr lang="en-US" sz="2000" dirty="0" err="1">
                <a:latin typeface="Times New Roman" panose="02020603050405020304" pitchFamily="18" charset="0"/>
                <a:cs typeface="Times New Roman" panose="02020603050405020304" pitchFamily="18" charset="0"/>
              </a:rPr>
              <a:t>većini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preloma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femura</a:t>
            </a:r>
            <a:r>
              <a:rPr lang="en-US" sz="2000" dirty="0">
                <a:latin typeface="Times New Roman" panose="02020603050405020304" pitchFamily="18" charset="0"/>
                <a:cs typeface="Times New Roman" panose="02020603050405020304" pitchFamily="18" charset="0"/>
              </a:rPr>
              <a:t> u </a:t>
            </a:r>
            <a:r>
              <a:rPr lang="en-US" sz="2000" dirty="0" err="1">
                <a:latin typeface="Times New Roman" panose="02020603050405020304" pitchFamily="18" charset="0"/>
                <a:cs typeface="Times New Roman" panose="02020603050405020304" pitchFamily="18" charset="0"/>
              </a:rPr>
              <a:t>modernoj</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traumatologiji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zbog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visoke</a:t>
            </a:r>
            <a:r>
              <a:rPr lang="en-US" sz="2000" dirty="0">
                <a:latin typeface="Times New Roman" panose="02020603050405020304" pitchFamily="18" charset="0"/>
                <a:cs typeface="Times New Roman" panose="02020603050405020304" pitchFamily="18" charset="0"/>
              </a:rPr>
              <a:t> stope </a:t>
            </a:r>
            <a:r>
              <a:rPr lang="en-US" sz="2000" dirty="0" err="1">
                <a:latin typeface="Times New Roman" panose="02020603050405020304" pitchFamily="18" charset="0"/>
                <a:cs typeface="Times New Roman" panose="02020603050405020304" pitchFamily="18" charset="0"/>
              </a:rPr>
              <a:t>uspješnosti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zarastanja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niskog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rizika</a:t>
            </a:r>
            <a:r>
              <a:rPr lang="en-US" sz="2000" dirty="0">
                <a:latin typeface="Times New Roman" panose="02020603050405020304" pitchFamily="18" charset="0"/>
                <a:cs typeface="Times New Roman" panose="02020603050405020304" pitchFamily="18" charset="0"/>
              </a:rPr>
              <a:t> od </a:t>
            </a:r>
            <a:r>
              <a:rPr lang="en-US" sz="2000" dirty="0" err="1">
                <a:latin typeface="Times New Roman" panose="02020603050405020304" pitchFamily="18" charset="0"/>
                <a:cs typeface="Times New Roman" panose="02020603050405020304" pitchFamily="18" charset="0"/>
              </a:rPr>
              <a:t>komplikacija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brojnih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prednosti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rane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stabilizacije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lomne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pukotine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popraćene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smanjenjem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morbiditeta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mortaliteta</a:t>
            </a:r>
            <a:r>
              <a:rPr lang="sr-Latn-BA" sz="2000" dirty="0">
                <a:latin typeface="Times New Roman" panose="02020603050405020304" pitchFamily="18" charset="0"/>
                <a:cs typeface="Times New Roman" panose="02020603050405020304" pitchFamily="18" charset="0"/>
              </a:rPr>
              <a:t>.</a:t>
            </a:r>
          </a:p>
          <a:p>
            <a:pPr>
              <a:buClr>
                <a:schemeClr val="tx1">
                  <a:lumMod val="95000"/>
                  <a:lumOff val="5000"/>
                </a:schemeClr>
              </a:buClr>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2173C74-1A94-4DDA-ACB6-20EF980D652D}"/>
              </a:ext>
            </a:extLst>
          </p:cNvPr>
          <p:cNvPicPr>
            <a:picLocks noChangeAspect="1"/>
          </p:cNvPicPr>
          <p:nvPr/>
        </p:nvPicPr>
        <p:blipFill>
          <a:blip r:embed="rId2"/>
          <a:stretch>
            <a:fillRect/>
          </a:stretch>
        </p:blipFill>
        <p:spPr>
          <a:xfrm>
            <a:off x="9225814" y="2057983"/>
            <a:ext cx="2966186" cy="2262090"/>
          </a:xfrm>
          <a:prstGeom prst="rect">
            <a:avLst/>
          </a:prstGeom>
        </p:spPr>
      </p:pic>
      <p:pic>
        <p:nvPicPr>
          <p:cNvPr id="6" name="Picture 5">
            <a:extLst>
              <a:ext uri="{FF2B5EF4-FFF2-40B4-BE49-F238E27FC236}">
                <a16:creationId xmlns:a16="http://schemas.microsoft.com/office/drawing/2014/main" id="{A1876AC7-5369-4107-9031-5F022F112E64}"/>
              </a:ext>
            </a:extLst>
          </p:cNvPr>
          <p:cNvPicPr>
            <a:picLocks noChangeAspect="1"/>
          </p:cNvPicPr>
          <p:nvPr/>
        </p:nvPicPr>
        <p:blipFill>
          <a:blip r:embed="rId3"/>
          <a:stretch>
            <a:fillRect/>
          </a:stretch>
        </p:blipFill>
        <p:spPr>
          <a:xfrm>
            <a:off x="10509623" y="222573"/>
            <a:ext cx="1635127" cy="1962152"/>
          </a:xfrm>
          <a:prstGeom prst="rect">
            <a:avLst/>
          </a:prstGeom>
        </p:spPr>
      </p:pic>
      <p:pic>
        <p:nvPicPr>
          <p:cNvPr id="2050" name="Picture 2" descr="Malalignment after minimally invasive plate osteosynthesis in distal  femoral fractures - Injury">
            <a:extLst>
              <a:ext uri="{FF2B5EF4-FFF2-40B4-BE49-F238E27FC236}">
                <a16:creationId xmlns:a16="http://schemas.microsoft.com/office/drawing/2014/main" id="{21BAF826-E544-4A1A-9889-93E4F6F780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6719" y="4747724"/>
            <a:ext cx="3085809" cy="18132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D:\RAT.RANA OTKRIVENA\GRUBOR RATNE HIR. otkriće\grubor film\4967\49670008.JPG">
            <a:extLst>
              <a:ext uri="{FF2B5EF4-FFF2-40B4-BE49-F238E27FC236}">
                <a16:creationId xmlns:a16="http://schemas.microsoft.com/office/drawing/2014/main" id="{E8E99D2C-6C0C-4D32-B8EB-E8D7BD439065}"/>
              </a:ext>
            </a:extLst>
          </p:cNvPr>
          <p:cNvPicPr>
            <a:picLocks noChangeAspect="1" noChangeArrowheads="1"/>
          </p:cNvPicPr>
          <p:nvPr/>
        </p:nvPicPr>
        <p:blipFill>
          <a:blip r:embed="rId5"/>
          <a:srcRect/>
          <a:stretch>
            <a:fillRect/>
          </a:stretch>
        </p:blipFill>
        <p:spPr>
          <a:xfrm>
            <a:off x="9306199" y="528934"/>
            <a:ext cx="1203424" cy="1815643"/>
          </a:xfrm>
          <a:prstGeom prst="rect">
            <a:avLst/>
          </a:prstGeom>
          <a:noFill/>
        </p:spPr>
      </p:pic>
      <p:pic>
        <p:nvPicPr>
          <p:cNvPr id="4" name="Picture 3">
            <a:extLst>
              <a:ext uri="{FF2B5EF4-FFF2-40B4-BE49-F238E27FC236}">
                <a16:creationId xmlns:a16="http://schemas.microsoft.com/office/drawing/2014/main" id="{A8F40709-FF42-41C9-9335-D90DB2C58D51}"/>
              </a:ext>
            </a:extLst>
          </p:cNvPr>
          <p:cNvPicPr>
            <a:picLocks noChangeAspect="1"/>
          </p:cNvPicPr>
          <p:nvPr/>
        </p:nvPicPr>
        <p:blipFill>
          <a:blip r:embed="rId6"/>
          <a:stretch>
            <a:fillRect/>
          </a:stretch>
        </p:blipFill>
        <p:spPr>
          <a:xfrm>
            <a:off x="6998883" y="-2644"/>
            <a:ext cx="2219136" cy="2060627"/>
          </a:xfrm>
          <a:prstGeom prst="rect">
            <a:avLst/>
          </a:prstGeom>
        </p:spPr>
      </p:pic>
    </p:spTree>
    <p:extLst>
      <p:ext uri="{BB962C8B-B14F-4D97-AF65-F5344CB8AC3E}">
        <p14:creationId xmlns:p14="http://schemas.microsoft.com/office/powerpoint/2010/main" val="1982889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CAF48-13FD-46FD-9244-75E7E4A6A1FE}"/>
              </a:ext>
            </a:extLst>
          </p:cNvPr>
          <p:cNvSpPr>
            <a:spLocks noGrp="1"/>
          </p:cNvSpPr>
          <p:nvPr>
            <p:ph type="title"/>
          </p:nvPr>
        </p:nvSpPr>
        <p:spPr/>
        <p:txBody>
          <a:bodyPr/>
          <a:lstStyle/>
          <a:p>
            <a:r>
              <a:rPr lang="sr-Latn-BA" dirty="0">
                <a:solidFill>
                  <a:schemeClr val="tx1">
                    <a:lumMod val="95000"/>
                    <a:lumOff val="5000"/>
                  </a:schemeClr>
                </a:solidFill>
              </a:rPr>
              <a:t>Prelomi i povrede   bedrene kosti</a:t>
            </a:r>
            <a:endParaRPr lang="en-US" dirty="0"/>
          </a:p>
        </p:txBody>
      </p:sp>
      <p:sp>
        <p:nvSpPr>
          <p:cNvPr id="3" name="Content Placeholder 2">
            <a:extLst>
              <a:ext uri="{FF2B5EF4-FFF2-40B4-BE49-F238E27FC236}">
                <a16:creationId xmlns:a16="http://schemas.microsoft.com/office/drawing/2014/main" id="{7EE773E7-4D53-4D26-B884-A721103BA5F8}"/>
              </a:ext>
            </a:extLst>
          </p:cNvPr>
          <p:cNvSpPr>
            <a:spLocks noGrp="1"/>
          </p:cNvSpPr>
          <p:nvPr>
            <p:ph idx="1"/>
          </p:nvPr>
        </p:nvSpPr>
        <p:spPr>
          <a:xfrm>
            <a:off x="416077" y="1675396"/>
            <a:ext cx="7988330" cy="4314856"/>
          </a:xfrm>
        </p:spPr>
        <p:txBody>
          <a:bodyPr>
            <a:normAutofit/>
          </a:bodyPr>
          <a:lstStyle/>
          <a:p>
            <a:pPr marL="0" indent="0">
              <a:spcBef>
                <a:spcPts val="0"/>
              </a:spcBef>
              <a:buNone/>
            </a:pPr>
            <a:r>
              <a:rPr lang="sr-Latn-BA" b="1" dirty="0">
                <a:solidFill>
                  <a:srgbClr val="FF0000"/>
                </a:solidFill>
                <a:latin typeface="Times New Roman" panose="02020603050405020304" pitchFamily="18" charset="0"/>
                <a:cs typeface="Times New Roman" panose="02020603050405020304" pitchFamily="18" charset="0"/>
              </a:rPr>
              <a:t>SUPRAKONDILARNI I INTERKONDILARNI PRELOMI</a:t>
            </a:r>
            <a:r>
              <a:rPr lang="en-US" b="1" dirty="0">
                <a:solidFill>
                  <a:srgbClr val="FF0000"/>
                </a:solidFill>
                <a:latin typeface="Times New Roman" panose="02020603050405020304" pitchFamily="18" charset="0"/>
                <a:cs typeface="Times New Roman" panose="02020603050405020304" pitchFamily="18" charset="0"/>
              </a:rPr>
              <a:t> </a:t>
            </a:r>
            <a:r>
              <a:rPr lang="sr-Latn-BA" b="1" dirty="0">
                <a:solidFill>
                  <a:srgbClr val="FF0000"/>
                </a:solidFill>
                <a:latin typeface="Times New Roman" panose="02020603050405020304" pitchFamily="18" charset="0"/>
                <a:cs typeface="Times New Roman" panose="02020603050405020304" pitchFamily="18" charset="0"/>
              </a:rPr>
              <a:t> FEMURA</a:t>
            </a:r>
          </a:p>
          <a:p>
            <a:pPr marL="0" indent="0">
              <a:spcBef>
                <a:spcPts val="0"/>
              </a:spcBef>
              <a:buNone/>
            </a:pPr>
            <a:endParaRPr lang="sr-Latn-BA" b="1" dirty="0">
              <a:latin typeface="Times New Roman" panose="02020603050405020304" pitchFamily="18" charset="0"/>
              <a:cs typeface="Times New Roman" panose="02020603050405020304" pitchFamily="18" charset="0"/>
            </a:endParaRPr>
          </a:p>
          <a:p>
            <a:pPr>
              <a:spcBef>
                <a:spcPts val="0"/>
              </a:spcBef>
              <a:buClrTx/>
              <a:buFont typeface="Arial" panose="020B0604020202020204" pitchFamily="34" charset="0"/>
              <a:buChar char="•"/>
            </a:pPr>
            <a:r>
              <a:rPr lang="sr-Latn-BA" dirty="0">
                <a:latin typeface="Times New Roman" panose="02020603050405020304" pitchFamily="18" charset="0"/>
                <a:cs typeface="Times New Roman" panose="02020603050405020304" pitchFamily="18" charset="0"/>
              </a:rPr>
              <a:t>Prelomi u predjelu donje femoralne epifize I metafize su dosta česte povrede u svim uzrastima.Njihovo liječenje je teško</a:t>
            </a:r>
          </a:p>
          <a:p>
            <a:pPr>
              <a:spcBef>
                <a:spcPts val="0"/>
              </a:spcBef>
              <a:buClrTx/>
              <a:buFont typeface="Arial" panose="020B0604020202020204" pitchFamily="34" charset="0"/>
              <a:buChar char="•"/>
            </a:pPr>
            <a:r>
              <a:rPr lang="sr-Latn-BA" dirty="0">
                <a:latin typeface="Times New Roman" panose="02020603050405020304" pitchFamily="18" charset="0"/>
                <a:cs typeface="Times New Roman" panose="02020603050405020304" pitchFamily="18" charset="0"/>
              </a:rPr>
              <a:t>Mehanizam preloma; je snažna aksijalna sila udružena sa bočnom, varus ili valgus pravca, ili sila torzije.Prelom kod mladi, pad sa motocikla...</a:t>
            </a:r>
          </a:p>
          <a:p>
            <a:pPr>
              <a:spcBef>
                <a:spcPts val="0"/>
              </a:spcBef>
              <a:buClrTx/>
              <a:buFont typeface="Arial" panose="020B0604020202020204" pitchFamily="34" charset="0"/>
              <a:buChar char="•"/>
            </a:pPr>
            <a:r>
              <a:rPr lang="sr-Latn-BA" b="1" dirty="0">
                <a:latin typeface="Times New Roman" panose="02020603050405020304" pitchFamily="18" charset="0"/>
                <a:cs typeface="Times New Roman" panose="02020603050405020304" pitchFamily="18" charset="0"/>
              </a:rPr>
              <a:t>Zbog osteoporoze kod starih</a:t>
            </a:r>
            <a:r>
              <a:rPr lang="sr-Latn-BA" dirty="0">
                <a:latin typeface="Times New Roman" panose="02020603050405020304" pitchFamily="18" charset="0"/>
                <a:cs typeface="Times New Roman" panose="02020603050405020304" pitchFamily="18" charset="0"/>
              </a:rPr>
              <a:t>, može nastati težak komunitivni prelom, koji zbog starosti je veoma kompleksan liječenju</a:t>
            </a:r>
          </a:p>
          <a:p>
            <a:pPr>
              <a:spcBef>
                <a:spcPts val="0"/>
              </a:spcBef>
              <a:buClrTx/>
              <a:buFont typeface="Arial" panose="020B0604020202020204" pitchFamily="34" charset="0"/>
              <a:buChar char="•"/>
            </a:pPr>
            <a:r>
              <a:rPr lang="sr-Latn-BA" b="1" dirty="0">
                <a:latin typeface="Times New Roman" panose="02020603050405020304" pitchFamily="18" charset="0"/>
                <a:cs typeface="Times New Roman" panose="02020603050405020304" pitchFamily="18" charset="0"/>
              </a:rPr>
              <a:t>Dijagnoza</a:t>
            </a:r>
            <a:r>
              <a:rPr lang="sr-Latn-BA" dirty="0">
                <a:latin typeface="Times New Roman" panose="02020603050405020304" pitchFamily="18" charset="0"/>
                <a:cs typeface="Times New Roman" panose="02020603050405020304" pitchFamily="18" charset="0"/>
              </a:rPr>
              <a:t>; klinički  sigurni i nesigurni znaci preloma, RTG u AP i LL profilu</a:t>
            </a:r>
          </a:p>
          <a:p>
            <a:pPr>
              <a:spcBef>
                <a:spcPts val="0"/>
              </a:spcBef>
              <a:buClrTx/>
              <a:buFont typeface="Arial" panose="020B0604020202020204" pitchFamily="34" charset="0"/>
              <a:buChar char="•"/>
            </a:pPr>
            <a:r>
              <a:rPr lang="sr-Latn-BA" b="1" dirty="0">
                <a:latin typeface="Times New Roman" panose="02020603050405020304" pitchFamily="18" charset="0"/>
                <a:cs typeface="Times New Roman" panose="02020603050405020304" pitchFamily="18" charset="0"/>
              </a:rPr>
              <a:t>Liječenje</a:t>
            </a:r>
          </a:p>
          <a:p>
            <a:pPr lvl="1">
              <a:spcBef>
                <a:spcPts val="0"/>
              </a:spcBef>
              <a:buClrTx/>
              <a:buFont typeface="Arial" panose="020B0604020202020204" pitchFamily="34" charset="0"/>
              <a:buChar char="•"/>
            </a:pPr>
            <a:r>
              <a:rPr lang="sr-Latn-BA" sz="1800" b="1" dirty="0">
                <a:latin typeface="Times New Roman" panose="02020603050405020304" pitchFamily="18" charset="0"/>
                <a:cs typeface="Times New Roman" panose="02020603050405020304" pitchFamily="18" charset="0"/>
              </a:rPr>
              <a:t>Neoperativno</a:t>
            </a:r>
            <a:r>
              <a:rPr lang="sr-Latn-BA" sz="1800" dirty="0">
                <a:latin typeface="Times New Roman" panose="02020603050405020304" pitchFamily="18" charset="0"/>
                <a:cs typeface="Times New Roman" panose="02020603050405020304" pitchFamily="18" charset="0"/>
              </a:rPr>
              <a:t>; nedislocirani ili nepotpuni pregledi, impaktirani stabilni prelomi kod starijih, ozbiljne udružene bolesti(kardiovaskularne, plućne neurološke...)...</a:t>
            </a:r>
          </a:p>
          <a:p>
            <a:pPr lvl="1">
              <a:spcBef>
                <a:spcPts val="0"/>
              </a:spcBef>
              <a:buClrTx/>
              <a:buFont typeface="Arial" panose="020B0604020202020204" pitchFamily="34" charset="0"/>
              <a:buChar char="•"/>
            </a:pPr>
            <a:r>
              <a:rPr lang="sr-Latn-BA" sz="1800" b="1" dirty="0">
                <a:latin typeface="Times New Roman" panose="02020603050405020304" pitchFamily="18" charset="0"/>
                <a:cs typeface="Times New Roman" panose="02020603050405020304" pitchFamily="18" charset="0"/>
              </a:rPr>
              <a:t>Operativno; </a:t>
            </a:r>
            <a:r>
              <a:rPr lang="sr-Latn-BA" sz="1800" dirty="0">
                <a:latin typeface="Times New Roman" panose="02020603050405020304" pitchFamily="18" charset="0"/>
                <a:cs typeface="Times New Roman" panose="02020603050405020304" pitchFamily="18" charset="0"/>
              </a:rPr>
              <a:t>dislocirani intraartikularni prelomi, otvoreni prelomi, prelomi udruženi sa neurovaskularnim povredama...</a:t>
            </a:r>
            <a:endParaRPr lang="en-US" sz="1800" dirty="0">
              <a:latin typeface="Times New Roman" panose="02020603050405020304" pitchFamily="18" charset="0"/>
              <a:cs typeface="Times New Roman" panose="02020603050405020304" pitchFamily="18" charset="0"/>
            </a:endParaRPr>
          </a:p>
        </p:txBody>
      </p:sp>
      <p:pic>
        <p:nvPicPr>
          <p:cNvPr id="6" name="Slika 6">
            <a:extLst>
              <a:ext uri="{FF2B5EF4-FFF2-40B4-BE49-F238E27FC236}">
                <a16:creationId xmlns:a16="http://schemas.microsoft.com/office/drawing/2014/main" id="{AA82A610-4BB1-42AF-A1DA-676A6DB2C43A}"/>
              </a:ext>
            </a:extLst>
          </p:cNvPr>
          <p:cNvPicPr>
            <a:picLocks noChangeAspect="1"/>
          </p:cNvPicPr>
          <p:nvPr/>
        </p:nvPicPr>
        <p:blipFill>
          <a:blip r:embed="rId2"/>
          <a:stretch>
            <a:fillRect/>
          </a:stretch>
        </p:blipFill>
        <p:spPr>
          <a:xfrm>
            <a:off x="8665664" y="0"/>
            <a:ext cx="3420678" cy="2271330"/>
          </a:xfrm>
          <a:prstGeom prst="rect">
            <a:avLst/>
          </a:prstGeom>
        </p:spPr>
      </p:pic>
      <p:sp>
        <p:nvSpPr>
          <p:cNvPr id="8" name="TextBox 7">
            <a:extLst>
              <a:ext uri="{FF2B5EF4-FFF2-40B4-BE49-F238E27FC236}">
                <a16:creationId xmlns:a16="http://schemas.microsoft.com/office/drawing/2014/main" id="{30079479-25FF-4D61-B450-CB594BF9F773}"/>
              </a:ext>
            </a:extLst>
          </p:cNvPr>
          <p:cNvSpPr txBox="1"/>
          <p:nvPr/>
        </p:nvSpPr>
        <p:spPr>
          <a:xfrm>
            <a:off x="8851640" y="2197911"/>
            <a:ext cx="3340360" cy="1471172"/>
          </a:xfrm>
          <a:prstGeom prst="rect">
            <a:avLst/>
          </a:prstGeom>
          <a:solidFill>
            <a:schemeClr val="bg1"/>
          </a:solidFill>
        </p:spPr>
        <p:txBody>
          <a:bodyPr wrap="square">
            <a:spAutoFit/>
          </a:bodyPr>
          <a:lstStyle/>
          <a:p>
            <a:pPr marL="342900" indent="-342900" eaLnBrk="0" hangingPunct="0">
              <a:spcBef>
                <a:spcPct val="20000"/>
              </a:spcBef>
              <a:buClr>
                <a:srgbClr val="66FF33"/>
              </a:buClr>
              <a:buSzPct val="75000"/>
              <a:buFont typeface="Monotype Sorts" charset="2"/>
              <a:buChar char="n"/>
              <a:defRPr/>
            </a:pPr>
            <a:r>
              <a:rPr lang="sr-Latn-CS" sz="1600" kern="0" dirty="0">
                <a:effectLst>
                  <a:outerShdw blurRad="38100" dist="38100" dir="2700000" algn="tl">
                    <a:srgbClr val="000000"/>
                  </a:outerShdw>
                </a:effectLst>
                <a:latin typeface="+mn-lt"/>
              </a:rPr>
              <a:t>Muler</a:t>
            </a:r>
          </a:p>
          <a:p>
            <a:pPr marL="342900" indent="-342900" eaLnBrk="0" hangingPunct="0">
              <a:spcBef>
                <a:spcPct val="20000"/>
              </a:spcBef>
              <a:buClr>
                <a:srgbClr val="66FF33"/>
              </a:buClr>
              <a:buSzPct val="75000"/>
              <a:buFont typeface="Monotype Sorts" charset="2"/>
              <a:buChar char="n"/>
              <a:defRPr/>
            </a:pPr>
            <a:r>
              <a:rPr lang="sr-Latn-CS" sz="1600" kern="0" dirty="0">
                <a:effectLst>
                  <a:outerShdw blurRad="38100" dist="38100" dir="2700000" algn="tl">
                    <a:srgbClr val="000000"/>
                  </a:outerShdw>
                </a:effectLst>
                <a:latin typeface="+mn-lt"/>
              </a:rPr>
              <a:t>1.Suprakondilarni prelom</a:t>
            </a:r>
          </a:p>
          <a:p>
            <a:pPr marL="342900" indent="-342900" eaLnBrk="0" hangingPunct="0">
              <a:spcBef>
                <a:spcPct val="20000"/>
              </a:spcBef>
              <a:buClr>
                <a:srgbClr val="66FF33"/>
              </a:buClr>
              <a:buSzPct val="75000"/>
              <a:buFont typeface="Monotype Sorts" charset="2"/>
              <a:buChar char="n"/>
              <a:defRPr/>
            </a:pPr>
            <a:r>
              <a:rPr lang="sr-Latn-CS" sz="1600" kern="0" dirty="0">
                <a:effectLst>
                  <a:outerShdw blurRad="38100" dist="38100" dir="2700000" algn="tl">
                    <a:srgbClr val="000000"/>
                  </a:outerShdw>
                </a:effectLst>
                <a:latin typeface="+mn-lt"/>
              </a:rPr>
              <a:t>2.Intrakondilarni ili zglobni</a:t>
            </a:r>
          </a:p>
          <a:p>
            <a:pPr marL="342900" indent="-342900" eaLnBrk="0" hangingPunct="0">
              <a:spcBef>
                <a:spcPct val="20000"/>
              </a:spcBef>
              <a:buClr>
                <a:srgbClr val="66FF33"/>
              </a:buClr>
              <a:buSzPct val="75000"/>
              <a:buFont typeface="Monotype Sorts" charset="2"/>
              <a:buChar char="n"/>
              <a:defRPr/>
            </a:pPr>
            <a:r>
              <a:rPr lang="sr-Latn-CS" sz="1600" kern="0" dirty="0">
                <a:effectLst>
                  <a:outerShdw blurRad="38100" dist="38100" dir="2700000" algn="tl">
                    <a:srgbClr val="000000"/>
                  </a:outerShdw>
                </a:effectLst>
                <a:latin typeface="+mn-lt"/>
              </a:rPr>
              <a:t>3.Kombinacija  prva dva tipa preloma</a:t>
            </a:r>
          </a:p>
        </p:txBody>
      </p:sp>
    </p:spTree>
    <p:extLst>
      <p:ext uri="{BB962C8B-B14F-4D97-AF65-F5344CB8AC3E}">
        <p14:creationId xmlns:p14="http://schemas.microsoft.com/office/powerpoint/2010/main" val="2912253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CAF48-13FD-46FD-9244-75E7E4A6A1FE}"/>
              </a:ext>
            </a:extLst>
          </p:cNvPr>
          <p:cNvSpPr>
            <a:spLocks noGrp="1"/>
          </p:cNvSpPr>
          <p:nvPr>
            <p:ph type="title"/>
          </p:nvPr>
        </p:nvSpPr>
        <p:spPr>
          <a:xfrm>
            <a:off x="172692" y="136212"/>
            <a:ext cx="7548283" cy="637344"/>
          </a:xfrm>
        </p:spPr>
        <p:txBody>
          <a:bodyPr>
            <a:normAutofit fontScale="90000"/>
          </a:bodyPr>
          <a:lstStyle/>
          <a:p>
            <a:pPr algn="ctr"/>
            <a:r>
              <a:rPr lang="sr-Latn-BA" dirty="0">
                <a:solidFill>
                  <a:schemeClr val="tx1">
                    <a:lumMod val="95000"/>
                    <a:lumOff val="5000"/>
                  </a:schemeClr>
                </a:solidFill>
              </a:rPr>
              <a:t>Prelomi i povrede   bedrene kosti</a:t>
            </a:r>
            <a:endParaRPr lang="en-US" dirty="0"/>
          </a:p>
        </p:txBody>
      </p:sp>
      <p:sp>
        <p:nvSpPr>
          <p:cNvPr id="3" name="Content Placeholder 2">
            <a:extLst>
              <a:ext uri="{FF2B5EF4-FFF2-40B4-BE49-F238E27FC236}">
                <a16:creationId xmlns:a16="http://schemas.microsoft.com/office/drawing/2014/main" id="{7EE773E7-4D53-4D26-B884-A721103BA5F8}"/>
              </a:ext>
            </a:extLst>
          </p:cNvPr>
          <p:cNvSpPr>
            <a:spLocks noGrp="1"/>
          </p:cNvSpPr>
          <p:nvPr>
            <p:ph idx="1"/>
          </p:nvPr>
        </p:nvSpPr>
        <p:spPr>
          <a:xfrm>
            <a:off x="98975" y="1370301"/>
            <a:ext cx="6601528" cy="3880773"/>
          </a:xfrm>
        </p:spPr>
        <p:txBody>
          <a:bodyPr>
            <a:noAutofit/>
          </a:bodyPr>
          <a:lstStyle/>
          <a:p>
            <a:r>
              <a:rPr lang="sr-Latn-BA" sz="2200" b="1" dirty="0">
                <a:solidFill>
                  <a:srgbClr val="FF0000"/>
                </a:solidFill>
              </a:rPr>
              <a:t>Prelom i luksacija patele</a:t>
            </a:r>
            <a:r>
              <a:rPr lang="en-US" sz="2200" b="1" dirty="0">
                <a:solidFill>
                  <a:srgbClr val="FF0000"/>
                </a:solidFill>
              </a:rPr>
              <a:t> </a:t>
            </a:r>
            <a:endParaRPr lang="sr-Latn-BA" sz="2200" b="1" dirty="0">
              <a:solidFill>
                <a:srgbClr val="FF0000"/>
              </a:solidFill>
            </a:endParaRPr>
          </a:p>
          <a:p>
            <a:pPr>
              <a:spcBef>
                <a:spcPts val="0"/>
              </a:spcBef>
              <a:buClr>
                <a:schemeClr val="tx1"/>
              </a:buClr>
              <a:buFont typeface="Arial" panose="020B0604020202020204" pitchFamily="34" charset="0"/>
              <a:buChar char="•"/>
            </a:pPr>
            <a:r>
              <a:rPr lang="sr-Latn-BA" sz="2200" dirty="0">
                <a:latin typeface="Times New Roman" panose="02020603050405020304" pitchFamily="18" charset="0"/>
                <a:cs typeface="Times New Roman" panose="02020603050405020304" pitchFamily="18" charset="0"/>
              </a:rPr>
              <a:t>Prelom nastaje  dejstvom direktne/inditektne  sile</a:t>
            </a:r>
          </a:p>
          <a:p>
            <a:pPr>
              <a:spcBef>
                <a:spcPts val="0"/>
              </a:spcBef>
              <a:buClr>
                <a:schemeClr val="tx1"/>
              </a:buClr>
              <a:buFont typeface="Arial" panose="020B0604020202020204" pitchFamily="34" charset="0"/>
              <a:buChar char="•"/>
            </a:pPr>
            <a:r>
              <a:rPr lang="sr-Latn-BA" sz="2200" dirty="0">
                <a:latin typeface="Times New Roman" panose="02020603050405020304" pitchFamily="18" charset="0"/>
                <a:cs typeface="Times New Roman" panose="02020603050405020304" pitchFamily="18" charset="0"/>
              </a:rPr>
              <a:t>Čašica se </a:t>
            </a:r>
            <a:r>
              <a:rPr lang="sr-Latn-BA" sz="2200" b="1" i="1" dirty="0">
                <a:latin typeface="Times New Roman" panose="02020603050405020304" pitchFamily="18" charset="0"/>
                <a:cs typeface="Times New Roman" panose="02020603050405020304" pitchFamily="18" charset="0"/>
              </a:rPr>
              <a:t>razbija udarom o trohleu </a:t>
            </a:r>
            <a:r>
              <a:rPr lang="sr-Latn-BA" sz="2200" dirty="0">
                <a:latin typeface="Times New Roman" panose="02020603050405020304" pitchFamily="18" charset="0"/>
                <a:cs typeface="Times New Roman" panose="02020603050405020304" pitchFamily="18" charset="0"/>
              </a:rPr>
              <a:t>femura.</a:t>
            </a:r>
          </a:p>
          <a:p>
            <a:pPr>
              <a:spcBef>
                <a:spcPts val="0"/>
              </a:spcBef>
              <a:buClr>
                <a:schemeClr val="tx1"/>
              </a:buClr>
              <a:buFont typeface="Arial" panose="020B0604020202020204" pitchFamily="34" charset="0"/>
              <a:buChar char="•"/>
            </a:pPr>
            <a:r>
              <a:rPr lang="sr-Latn-BA" sz="2200" dirty="0">
                <a:latin typeface="Times New Roman" panose="02020603050405020304" pitchFamily="18" charset="0"/>
                <a:cs typeface="Times New Roman" panose="02020603050405020304" pitchFamily="18" charset="0"/>
              </a:rPr>
              <a:t>Prelom </a:t>
            </a:r>
            <a:r>
              <a:rPr lang="sr-Latn-BA" sz="2200" b="1" i="1" dirty="0">
                <a:latin typeface="Times New Roman" panose="02020603050405020304" pitchFamily="18" charset="0"/>
                <a:cs typeface="Times New Roman" panose="02020603050405020304" pitchFamily="18" charset="0"/>
              </a:rPr>
              <a:t>poprečan i komunikativan.</a:t>
            </a:r>
          </a:p>
          <a:p>
            <a:pPr>
              <a:spcBef>
                <a:spcPts val="0"/>
              </a:spcBef>
              <a:buClr>
                <a:schemeClr val="tx1"/>
              </a:buClr>
              <a:buFont typeface="Arial" panose="020B0604020202020204" pitchFamily="34" charset="0"/>
              <a:buChar char="•"/>
            </a:pPr>
            <a:r>
              <a:rPr lang="sr-Latn-BA" sz="2200" b="1" dirty="0">
                <a:latin typeface="Times New Roman" panose="02020603050405020304" pitchFamily="18" charset="0"/>
                <a:cs typeface="Times New Roman" panose="02020603050405020304" pitchFamily="18" charset="0"/>
              </a:rPr>
              <a:t>Klinički</a:t>
            </a:r>
            <a:r>
              <a:rPr lang="sr-Latn-BA" sz="2200" dirty="0">
                <a:latin typeface="Times New Roman" panose="02020603050405020304" pitchFamily="18" charset="0"/>
                <a:cs typeface="Times New Roman" panose="02020603050405020304" pitchFamily="18" charset="0"/>
              </a:rPr>
              <a:t>: oguljotiba kože, ne mogućnost ekstenzije  zgloba kuka, jasna impresija na mjestu preloma, veličine  poprečnog prsta i prekid kontinuiteta. Pacijent ne može odvojiti petu od postalje, otok je masivan</a:t>
            </a:r>
          </a:p>
          <a:p>
            <a:pPr>
              <a:spcBef>
                <a:spcPts val="0"/>
              </a:spcBef>
              <a:buClr>
                <a:schemeClr val="tx1"/>
              </a:buClr>
              <a:buFont typeface="Arial" panose="020B0604020202020204" pitchFamily="34" charset="0"/>
              <a:buChar char="•"/>
            </a:pPr>
            <a:r>
              <a:rPr lang="sr-Latn-BA" sz="2200" b="1" dirty="0">
                <a:latin typeface="Times New Roman" panose="02020603050405020304" pitchFamily="18" charset="0"/>
                <a:cs typeface="Times New Roman" panose="02020603050405020304" pitchFamily="18" charset="0"/>
              </a:rPr>
              <a:t>Radiografija</a:t>
            </a:r>
            <a:r>
              <a:rPr lang="sr-Latn-BA" sz="2200" dirty="0">
                <a:latin typeface="Times New Roman" panose="02020603050405020304" pitchFamily="18" charset="0"/>
                <a:cs typeface="Times New Roman" panose="02020603050405020304" pitchFamily="18" charset="0"/>
              </a:rPr>
              <a:t>,  u AP i LL  smjeru</a:t>
            </a:r>
          </a:p>
          <a:p>
            <a:pPr>
              <a:spcBef>
                <a:spcPts val="0"/>
              </a:spcBef>
              <a:buClr>
                <a:schemeClr val="tx1"/>
              </a:buClr>
              <a:buFont typeface="Arial" panose="020B0604020202020204" pitchFamily="34" charset="0"/>
              <a:buChar char="•"/>
            </a:pPr>
            <a:r>
              <a:rPr lang="sr-Latn-BA" sz="2200" b="1" dirty="0">
                <a:latin typeface="Times New Roman" panose="02020603050405020304" pitchFamily="18" charset="0"/>
                <a:cs typeface="Times New Roman" panose="02020603050405020304" pitchFamily="18" charset="0"/>
              </a:rPr>
              <a:t>Liječenje:</a:t>
            </a:r>
          </a:p>
          <a:p>
            <a:pPr lvl="1">
              <a:spcBef>
                <a:spcPts val="0"/>
              </a:spcBef>
              <a:buClr>
                <a:schemeClr val="tx1"/>
              </a:buClr>
              <a:buFont typeface="Arial" panose="020B0604020202020204" pitchFamily="34" charset="0"/>
              <a:buChar char="•"/>
            </a:pPr>
            <a:r>
              <a:rPr lang="sr-Latn-BA" sz="2200" b="1" dirty="0">
                <a:latin typeface="Times New Roman" panose="02020603050405020304" pitchFamily="18" charset="0"/>
                <a:cs typeface="Times New Roman" panose="02020603050405020304" pitchFamily="18" charset="0"/>
              </a:rPr>
              <a:t>Luksiranu patelu </a:t>
            </a:r>
            <a:r>
              <a:rPr lang="sr-Latn-BA" sz="2200" dirty="0">
                <a:latin typeface="Times New Roman" panose="02020603050405020304" pitchFamily="18" charset="0"/>
                <a:cs typeface="Times New Roman" panose="02020603050405020304" pitchFamily="18" charset="0"/>
              </a:rPr>
              <a:t>hitno reponirati u anesteziji</a:t>
            </a:r>
          </a:p>
          <a:p>
            <a:pPr lvl="1">
              <a:spcBef>
                <a:spcPts val="0"/>
              </a:spcBef>
              <a:buClr>
                <a:schemeClr val="tx1"/>
              </a:buClr>
              <a:buFont typeface="Arial" panose="020B0604020202020204" pitchFamily="34" charset="0"/>
              <a:buChar char="•"/>
            </a:pPr>
            <a:r>
              <a:rPr lang="sr-Latn-BA" sz="2200" b="1" dirty="0">
                <a:latin typeface="Times New Roman" panose="02020603050405020304" pitchFamily="18" charset="0"/>
                <a:cs typeface="Times New Roman" panose="02020603050405020304" pitchFamily="18" charset="0"/>
              </a:rPr>
              <a:t>Hirurški</a:t>
            </a:r>
            <a:r>
              <a:rPr lang="sr-Latn-BA" sz="2200" dirty="0">
                <a:latin typeface="Times New Roman" panose="02020603050405020304" pitchFamily="18" charset="0"/>
                <a:cs typeface="Times New Roman" panose="02020603050405020304" pitchFamily="18" charset="0"/>
              </a:rPr>
              <a:t> dislocirani fragmento</a:t>
            </a:r>
          </a:p>
          <a:p>
            <a:pPr lvl="1">
              <a:spcBef>
                <a:spcPts val="0"/>
              </a:spcBef>
              <a:buClr>
                <a:schemeClr val="tx1"/>
              </a:buClr>
              <a:buFont typeface="Arial" panose="020B0604020202020204" pitchFamily="34" charset="0"/>
              <a:buChar char="•"/>
            </a:pPr>
            <a:r>
              <a:rPr lang="sr-Latn-BA" sz="2200" b="1" dirty="0">
                <a:latin typeface="Times New Roman" panose="02020603050405020304" pitchFamily="18" charset="0"/>
                <a:cs typeface="Times New Roman" panose="02020603050405020304" pitchFamily="18" charset="0"/>
              </a:rPr>
              <a:t>Nehirurško</a:t>
            </a:r>
            <a:r>
              <a:rPr lang="sr-Latn-BA" sz="2200" dirty="0">
                <a:latin typeface="Times New Roman" panose="02020603050405020304" pitchFamily="18" charset="0"/>
                <a:cs typeface="Times New Roman" panose="02020603050405020304" pitchFamily="18" charset="0"/>
              </a:rPr>
              <a:t>; konzervativno liječenja ako fragmenti nedislocirani, manje of 4mm.Tutor gips 4 nedelje</a:t>
            </a:r>
            <a:endParaRPr lang="en-US" sz="2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4CE0EDE-4228-4007-BBCF-793F551888D1}"/>
              </a:ext>
            </a:extLst>
          </p:cNvPr>
          <p:cNvPicPr>
            <a:picLocks noChangeAspect="1"/>
          </p:cNvPicPr>
          <p:nvPr/>
        </p:nvPicPr>
        <p:blipFill>
          <a:blip r:embed="rId2"/>
          <a:stretch>
            <a:fillRect/>
          </a:stretch>
        </p:blipFill>
        <p:spPr>
          <a:xfrm>
            <a:off x="8299334" y="2336893"/>
            <a:ext cx="1451297" cy="2466975"/>
          </a:xfrm>
          <a:prstGeom prst="rect">
            <a:avLst/>
          </a:prstGeom>
        </p:spPr>
      </p:pic>
      <p:pic>
        <p:nvPicPr>
          <p:cNvPr id="7" name="Picture 6">
            <a:extLst>
              <a:ext uri="{FF2B5EF4-FFF2-40B4-BE49-F238E27FC236}">
                <a16:creationId xmlns:a16="http://schemas.microsoft.com/office/drawing/2014/main" id="{27327982-F4E7-4274-AEB2-AA7718C39830}"/>
              </a:ext>
            </a:extLst>
          </p:cNvPr>
          <p:cNvPicPr>
            <a:picLocks noChangeAspect="1"/>
          </p:cNvPicPr>
          <p:nvPr/>
        </p:nvPicPr>
        <p:blipFill>
          <a:blip r:embed="rId3"/>
          <a:stretch>
            <a:fillRect/>
          </a:stretch>
        </p:blipFill>
        <p:spPr>
          <a:xfrm>
            <a:off x="7720975" y="130175"/>
            <a:ext cx="1656290" cy="2211233"/>
          </a:xfrm>
          <a:prstGeom prst="rect">
            <a:avLst/>
          </a:prstGeom>
        </p:spPr>
      </p:pic>
      <p:pic>
        <p:nvPicPr>
          <p:cNvPr id="8" name="Picture 7">
            <a:extLst>
              <a:ext uri="{FF2B5EF4-FFF2-40B4-BE49-F238E27FC236}">
                <a16:creationId xmlns:a16="http://schemas.microsoft.com/office/drawing/2014/main" id="{3DBC2911-57AB-4ABF-82D2-DBD80D1BBBDA}"/>
              </a:ext>
            </a:extLst>
          </p:cNvPr>
          <p:cNvPicPr>
            <a:picLocks noChangeAspect="1"/>
          </p:cNvPicPr>
          <p:nvPr/>
        </p:nvPicPr>
        <p:blipFill>
          <a:blip r:embed="rId4"/>
          <a:stretch>
            <a:fillRect/>
          </a:stretch>
        </p:blipFill>
        <p:spPr>
          <a:xfrm>
            <a:off x="7348857" y="5086483"/>
            <a:ext cx="2400526" cy="1361372"/>
          </a:xfrm>
          <a:prstGeom prst="rect">
            <a:avLst/>
          </a:prstGeom>
        </p:spPr>
      </p:pic>
      <p:pic>
        <p:nvPicPr>
          <p:cNvPr id="9" name="Picture 8">
            <a:extLst>
              <a:ext uri="{FF2B5EF4-FFF2-40B4-BE49-F238E27FC236}">
                <a16:creationId xmlns:a16="http://schemas.microsoft.com/office/drawing/2014/main" id="{12110604-9359-4C85-8F82-A9424A061B9F}"/>
              </a:ext>
            </a:extLst>
          </p:cNvPr>
          <p:cNvPicPr>
            <a:picLocks noChangeAspect="1"/>
          </p:cNvPicPr>
          <p:nvPr/>
        </p:nvPicPr>
        <p:blipFill>
          <a:blip r:embed="rId5"/>
          <a:stretch>
            <a:fillRect/>
          </a:stretch>
        </p:blipFill>
        <p:spPr>
          <a:xfrm>
            <a:off x="9509716" y="2686214"/>
            <a:ext cx="2759098" cy="1768331"/>
          </a:xfrm>
          <a:prstGeom prst="rect">
            <a:avLst/>
          </a:prstGeom>
        </p:spPr>
      </p:pic>
      <p:pic>
        <p:nvPicPr>
          <p:cNvPr id="10" name="Picture 9">
            <a:extLst>
              <a:ext uri="{FF2B5EF4-FFF2-40B4-BE49-F238E27FC236}">
                <a16:creationId xmlns:a16="http://schemas.microsoft.com/office/drawing/2014/main" id="{BA50C084-895F-4AF0-AABD-99B642C4496D}"/>
              </a:ext>
            </a:extLst>
          </p:cNvPr>
          <p:cNvPicPr>
            <a:picLocks noChangeAspect="1"/>
          </p:cNvPicPr>
          <p:nvPr/>
        </p:nvPicPr>
        <p:blipFill>
          <a:blip r:embed="rId6"/>
          <a:stretch>
            <a:fillRect/>
          </a:stretch>
        </p:blipFill>
        <p:spPr>
          <a:xfrm>
            <a:off x="6700503" y="2464765"/>
            <a:ext cx="1451297" cy="2211233"/>
          </a:xfrm>
          <a:prstGeom prst="rect">
            <a:avLst/>
          </a:prstGeom>
        </p:spPr>
      </p:pic>
      <p:pic>
        <p:nvPicPr>
          <p:cNvPr id="11" name="Picture 10">
            <a:extLst>
              <a:ext uri="{FF2B5EF4-FFF2-40B4-BE49-F238E27FC236}">
                <a16:creationId xmlns:a16="http://schemas.microsoft.com/office/drawing/2014/main" id="{00D64907-0DBE-44C6-9204-398A3F8A035E}"/>
              </a:ext>
            </a:extLst>
          </p:cNvPr>
          <p:cNvPicPr>
            <a:picLocks noChangeAspect="1"/>
          </p:cNvPicPr>
          <p:nvPr/>
        </p:nvPicPr>
        <p:blipFill>
          <a:blip r:embed="rId7"/>
          <a:stretch>
            <a:fillRect/>
          </a:stretch>
        </p:blipFill>
        <p:spPr>
          <a:xfrm>
            <a:off x="9991875" y="93662"/>
            <a:ext cx="1943100" cy="2352675"/>
          </a:xfrm>
          <a:prstGeom prst="rect">
            <a:avLst/>
          </a:prstGeom>
        </p:spPr>
      </p:pic>
    </p:spTree>
    <p:extLst>
      <p:ext uri="{BB962C8B-B14F-4D97-AF65-F5344CB8AC3E}">
        <p14:creationId xmlns:p14="http://schemas.microsoft.com/office/powerpoint/2010/main" val="2510417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CAF48-13FD-46FD-9244-75E7E4A6A1FE}"/>
              </a:ext>
            </a:extLst>
          </p:cNvPr>
          <p:cNvSpPr>
            <a:spLocks noGrp="1"/>
          </p:cNvSpPr>
          <p:nvPr>
            <p:ph type="title"/>
          </p:nvPr>
        </p:nvSpPr>
        <p:spPr>
          <a:xfrm>
            <a:off x="25260" y="346157"/>
            <a:ext cx="6578869" cy="1320800"/>
          </a:xfrm>
        </p:spPr>
        <p:txBody>
          <a:bodyPr/>
          <a:lstStyle/>
          <a:p>
            <a:pPr algn="ctr"/>
            <a:r>
              <a:rPr lang="sr-Latn-BA" dirty="0">
                <a:solidFill>
                  <a:schemeClr val="tx1">
                    <a:lumMod val="95000"/>
                    <a:lumOff val="5000"/>
                  </a:schemeClr>
                </a:solidFill>
              </a:rPr>
              <a:t>Prelomi i povrede   bedrene kosti</a:t>
            </a:r>
            <a:endParaRPr lang="en-US" dirty="0"/>
          </a:p>
        </p:txBody>
      </p:sp>
      <p:sp>
        <p:nvSpPr>
          <p:cNvPr id="3" name="Content Placeholder 2">
            <a:extLst>
              <a:ext uri="{FF2B5EF4-FFF2-40B4-BE49-F238E27FC236}">
                <a16:creationId xmlns:a16="http://schemas.microsoft.com/office/drawing/2014/main" id="{7EE773E7-4D53-4D26-B884-A721103BA5F8}"/>
              </a:ext>
            </a:extLst>
          </p:cNvPr>
          <p:cNvSpPr>
            <a:spLocks noGrp="1"/>
          </p:cNvSpPr>
          <p:nvPr>
            <p:ph idx="1"/>
          </p:nvPr>
        </p:nvSpPr>
        <p:spPr>
          <a:xfrm>
            <a:off x="677334" y="1567543"/>
            <a:ext cx="8596668" cy="4473819"/>
          </a:xfrm>
        </p:spPr>
        <p:txBody>
          <a:bodyPr>
            <a:normAutofit/>
          </a:bodyPr>
          <a:lstStyle/>
          <a:p>
            <a:pPr marL="0" marR="0" lvl="0" indent="0" algn="just">
              <a:spcBef>
                <a:spcPts val="0"/>
              </a:spcBef>
              <a:spcAft>
                <a:spcPts val="0"/>
              </a:spcAft>
              <a:buNone/>
              <a:tabLst>
                <a:tab pos="457200" algn="l"/>
              </a:tabLst>
            </a:pPr>
            <a:r>
              <a:rPr lang="hr-HR" sz="1800" b="1" dirty="0">
                <a:solidFill>
                  <a:schemeClr val="tx1"/>
                </a:solidFill>
                <a:effectLst/>
                <a:latin typeface="Times New Roman" panose="02020603050405020304" pitchFamily="18" charset="0"/>
                <a:ea typeface="Times New Roman" panose="02020603050405020304" pitchFamily="18" charset="0"/>
              </a:rPr>
              <a:t>POVREDE KOLJENA</a:t>
            </a:r>
            <a:r>
              <a:rPr lang="sr-Latn-BA" b="1" dirty="0">
                <a:solidFill>
                  <a:schemeClr val="tx1"/>
                </a:solidFill>
                <a:latin typeface="Times New Roman" panose="02020603050405020304" pitchFamily="18" charset="0"/>
                <a:ea typeface="Times New Roman" panose="02020603050405020304" pitchFamily="18" charset="0"/>
              </a:rPr>
              <a:t> </a:t>
            </a:r>
          </a:p>
          <a:p>
            <a:pPr marL="0" marR="0" lvl="0" indent="0" algn="just">
              <a:spcBef>
                <a:spcPts val="0"/>
              </a:spcBef>
              <a:spcAft>
                <a:spcPts val="0"/>
              </a:spcAft>
              <a:buNone/>
              <a:tabLst>
                <a:tab pos="457200" algn="l"/>
              </a:tabLst>
            </a:pP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hr-HR" sz="1800" b="1" dirty="0">
                <a:solidFill>
                  <a:srgbClr val="FF0000"/>
                </a:solidFill>
                <a:effectLst/>
                <a:latin typeface="Times New Roman" panose="02020603050405020304" pitchFamily="18" charset="0"/>
                <a:ea typeface="Times New Roman" panose="02020603050405020304" pitchFamily="18" charset="0"/>
              </a:rPr>
              <a:t>Povreda meniskusa </a:t>
            </a:r>
            <a:endParaRPr lang="en-US" sz="1800" b="1" dirty="0">
              <a:solidFill>
                <a:srgbClr val="FF0000"/>
              </a:solidFill>
              <a:effectLst/>
              <a:latin typeface="Times New Roman" panose="02020603050405020304" pitchFamily="18" charset="0"/>
              <a:ea typeface="Times New Roman" panose="02020603050405020304" pitchFamily="18" charset="0"/>
            </a:endParaRPr>
          </a:p>
          <a:p>
            <a:pPr marL="400050" lvl="1" algn="just">
              <a:spcBef>
                <a:spcPts val="0"/>
              </a:spcBef>
            </a:pPr>
            <a:r>
              <a:rPr lang="hr-HR" dirty="0">
                <a:effectLst/>
                <a:latin typeface="Times New Roman" panose="02020603050405020304" pitchFamily="18" charset="0"/>
                <a:ea typeface="Times New Roman" panose="02020603050405020304" pitchFamily="18" charset="0"/>
              </a:rPr>
              <a:t>Više od polovine svih povreda zgloba koljena čine lezije meniskusa.Povreda medijalnog meniskusa je 15-20 puta češća od povrede lateralnog meniskusa, što je posljedica njegove slabije pokretljivosti u odnosu na lateralni meniskus, i to zbog njegove tijesne veze sa medijalnim kolateralnim ligamentom.</a:t>
            </a:r>
            <a:endParaRPr lang="en-US"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hr-HR" sz="1800" b="1" i="1" dirty="0">
                <a:effectLst/>
                <a:latin typeface="Times New Roman" panose="02020603050405020304" pitchFamily="18" charset="0"/>
                <a:ea typeface="Times New Roman" panose="02020603050405020304" pitchFamily="18" charset="0"/>
              </a:rPr>
              <a:t>Zašto dolazi do povrede meniskusa?</a:t>
            </a:r>
            <a:endParaRPr lang="en-US" sz="1800" b="1" i="1" dirty="0">
              <a:effectLst/>
              <a:latin typeface="Times New Roman" panose="02020603050405020304" pitchFamily="18" charset="0"/>
              <a:ea typeface="Times New Roman" panose="02020603050405020304" pitchFamily="18" charset="0"/>
            </a:endParaRPr>
          </a:p>
          <a:p>
            <a:pPr marL="400050" lvl="1" algn="just">
              <a:spcBef>
                <a:spcPts val="0"/>
              </a:spcBef>
            </a:pPr>
            <a:r>
              <a:rPr lang="hr-HR" dirty="0">
                <a:effectLst/>
                <a:latin typeface="Times New Roman" panose="02020603050405020304" pitchFamily="18" charset="0"/>
                <a:ea typeface="Times New Roman" panose="02020603050405020304" pitchFamily="18" charset="0"/>
              </a:rPr>
              <a:t>Meniskusi se normalno pomiču sinhrono s pokretima zgl.tijela te ne dolazi do njihovog ukliještenja, među ona dva dijela zgl.tijela koja se dodiruju došlo bi do njihovog oštećenja.</a:t>
            </a:r>
            <a:endParaRPr lang="en-US" dirty="0">
              <a:effectLst/>
              <a:latin typeface="Times New Roman" panose="02020603050405020304" pitchFamily="18" charset="0"/>
              <a:ea typeface="Times New Roman" panose="02020603050405020304" pitchFamily="18" charset="0"/>
            </a:endParaRPr>
          </a:p>
          <a:p>
            <a:r>
              <a:rPr lang="en-US" dirty="0"/>
              <a:t> </a:t>
            </a:r>
            <a:r>
              <a:rPr lang="hr-HR" sz="1800" dirty="0">
                <a:effectLst/>
                <a:latin typeface="Times New Roman" panose="02020603050405020304" pitchFamily="18" charset="0"/>
                <a:ea typeface="Times New Roman" panose="02020603050405020304" pitchFamily="18" charset="0"/>
              </a:rPr>
              <a:t>Ako potkoljenice rotirane prema vani i polufleksiji, a  u tom času tjelesna težina nađe na toj nozi i izvrši extenzija noge, pritisnuti meniskusi ne mogu više izbjeći da budu stisnuti i eventualno zdrobljeni između zgloobnih tijela.Medijalni meniskus je manje pokretljiv, pa se teže izmakne i zato se češće povrijeđuje.</a:t>
            </a:r>
            <a:endParaRPr lang="en-US" sz="1800" dirty="0">
              <a:effectLst/>
              <a:latin typeface="Times New Roman" panose="02020603050405020304" pitchFamily="18" charset="0"/>
              <a:ea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286F057E-F89C-4672-9835-550FDA0B57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2579" y="0"/>
            <a:ext cx="1761175" cy="3333267"/>
          </a:xfrm>
          <a:prstGeom prst="rect">
            <a:avLst/>
          </a:prstGeom>
        </p:spPr>
      </p:pic>
      <p:pic>
        <p:nvPicPr>
          <p:cNvPr id="6" name="Picture 5">
            <a:extLst>
              <a:ext uri="{FF2B5EF4-FFF2-40B4-BE49-F238E27FC236}">
                <a16:creationId xmlns:a16="http://schemas.microsoft.com/office/drawing/2014/main" id="{E00091A2-3CA4-45EC-B9CF-25CDD16E595D}"/>
              </a:ext>
            </a:extLst>
          </p:cNvPr>
          <p:cNvPicPr>
            <a:picLocks noChangeAspect="1"/>
          </p:cNvPicPr>
          <p:nvPr/>
        </p:nvPicPr>
        <p:blipFill>
          <a:blip r:embed="rId3"/>
          <a:stretch>
            <a:fillRect/>
          </a:stretch>
        </p:blipFill>
        <p:spPr>
          <a:xfrm>
            <a:off x="9442579" y="3333267"/>
            <a:ext cx="2390775" cy="1914525"/>
          </a:xfrm>
          <a:prstGeom prst="rect">
            <a:avLst/>
          </a:prstGeom>
        </p:spPr>
      </p:pic>
      <p:pic>
        <p:nvPicPr>
          <p:cNvPr id="8" name="Picture 7">
            <a:extLst>
              <a:ext uri="{FF2B5EF4-FFF2-40B4-BE49-F238E27FC236}">
                <a16:creationId xmlns:a16="http://schemas.microsoft.com/office/drawing/2014/main" id="{E7BEB027-3C3D-4F5C-9646-1ED54CA9F7BF}"/>
              </a:ext>
            </a:extLst>
          </p:cNvPr>
          <p:cNvPicPr>
            <a:picLocks noChangeAspect="1"/>
          </p:cNvPicPr>
          <p:nvPr/>
        </p:nvPicPr>
        <p:blipFill>
          <a:blip r:embed="rId4"/>
          <a:stretch>
            <a:fillRect/>
          </a:stretch>
        </p:blipFill>
        <p:spPr>
          <a:xfrm>
            <a:off x="5757305" y="285264"/>
            <a:ext cx="3685274" cy="1664833"/>
          </a:xfrm>
          <a:prstGeom prst="rect">
            <a:avLst/>
          </a:prstGeom>
        </p:spPr>
      </p:pic>
      <p:pic>
        <p:nvPicPr>
          <p:cNvPr id="1028" name="Picture 4" descr="Ozljede meniskusa - Ruptura meniska - Portal o fizikalnoj terapiji">
            <a:extLst>
              <a:ext uri="{FF2B5EF4-FFF2-40B4-BE49-F238E27FC236}">
                <a16:creationId xmlns:a16="http://schemas.microsoft.com/office/drawing/2014/main" id="{CFF11CE7-B3A6-46E9-A39D-A5E1569ABF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7323" y="5001701"/>
            <a:ext cx="2496031" cy="1856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821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0C931-CCA5-4706-9FCE-B6329E6D28F9}"/>
              </a:ext>
            </a:extLst>
          </p:cNvPr>
          <p:cNvSpPr>
            <a:spLocks noGrp="1"/>
          </p:cNvSpPr>
          <p:nvPr>
            <p:ph type="title"/>
          </p:nvPr>
        </p:nvSpPr>
        <p:spPr>
          <a:xfrm>
            <a:off x="593359" y="469641"/>
            <a:ext cx="6889793" cy="864637"/>
          </a:xfrm>
        </p:spPr>
        <p:txBody>
          <a:bodyPr>
            <a:normAutofit fontScale="90000"/>
          </a:bodyPr>
          <a:lstStyle/>
          <a:p>
            <a:r>
              <a:rPr lang="sr-Latn-BA" dirty="0">
                <a:solidFill>
                  <a:schemeClr val="tx1">
                    <a:lumMod val="95000"/>
                    <a:lumOff val="5000"/>
                  </a:schemeClr>
                </a:solidFill>
              </a:rPr>
              <a:t>Prelomi i povrede   bedrene kosti</a:t>
            </a:r>
            <a:endParaRPr lang="en-US" dirty="0"/>
          </a:p>
        </p:txBody>
      </p:sp>
      <p:sp>
        <p:nvSpPr>
          <p:cNvPr id="3" name="Content Placeholder 2">
            <a:extLst>
              <a:ext uri="{FF2B5EF4-FFF2-40B4-BE49-F238E27FC236}">
                <a16:creationId xmlns:a16="http://schemas.microsoft.com/office/drawing/2014/main" id="{52782769-4471-41F7-A1A7-A8AFC71BFFF7}"/>
              </a:ext>
            </a:extLst>
          </p:cNvPr>
          <p:cNvSpPr>
            <a:spLocks noGrp="1"/>
          </p:cNvSpPr>
          <p:nvPr>
            <p:ph idx="1"/>
          </p:nvPr>
        </p:nvSpPr>
        <p:spPr>
          <a:xfrm>
            <a:off x="677334" y="1031585"/>
            <a:ext cx="8596668" cy="5238586"/>
          </a:xfrm>
        </p:spPr>
        <p:txBody>
          <a:bodyPr>
            <a:noAutofit/>
          </a:bodyPr>
          <a:lstStyle/>
          <a:p>
            <a:pPr marL="0" algn="just">
              <a:spcBef>
                <a:spcPts val="0"/>
              </a:spcBef>
            </a:pPr>
            <a:r>
              <a:rPr lang="hr-HR" b="1" dirty="0">
                <a:effectLst/>
                <a:latin typeface="Times New Roman" panose="02020603050405020304" pitchFamily="18" charset="0"/>
                <a:ea typeface="Times New Roman" panose="02020603050405020304" pitchFamily="18" charset="0"/>
              </a:rPr>
              <a:t>POVREDE KOLJENA</a:t>
            </a:r>
          </a:p>
          <a:p>
            <a:pPr marL="0" indent="0" algn="just">
              <a:spcBef>
                <a:spcPts val="0"/>
              </a:spcBef>
              <a:buNone/>
            </a:pPr>
            <a:r>
              <a:rPr lang="hr-HR" b="1" dirty="0">
                <a:solidFill>
                  <a:srgbClr val="FF0000"/>
                </a:solidFill>
                <a:effectLst/>
                <a:latin typeface="Times New Roman" panose="02020603050405020304" pitchFamily="18" charset="0"/>
                <a:ea typeface="Times New Roman" panose="02020603050405020304" pitchFamily="18" charset="0"/>
              </a:rPr>
              <a:t>       Povreda meniskusa </a:t>
            </a:r>
            <a:endParaRPr lang="en-US"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hr-HR" dirty="0">
                <a:effectLst/>
                <a:latin typeface="Times New Roman" panose="02020603050405020304" pitchFamily="18" charset="0"/>
                <a:ea typeface="Times New Roman" panose="02020603050405020304" pitchFamily="18" charset="0"/>
              </a:rPr>
              <a:t>Dijagnoza povrede meniskusa postavlja se već na temelju dobro uzete anamneze i kliničkog pregleda; izljev krvi i bolnost nakon traume, uz blokadu koljena... Bolna osjetljivost na dodir na medijalnoj strani zgl.pukotine nije siguran znak,jer on postoji i pri povredama kolateralnog medijalnog ligamenta.McMuraym, Apley-ev ... znak pozitivan</a:t>
            </a:r>
          </a:p>
          <a:p>
            <a:pPr marL="0" marR="0" algn="just">
              <a:spcBef>
                <a:spcPts val="0"/>
              </a:spcBef>
              <a:spcAft>
                <a:spcPts val="0"/>
              </a:spcAft>
            </a:pPr>
            <a:r>
              <a:rPr lang="hr-HR" dirty="0">
                <a:latin typeface="Times New Roman" panose="02020603050405020304" pitchFamily="18" charset="0"/>
                <a:ea typeface="Times New Roman" panose="02020603050405020304" pitchFamily="18" charset="0"/>
              </a:rPr>
              <a:t>RTG, NMR</a:t>
            </a:r>
            <a:endParaRPr lang="en-US"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hr-HR" b="1" u="sng" dirty="0">
                <a:effectLst/>
                <a:latin typeface="Times New Roman" panose="02020603050405020304" pitchFamily="18" charset="0"/>
                <a:ea typeface="Times New Roman" panose="02020603050405020304" pitchFamily="18" charset="0"/>
              </a:rPr>
              <a:t>Klinički znaci svježe povrede meniskusa su:</a:t>
            </a:r>
            <a:endParaRPr lang="en-US" b="1" dirty="0">
              <a:effectLst/>
              <a:latin typeface="Times New Roman" panose="02020603050405020304" pitchFamily="18" charset="0"/>
              <a:ea typeface="Times New Roman" panose="02020603050405020304" pitchFamily="18" charset="0"/>
            </a:endParaRPr>
          </a:p>
          <a:p>
            <a:pPr lvl="1" algn="just">
              <a:spcBef>
                <a:spcPts val="0"/>
              </a:spcBef>
              <a:buClrTx/>
              <a:buFont typeface="Arial" panose="020B0604020202020204" pitchFamily="34" charset="0"/>
              <a:buChar char="•"/>
              <a:tabLst>
                <a:tab pos="1143000" algn="l"/>
              </a:tabLst>
            </a:pPr>
            <a:r>
              <a:rPr lang="hr-HR" dirty="0">
                <a:effectLst/>
                <a:latin typeface="Times New Roman" panose="02020603050405020304" pitchFamily="18" charset="0"/>
                <a:ea typeface="Times New Roman" panose="02020603050405020304" pitchFamily="18" charset="0"/>
              </a:rPr>
              <a:t>znatne funkcionalne smetnje</a:t>
            </a:r>
            <a:endParaRPr lang="en-US" dirty="0">
              <a:effectLst/>
              <a:latin typeface="Times New Roman" panose="02020603050405020304" pitchFamily="18" charset="0"/>
              <a:ea typeface="Times New Roman" panose="02020603050405020304" pitchFamily="18" charset="0"/>
            </a:endParaRPr>
          </a:p>
          <a:p>
            <a:pPr lvl="1" algn="just">
              <a:spcBef>
                <a:spcPts val="0"/>
              </a:spcBef>
              <a:buClrTx/>
              <a:buFont typeface="Arial" panose="020B0604020202020204" pitchFamily="34" charset="0"/>
              <a:buChar char="•"/>
              <a:tabLst>
                <a:tab pos="1143000" algn="l"/>
              </a:tabLst>
            </a:pPr>
            <a:r>
              <a:rPr lang="hr-HR" dirty="0">
                <a:effectLst/>
                <a:latin typeface="Times New Roman" panose="02020603050405020304" pitchFamily="18" charset="0"/>
                <a:ea typeface="Times New Roman" panose="02020603050405020304" pitchFamily="18" charset="0"/>
              </a:rPr>
              <a:t>spontana bol na strani povrijeđenog meniskusa</a:t>
            </a:r>
            <a:endParaRPr lang="en-US" dirty="0">
              <a:effectLst/>
              <a:latin typeface="Times New Roman" panose="02020603050405020304" pitchFamily="18" charset="0"/>
              <a:ea typeface="Times New Roman" panose="02020603050405020304" pitchFamily="18" charset="0"/>
            </a:endParaRPr>
          </a:p>
          <a:p>
            <a:pPr lvl="1" algn="just">
              <a:spcBef>
                <a:spcPts val="0"/>
              </a:spcBef>
              <a:buClrTx/>
              <a:buFont typeface="Arial" panose="020B0604020202020204" pitchFamily="34" charset="0"/>
              <a:buChar char="•"/>
              <a:tabLst>
                <a:tab pos="1143000" algn="l"/>
              </a:tabLst>
            </a:pPr>
            <a:r>
              <a:rPr lang="hr-HR" dirty="0">
                <a:effectLst/>
                <a:latin typeface="Times New Roman" panose="02020603050405020304" pitchFamily="18" charset="0"/>
                <a:ea typeface="Times New Roman" panose="02020603050405020304" pitchFamily="18" charset="0"/>
              </a:rPr>
              <a:t>umjeren izljev u koljenu, kod punkcije često se primjećuje</a:t>
            </a:r>
            <a:endParaRPr lang="en-US" dirty="0">
              <a:effectLst/>
              <a:latin typeface="Times New Roman" panose="02020603050405020304" pitchFamily="18" charset="0"/>
              <a:ea typeface="Times New Roman" panose="02020603050405020304" pitchFamily="18" charset="0"/>
            </a:endParaRPr>
          </a:p>
          <a:p>
            <a:pPr lvl="1" algn="just">
              <a:spcBef>
                <a:spcPts val="0"/>
              </a:spcBef>
              <a:buClrTx/>
              <a:buFont typeface="Arial" panose="020B0604020202020204" pitchFamily="34" charset="0"/>
              <a:buChar char="•"/>
              <a:tabLst>
                <a:tab pos="1143000" algn="l"/>
              </a:tabLst>
            </a:pPr>
            <a:r>
              <a:rPr lang="hr-HR" dirty="0">
                <a:effectLst/>
                <a:latin typeface="Times New Roman" panose="02020603050405020304" pitchFamily="18" charset="0"/>
                <a:ea typeface="Times New Roman" panose="02020603050405020304" pitchFamily="18" charset="0"/>
              </a:rPr>
              <a:t>bol pri palpaciji koljena u području zglobne pukotine</a:t>
            </a:r>
            <a:endParaRPr lang="en-US" dirty="0">
              <a:effectLst/>
              <a:latin typeface="Times New Roman" panose="02020603050405020304" pitchFamily="18" charset="0"/>
              <a:ea typeface="Times New Roman" panose="02020603050405020304" pitchFamily="18" charset="0"/>
            </a:endParaRPr>
          </a:p>
          <a:p>
            <a:pPr lvl="1" algn="just">
              <a:spcBef>
                <a:spcPts val="0"/>
              </a:spcBef>
              <a:buClrTx/>
              <a:buFont typeface="Arial" panose="020B0604020202020204" pitchFamily="34" charset="0"/>
              <a:buChar char="•"/>
              <a:tabLst>
                <a:tab pos="1143000" algn="l"/>
              </a:tabLst>
            </a:pPr>
            <a:r>
              <a:rPr lang="hr-HR" dirty="0">
                <a:effectLst/>
                <a:latin typeface="Times New Roman" panose="02020603050405020304" pitchFamily="18" charset="0"/>
                <a:ea typeface="Times New Roman" panose="02020603050405020304" pitchFamily="18" charset="0"/>
              </a:rPr>
              <a:t>rentgenski nalaz</a:t>
            </a:r>
            <a:endParaRPr lang="en-US"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hr-HR" b="1" u="sng" dirty="0">
                <a:effectLst/>
                <a:latin typeface="Times New Roman" panose="02020603050405020304" pitchFamily="18" charset="0"/>
                <a:ea typeface="Times New Roman" panose="02020603050405020304" pitchFamily="18" charset="0"/>
              </a:rPr>
              <a:t>Klinički znaci hronične povrede meniskusa su:</a:t>
            </a:r>
            <a:endParaRPr lang="en-US" b="1" dirty="0">
              <a:effectLst/>
              <a:latin typeface="Times New Roman" panose="02020603050405020304" pitchFamily="18" charset="0"/>
              <a:ea typeface="Times New Roman" panose="02020603050405020304" pitchFamily="18" charset="0"/>
            </a:endParaRPr>
          </a:p>
          <a:p>
            <a:pPr lvl="1" algn="just">
              <a:spcBef>
                <a:spcPts val="0"/>
              </a:spcBef>
              <a:buClr>
                <a:schemeClr val="tx1"/>
              </a:buClr>
              <a:buFont typeface="Arial" panose="020B0604020202020204" pitchFamily="34" charset="0"/>
              <a:buChar char="•"/>
              <a:tabLst>
                <a:tab pos="1143000" algn="l"/>
              </a:tabLst>
            </a:pPr>
            <a:r>
              <a:rPr lang="hr-HR" dirty="0">
                <a:effectLst/>
                <a:latin typeface="Times New Roman" panose="02020603050405020304" pitchFamily="18" charset="0"/>
                <a:ea typeface="Times New Roman" panose="02020603050405020304" pitchFamily="18" charset="0"/>
              </a:rPr>
              <a:t>povreda meniskusa u anamnezi</a:t>
            </a:r>
            <a:endParaRPr lang="en-US" dirty="0">
              <a:effectLst/>
              <a:latin typeface="Times New Roman" panose="02020603050405020304" pitchFamily="18" charset="0"/>
              <a:ea typeface="Times New Roman" panose="02020603050405020304" pitchFamily="18" charset="0"/>
            </a:endParaRPr>
          </a:p>
          <a:p>
            <a:pPr lvl="1" algn="just">
              <a:spcBef>
                <a:spcPts val="0"/>
              </a:spcBef>
              <a:buClr>
                <a:schemeClr val="tx1"/>
              </a:buClr>
              <a:buFont typeface="Arial" panose="020B0604020202020204" pitchFamily="34" charset="0"/>
              <a:buChar char="•"/>
              <a:tabLst>
                <a:tab pos="1143000" algn="l"/>
              </a:tabLst>
            </a:pPr>
            <a:r>
              <a:rPr lang="hr-HR" dirty="0">
                <a:effectLst/>
                <a:latin typeface="Times New Roman" panose="02020603050405020304" pitchFamily="18" charset="0"/>
                <a:ea typeface="Times New Roman" panose="02020603050405020304" pitchFamily="18" charset="0"/>
              </a:rPr>
              <a:t>atrofija prednje grupe mišića natkoljenice, posebno m.vastus medialis</a:t>
            </a:r>
            <a:endParaRPr lang="en-US" dirty="0">
              <a:effectLst/>
              <a:latin typeface="Times New Roman" panose="02020603050405020304" pitchFamily="18" charset="0"/>
              <a:ea typeface="Times New Roman" panose="02020603050405020304" pitchFamily="18" charset="0"/>
            </a:endParaRPr>
          </a:p>
          <a:p>
            <a:pPr lvl="1" algn="just">
              <a:spcBef>
                <a:spcPts val="0"/>
              </a:spcBef>
              <a:buClr>
                <a:schemeClr val="tx1"/>
              </a:buClr>
              <a:buFont typeface="Arial" panose="020B0604020202020204" pitchFamily="34" charset="0"/>
              <a:buChar char="•"/>
              <a:tabLst>
                <a:tab pos="1143000" algn="l"/>
              </a:tabLst>
            </a:pPr>
            <a:r>
              <a:rPr lang="hr-HR" dirty="0">
                <a:effectLst/>
                <a:latin typeface="Times New Roman" panose="02020603050405020304" pitchFamily="18" charset="0"/>
                <a:ea typeface="Times New Roman" panose="02020603050405020304" pitchFamily="18" charset="0"/>
              </a:rPr>
              <a:t>češće blokade u anamnezi</a:t>
            </a:r>
            <a:endParaRPr lang="en-US" dirty="0">
              <a:effectLst/>
              <a:latin typeface="Times New Roman" panose="02020603050405020304" pitchFamily="18" charset="0"/>
              <a:ea typeface="Times New Roman" panose="02020603050405020304" pitchFamily="18" charset="0"/>
            </a:endParaRPr>
          </a:p>
          <a:p>
            <a:pPr lvl="1" algn="just">
              <a:spcBef>
                <a:spcPts val="0"/>
              </a:spcBef>
              <a:buClr>
                <a:schemeClr val="tx1"/>
              </a:buClr>
              <a:buFont typeface="Arial" panose="020B0604020202020204" pitchFamily="34" charset="0"/>
              <a:buChar char="•"/>
              <a:tabLst>
                <a:tab pos="1143000" algn="l"/>
              </a:tabLst>
            </a:pPr>
            <a:r>
              <a:rPr lang="hr-HR" dirty="0">
                <a:effectLst/>
                <a:latin typeface="Times New Roman" panose="02020603050405020304" pitchFamily="18" charset="0"/>
                <a:ea typeface="Times New Roman" panose="02020603050405020304" pitchFamily="18" charset="0"/>
              </a:rPr>
              <a:t>spontana bol u području zglobne pukotine, kao i bol pri rotacionim pokretima potkoljenice</a:t>
            </a:r>
            <a:endParaRPr lang="en-US" dirty="0">
              <a:effectLst/>
              <a:latin typeface="Times New Roman" panose="02020603050405020304" pitchFamily="18" charset="0"/>
              <a:ea typeface="Times New Roman" panose="02020603050405020304" pitchFamily="18" charset="0"/>
            </a:endParaRPr>
          </a:p>
          <a:p>
            <a:pPr lvl="1" algn="just">
              <a:spcBef>
                <a:spcPts val="0"/>
              </a:spcBef>
              <a:buClr>
                <a:schemeClr val="tx1"/>
              </a:buClr>
              <a:buFont typeface="Arial" panose="020B0604020202020204" pitchFamily="34" charset="0"/>
              <a:buChar char="•"/>
              <a:tabLst>
                <a:tab pos="1143000" algn="l"/>
              </a:tabLst>
            </a:pPr>
            <a:r>
              <a:rPr lang="hr-HR" dirty="0">
                <a:effectLst/>
                <a:latin typeface="Times New Roman" panose="02020603050405020304" pitchFamily="18" charset="0"/>
                <a:ea typeface="Times New Roman" panose="02020603050405020304" pitchFamily="18" charset="0"/>
              </a:rPr>
              <a:t>izljev je rjeđe naznačen i obično serozan</a:t>
            </a:r>
            <a:endParaRPr lang="en-US" dirty="0">
              <a:effectLst/>
              <a:latin typeface="Times New Roman" panose="02020603050405020304" pitchFamily="18" charset="0"/>
              <a:ea typeface="Times New Roman" panose="02020603050405020304" pitchFamily="18" charset="0"/>
            </a:endParaRPr>
          </a:p>
          <a:p>
            <a:pPr lvl="1" algn="just">
              <a:spcBef>
                <a:spcPts val="0"/>
              </a:spcBef>
              <a:buClr>
                <a:schemeClr val="tx1"/>
              </a:buClr>
              <a:buFont typeface="Arial" panose="020B0604020202020204" pitchFamily="34" charset="0"/>
              <a:buChar char="•"/>
              <a:tabLst>
                <a:tab pos="1143000" algn="l"/>
              </a:tabLst>
            </a:pPr>
            <a:r>
              <a:rPr lang="hr-HR" dirty="0">
                <a:effectLst/>
                <a:latin typeface="Times New Roman" panose="02020603050405020304" pitchFamily="18" charset="0"/>
                <a:ea typeface="Times New Roman" panose="02020603050405020304" pitchFamily="18" charset="0"/>
              </a:rPr>
              <a:t>rentgenski nalaz</a:t>
            </a:r>
            <a:endParaRPr lang="en-US" dirty="0">
              <a:effectLst/>
              <a:latin typeface="Times New Roman" panose="02020603050405020304" pitchFamily="18" charset="0"/>
              <a:ea typeface="Times New Roman" panose="02020603050405020304" pitchFamily="18" charset="0"/>
            </a:endParaRPr>
          </a:p>
          <a:p>
            <a:endParaRPr lang="en-US" dirty="0"/>
          </a:p>
        </p:txBody>
      </p:sp>
      <p:pic>
        <p:nvPicPr>
          <p:cNvPr id="2052" name="Picture 4" descr="Rehabilitacija meniskusa: dijagnostika i kineziterapijske vježbe (video) |  Fitness.com.hr">
            <a:extLst>
              <a:ext uri="{FF2B5EF4-FFF2-40B4-BE49-F238E27FC236}">
                <a16:creationId xmlns:a16="http://schemas.microsoft.com/office/drawing/2014/main" id="{DC0D6B45-257D-4FDB-AA9F-CE98788933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7977" y="30421"/>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F934BEC-AD52-4702-9F5D-EF9AAA0DCBEC}"/>
              </a:ext>
            </a:extLst>
          </p:cNvPr>
          <p:cNvPicPr>
            <a:picLocks noChangeAspect="1"/>
          </p:cNvPicPr>
          <p:nvPr/>
        </p:nvPicPr>
        <p:blipFill>
          <a:blip r:embed="rId3"/>
          <a:stretch>
            <a:fillRect/>
          </a:stretch>
        </p:blipFill>
        <p:spPr>
          <a:xfrm>
            <a:off x="9274003" y="1852348"/>
            <a:ext cx="2804306" cy="1576652"/>
          </a:xfrm>
          <a:prstGeom prst="rect">
            <a:avLst/>
          </a:prstGeom>
        </p:spPr>
      </p:pic>
      <p:sp>
        <p:nvSpPr>
          <p:cNvPr id="8" name="TextBox 7">
            <a:extLst>
              <a:ext uri="{FF2B5EF4-FFF2-40B4-BE49-F238E27FC236}">
                <a16:creationId xmlns:a16="http://schemas.microsoft.com/office/drawing/2014/main" id="{F97A00C5-C70F-4EB6-9ED5-03EF9A1D91E3}"/>
              </a:ext>
            </a:extLst>
          </p:cNvPr>
          <p:cNvSpPr txBox="1"/>
          <p:nvPr/>
        </p:nvSpPr>
        <p:spPr>
          <a:xfrm>
            <a:off x="9145607" y="3353535"/>
            <a:ext cx="3046393" cy="738664"/>
          </a:xfrm>
          <a:prstGeom prst="rect">
            <a:avLst/>
          </a:prstGeom>
          <a:solidFill>
            <a:schemeClr val="bg1"/>
          </a:solidFill>
        </p:spPr>
        <p:txBody>
          <a:bodyPr wrap="square">
            <a:spAutoFit/>
          </a:bodyPr>
          <a:lstStyle/>
          <a:p>
            <a:r>
              <a:rPr lang="sr-Latn-BA" sz="1400" b="1" dirty="0">
                <a:solidFill>
                  <a:schemeClr val="tx1">
                    <a:lumMod val="95000"/>
                    <a:lumOff val="5000"/>
                  </a:schemeClr>
                </a:solidFill>
                <a:latin typeface="Open Sans" panose="020B0606030504020204" pitchFamily="34" charset="0"/>
              </a:rPr>
              <a:t>Ruptura</a:t>
            </a:r>
            <a:r>
              <a:rPr lang="en-US" sz="1400" b="1" i="0" dirty="0">
                <a:solidFill>
                  <a:schemeClr val="tx1">
                    <a:lumMod val="95000"/>
                    <a:lumOff val="5000"/>
                  </a:schemeClr>
                </a:solidFill>
                <a:effectLst/>
                <a:latin typeface="Open Sans" panose="020B0606030504020204" pitchFamily="34" charset="0"/>
              </a:rPr>
              <a:t> </a:t>
            </a:r>
            <a:r>
              <a:rPr lang="sr-Latn-BA" sz="1400" b="1" i="0" dirty="0">
                <a:solidFill>
                  <a:schemeClr val="tx1">
                    <a:lumMod val="95000"/>
                    <a:lumOff val="5000"/>
                  </a:schemeClr>
                </a:solidFill>
                <a:effectLst/>
                <a:latin typeface="Open Sans" panose="020B0606030504020204" pitchFamily="34" charset="0"/>
              </a:rPr>
              <a:t>prednjeg roga </a:t>
            </a:r>
            <a:r>
              <a:rPr lang="en-US" sz="1400" b="1" i="0" dirty="0" err="1">
                <a:solidFill>
                  <a:schemeClr val="tx1">
                    <a:lumMod val="95000"/>
                    <a:lumOff val="5000"/>
                  </a:schemeClr>
                </a:solidFill>
                <a:effectLst/>
                <a:latin typeface="Open Sans" panose="020B0606030504020204" pitchFamily="34" charset="0"/>
              </a:rPr>
              <a:t>medijalnog</a:t>
            </a:r>
            <a:r>
              <a:rPr lang="en-US" sz="1400" b="1" i="0" dirty="0">
                <a:solidFill>
                  <a:schemeClr val="tx1">
                    <a:lumMod val="95000"/>
                    <a:lumOff val="5000"/>
                  </a:schemeClr>
                </a:solidFill>
                <a:effectLst/>
                <a:latin typeface="Open Sans" panose="020B0606030504020204" pitchFamily="34" charset="0"/>
              </a:rPr>
              <a:t> </a:t>
            </a:r>
            <a:r>
              <a:rPr lang="en-US" sz="1400" b="1" i="0" dirty="0" err="1">
                <a:solidFill>
                  <a:schemeClr val="tx1">
                    <a:lumMod val="95000"/>
                    <a:lumOff val="5000"/>
                  </a:schemeClr>
                </a:solidFill>
                <a:effectLst/>
                <a:latin typeface="Open Sans" panose="020B0606030504020204" pitchFamily="34" charset="0"/>
              </a:rPr>
              <a:t>meniskusa</a:t>
            </a:r>
            <a:r>
              <a:rPr lang="en-US" sz="1400" b="1" i="0" dirty="0">
                <a:solidFill>
                  <a:schemeClr val="tx1">
                    <a:lumMod val="95000"/>
                    <a:lumOff val="5000"/>
                  </a:schemeClr>
                </a:solidFill>
                <a:effectLst/>
                <a:latin typeface="Open Sans" panose="020B0606030504020204" pitchFamily="34" charset="0"/>
              </a:rPr>
              <a:t>,</a:t>
            </a:r>
            <a:endParaRPr lang="sr-Latn-BA" sz="1400" b="1" i="0" dirty="0">
              <a:solidFill>
                <a:schemeClr val="tx1">
                  <a:lumMod val="95000"/>
                  <a:lumOff val="5000"/>
                </a:schemeClr>
              </a:solidFill>
              <a:effectLst/>
              <a:latin typeface="Open Sans" panose="020B0606030504020204" pitchFamily="34" charset="0"/>
            </a:endParaRPr>
          </a:p>
          <a:p>
            <a:r>
              <a:rPr lang="en-US" sz="1400" b="1" i="0" dirty="0">
                <a:solidFill>
                  <a:schemeClr val="tx1">
                    <a:lumMod val="95000"/>
                    <a:lumOff val="5000"/>
                  </a:schemeClr>
                </a:solidFill>
                <a:effectLst/>
                <a:latin typeface="Open Sans" panose="020B0606030504020204" pitchFamily="34" charset="0"/>
              </a:rPr>
              <a:t> a </a:t>
            </a:r>
            <a:r>
              <a:rPr lang="en-US" sz="1400" b="1" i="0" dirty="0" err="1">
                <a:solidFill>
                  <a:schemeClr val="tx1">
                    <a:lumMod val="95000"/>
                    <a:lumOff val="5000"/>
                  </a:schemeClr>
                </a:solidFill>
                <a:effectLst/>
                <a:latin typeface="Open Sans" panose="020B0606030504020204" pitchFamily="34" charset="0"/>
              </a:rPr>
              <a:t>iznad</a:t>
            </a:r>
            <a:r>
              <a:rPr lang="en-US" sz="1400" b="1" i="0" dirty="0">
                <a:solidFill>
                  <a:schemeClr val="tx1">
                    <a:lumMod val="95000"/>
                    <a:lumOff val="5000"/>
                  </a:schemeClr>
                </a:solidFill>
                <a:effectLst/>
                <a:latin typeface="Open Sans" panose="020B0606030504020204" pitchFamily="34" charset="0"/>
              </a:rPr>
              <a:t> </a:t>
            </a:r>
            <a:r>
              <a:rPr lang="en-US" sz="1400" b="1" i="0" dirty="0" err="1">
                <a:solidFill>
                  <a:schemeClr val="tx1">
                    <a:lumMod val="95000"/>
                    <a:lumOff val="5000"/>
                  </a:schemeClr>
                </a:solidFill>
                <a:effectLst/>
                <a:latin typeface="Open Sans" panose="020B0606030504020204" pitchFamily="34" charset="0"/>
              </a:rPr>
              <a:t>njega</a:t>
            </a:r>
            <a:r>
              <a:rPr lang="en-US" sz="1400" b="1" i="0" dirty="0">
                <a:solidFill>
                  <a:schemeClr val="tx1">
                    <a:lumMod val="95000"/>
                    <a:lumOff val="5000"/>
                  </a:schemeClr>
                </a:solidFill>
                <a:effectLst/>
                <a:latin typeface="Open Sans" panose="020B0606030504020204" pitchFamily="34" charset="0"/>
              </a:rPr>
              <a:t> </a:t>
            </a:r>
            <a:r>
              <a:rPr lang="en-US" sz="1400" b="1" i="0" dirty="0" err="1">
                <a:solidFill>
                  <a:schemeClr val="tx1">
                    <a:lumMod val="95000"/>
                    <a:lumOff val="5000"/>
                  </a:schemeClr>
                </a:solidFill>
                <a:effectLst/>
                <a:latin typeface="Open Sans" panose="020B0606030504020204" pitchFamily="34" charset="0"/>
              </a:rPr>
              <a:t>edem</a:t>
            </a:r>
            <a:r>
              <a:rPr lang="en-US" sz="1400" b="1" i="0" dirty="0">
                <a:solidFill>
                  <a:schemeClr val="tx1">
                    <a:lumMod val="95000"/>
                    <a:lumOff val="5000"/>
                  </a:schemeClr>
                </a:solidFill>
                <a:effectLst/>
                <a:latin typeface="Open Sans" panose="020B0606030504020204" pitchFamily="34" charset="0"/>
              </a:rPr>
              <a:t> </a:t>
            </a:r>
            <a:r>
              <a:rPr lang="en-US" sz="1400" b="1" i="0" dirty="0" err="1">
                <a:solidFill>
                  <a:schemeClr val="tx1">
                    <a:lumMod val="95000"/>
                    <a:lumOff val="5000"/>
                  </a:schemeClr>
                </a:solidFill>
                <a:effectLst/>
                <a:latin typeface="Open Sans" panose="020B0606030504020204" pitchFamily="34" charset="0"/>
              </a:rPr>
              <a:t>kosti</a:t>
            </a:r>
            <a:endParaRPr lang="en-US" sz="1400" b="1" dirty="0">
              <a:solidFill>
                <a:schemeClr val="tx1">
                  <a:lumMod val="95000"/>
                  <a:lumOff val="5000"/>
                </a:schemeClr>
              </a:solidFill>
            </a:endParaRPr>
          </a:p>
        </p:txBody>
      </p:sp>
      <p:pic>
        <p:nvPicPr>
          <p:cNvPr id="6" name="Picture 5">
            <a:extLst>
              <a:ext uri="{FF2B5EF4-FFF2-40B4-BE49-F238E27FC236}">
                <a16:creationId xmlns:a16="http://schemas.microsoft.com/office/drawing/2014/main" id="{33A95A2A-F192-4CE7-9427-F8A21EC5C9A9}"/>
              </a:ext>
            </a:extLst>
          </p:cNvPr>
          <p:cNvPicPr>
            <a:picLocks noChangeAspect="1"/>
          </p:cNvPicPr>
          <p:nvPr/>
        </p:nvPicPr>
        <p:blipFill>
          <a:blip r:embed="rId4"/>
          <a:stretch>
            <a:fillRect/>
          </a:stretch>
        </p:blipFill>
        <p:spPr>
          <a:xfrm>
            <a:off x="9100844" y="4123375"/>
            <a:ext cx="3133639" cy="1761812"/>
          </a:xfrm>
          <a:prstGeom prst="rect">
            <a:avLst/>
          </a:prstGeom>
        </p:spPr>
      </p:pic>
      <p:sp>
        <p:nvSpPr>
          <p:cNvPr id="11" name="TextBox 10">
            <a:extLst>
              <a:ext uri="{FF2B5EF4-FFF2-40B4-BE49-F238E27FC236}">
                <a16:creationId xmlns:a16="http://schemas.microsoft.com/office/drawing/2014/main" id="{16DE97D9-B182-49BA-AAB0-BB23A3F5E459}"/>
              </a:ext>
            </a:extLst>
          </p:cNvPr>
          <p:cNvSpPr txBox="1"/>
          <p:nvPr/>
        </p:nvSpPr>
        <p:spPr>
          <a:xfrm>
            <a:off x="9100844" y="5916363"/>
            <a:ext cx="3091156" cy="523220"/>
          </a:xfrm>
          <a:prstGeom prst="rect">
            <a:avLst/>
          </a:prstGeom>
          <a:solidFill>
            <a:schemeClr val="bg1"/>
          </a:solidFill>
        </p:spPr>
        <p:txBody>
          <a:bodyPr wrap="square">
            <a:spAutoFit/>
          </a:bodyPr>
          <a:lstStyle/>
          <a:p>
            <a:r>
              <a:rPr lang="sr-Latn-BA" sz="1400" b="1" dirty="0">
                <a:solidFill>
                  <a:schemeClr val="tx1">
                    <a:lumMod val="95000"/>
                    <a:lumOff val="5000"/>
                  </a:schemeClr>
                </a:solidFill>
                <a:latin typeface="Open Sans" panose="020B0606030504020204" pitchFamily="34" charset="0"/>
              </a:rPr>
              <a:t>Ruptura</a:t>
            </a:r>
            <a:r>
              <a:rPr lang="en-US" sz="1400" b="1" i="0" dirty="0">
                <a:solidFill>
                  <a:schemeClr val="tx1">
                    <a:lumMod val="95000"/>
                    <a:lumOff val="5000"/>
                  </a:schemeClr>
                </a:solidFill>
                <a:effectLst/>
                <a:latin typeface="Open Sans" panose="020B0606030504020204" pitchFamily="34" charset="0"/>
              </a:rPr>
              <a:t> </a:t>
            </a:r>
            <a:r>
              <a:rPr lang="sr-Latn-BA" sz="1400" b="1" i="0" dirty="0">
                <a:solidFill>
                  <a:schemeClr val="tx1">
                    <a:lumMod val="95000"/>
                    <a:lumOff val="5000"/>
                  </a:schemeClr>
                </a:solidFill>
                <a:effectLst/>
                <a:latin typeface="Open Sans" panose="020B0606030504020204" pitchFamily="34" charset="0"/>
              </a:rPr>
              <a:t>zadnjeg  roga </a:t>
            </a:r>
            <a:r>
              <a:rPr lang="en-US" sz="1400" b="1" i="0" dirty="0" err="1">
                <a:solidFill>
                  <a:schemeClr val="tx1">
                    <a:lumMod val="95000"/>
                    <a:lumOff val="5000"/>
                  </a:schemeClr>
                </a:solidFill>
                <a:effectLst/>
                <a:latin typeface="Open Sans" panose="020B0606030504020204" pitchFamily="34" charset="0"/>
              </a:rPr>
              <a:t>medijalnog</a:t>
            </a:r>
            <a:r>
              <a:rPr lang="en-US" sz="1400" b="1" i="0" dirty="0">
                <a:solidFill>
                  <a:schemeClr val="tx1">
                    <a:lumMod val="95000"/>
                    <a:lumOff val="5000"/>
                  </a:schemeClr>
                </a:solidFill>
                <a:effectLst/>
                <a:latin typeface="Open Sans" panose="020B0606030504020204" pitchFamily="34" charset="0"/>
              </a:rPr>
              <a:t> </a:t>
            </a:r>
            <a:r>
              <a:rPr lang="en-US" sz="1400" b="1" i="0" dirty="0" err="1">
                <a:solidFill>
                  <a:schemeClr val="tx1">
                    <a:lumMod val="95000"/>
                    <a:lumOff val="5000"/>
                  </a:schemeClr>
                </a:solidFill>
                <a:effectLst/>
                <a:latin typeface="Open Sans" panose="020B0606030504020204" pitchFamily="34" charset="0"/>
              </a:rPr>
              <a:t>meniskusa</a:t>
            </a:r>
            <a:endParaRPr lang="sr-Latn-BA" sz="1400" b="1" i="0" dirty="0">
              <a:solidFill>
                <a:schemeClr val="tx1">
                  <a:lumMod val="95000"/>
                  <a:lumOff val="5000"/>
                </a:schemeClr>
              </a:solidFill>
              <a:effectLst/>
              <a:latin typeface="Open Sans" panose="020B0606030504020204" pitchFamily="34" charset="0"/>
            </a:endParaRPr>
          </a:p>
        </p:txBody>
      </p:sp>
    </p:spTree>
    <p:extLst>
      <p:ext uri="{BB962C8B-B14F-4D97-AF65-F5344CB8AC3E}">
        <p14:creationId xmlns:p14="http://schemas.microsoft.com/office/powerpoint/2010/main" val="3753191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369DD-6253-4593-86EC-8BE2E37A61A4}"/>
              </a:ext>
            </a:extLst>
          </p:cNvPr>
          <p:cNvSpPr>
            <a:spLocks noGrp="1"/>
          </p:cNvSpPr>
          <p:nvPr>
            <p:ph type="title"/>
          </p:nvPr>
        </p:nvSpPr>
        <p:spPr>
          <a:xfrm>
            <a:off x="490722" y="100880"/>
            <a:ext cx="8596668" cy="1320800"/>
          </a:xfrm>
        </p:spPr>
        <p:txBody>
          <a:bodyPr/>
          <a:lstStyle/>
          <a:p>
            <a:r>
              <a:rPr lang="sr-Latn-BA" dirty="0">
                <a:solidFill>
                  <a:schemeClr val="tx1">
                    <a:lumMod val="95000"/>
                    <a:lumOff val="5000"/>
                  </a:schemeClr>
                </a:solidFill>
              </a:rPr>
              <a:t>Prelomi vrata butne kosti</a:t>
            </a:r>
            <a:br>
              <a:rPr lang="sr-Latn-BA" dirty="0">
                <a:solidFill>
                  <a:schemeClr val="tx1">
                    <a:lumMod val="95000"/>
                    <a:lumOff val="5000"/>
                  </a:schemeClr>
                </a:solidFill>
              </a:rPr>
            </a:br>
            <a:r>
              <a:rPr lang="sr-Latn-BA" dirty="0">
                <a:solidFill>
                  <a:schemeClr val="tx1">
                    <a:lumMod val="95000"/>
                    <a:lumOff val="5000"/>
                  </a:schemeClr>
                </a:solidFill>
              </a:rPr>
              <a:t>(</a:t>
            </a:r>
            <a:r>
              <a:rPr lang="sr-Latn-BA" sz="2400" b="1" i="1" dirty="0">
                <a:solidFill>
                  <a:schemeClr val="tx1">
                    <a:lumMod val="95000"/>
                    <a:lumOff val="5000"/>
                  </a:schemeClr>
                </a:solidFill>
              </a:rPr>
              <a:t>Fractura colli femoris)</a:t>
            </a:r>
            <a:endParaRPr lang="en-US" sz="2400" b="1" dirty="0"/>
          </a:p>
        </p:txBody>
      </p:sp>
      <p:sp>
        <p:nvSpPr>
          <p:cNvPr id="3" name="Content Placeholder 2">
            <a:extLst>
              <a:ext uri="{FF2B5EF4-FFF2-40B4-BE49-F238E27FC236}">
                <a16:creationId xmlns:a16="http://schemas.microsoft.com/office/drawing/2014/main" id="{B17CC6CB-24A4-4B3D-8895-61735AABC836}"/>
              </a:ext>
            </a:extLst>
          </p:cNvPr>
          <p:cNvSpPr>
            <a:spLocks noGrp="1"/>
          </p:cNvSpPr>
          <p:nvPr>
            <p:ph idx="1"/>
          </p:nvPr>
        </p:nvSpPr>
        <p:spPr>
          <a:xfrm>
            <a:off x="616686" y="1421680"/>
            <a:ext cx="8596668" cy="4534296"/>
          </a:xfrm>
        </p:spPr>
        <p:txBody>
          <a:bodyPr>
            <a:normAutofit fontScale="92500" lnSpcReduction="10000"/>
          </a:bodyPr>
          <a:lstStyle/>
          <a:p>
            <a:pPr algn="l">
              <a:buClr>
                <a:schemeClr val="tx1"/>
              </a:buClr>
              <a:buFont typeface="Arial" panose="020B0604020202020204" pitchFamily="34" charset="0"/>
              <a:buChar char="•"/>
            </a:pP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Anatomija</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zgloba</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kuka</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p>
          <a:p>
            <a:pPr algn="l">
              <a:buClr>
                <a:schemeClr val="tx1"/>
              </a:buClr>
              <a:buFont typeface="Arial" panose="020B0604020202020204" pitchFamily="34" charset="0"/>
              <a:buChar char="•"/>
            </a:pP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Zglob</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kuka</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1" dirty="0">
                <a:solidFill>
                  <a:schemeClr val="tx1">
                    <a:lumMod val="95000"/>
                    <a:lumOff val="5000"/>
                  </a:schemeClr>
                </a:solidFill>
                <a:effectLst/>
                <a:latin typeface="Times New Roman" panose="02020603050405020304" pitchFamily="18" charset="0"/>
                <a:cs typeface="Times New Roman" panose="02020603050405020304" pitchFamily="18" charset="0"/>
              </a:rPr>
              <a:t>(art. coxae )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povezuje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donji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ekstremitet</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karlicom</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odnosno</a:t>
            </a:r>
            <a:r>
              <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Zglobne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površine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1" dirty="0">
                <a:solidFill>
                  <a:schemeClr val="tx1">
                    <a:lumMod val="95000"/>
                    <a:lumOff val="5000"/>
                  </a:schemeClr>
                </a:solidFill>
                <a:effectLst/>
                <a:latin typeface="Times New Roman" panose="02020603050405020304" pitchFamily="18" charset="0"/>
                <a:cs typeface="Times New Roman" panose="02020603050405020304" pitchFamily="18" charset="0"/>
              </a:rPr>
              <a:t>(facies </a:t>
            </a:r>
            <a:r>
              <a:rPr lang="en-US" b="0" i="1" dirty="0" err="1">
                <a:solidFill>
                  <a:schemeClr val="tx1">
                    <a:lumMod val="95000"/>
                    <a:lumOff val="5000"/>
                  </a:schemeClr>
                </a:solidFill>
                <a:effectLst/>
                <a:latin typeface="Times New Roman" panose="02020603050405020304" pitchFamily="18" charset="0"/>
                <a:cs typeface="Times New Roman" panose="02020603050405020304" pitchFamily="18" charset="0"/>
              </a:rPr>
              <a:t>articulares</a:t>
            </a:r>
            <a:r>
              <a:rPr lang="en-US" b="0" i="1" dirty="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ovog</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zgloba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glava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butne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kosti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1" dirty="0">
                <a:solidFill>
                  <a:schemeClr val="tx1">
                    <a:lumMod val="95000"/>
                    <a:lumOff val="5000"/>
                  </a:schemeClr>
                </a:solidFill>
                <a:effectLst/>
                <a:latin typeface="Times New Roman" panose="02020603050405020304" pitchFamily="18" charset="0"/>
                <a:cs typeface="Times New Roman" panose="02020603050405020304" pitchFamily="18" charset="0"/>
              </a:rPr>
              <a:t>(caput femoris)</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zglobna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čašica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karlične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kosti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sr-Latn-BA" b="0" i="1" dirty="0">
                <a:solidFill>
                  <a:schemeClr val="tx1">
                    <a:lumMod val="95000"/>
                    <a:lumOff val="5000"/>
                  </a:schemeClr>
                </a:solidFill>
                <a:effectLst/>
                <a:latin typeface="Times New Roman" panose="02020603050405020304" pitchFamily="18" charset="0"/>
                <a:cs typeface="Times New Roman" panose="02020603050405020304" pitchFamily="18" charset="0"/>
              </a:rPr>
              <a:t>(acetabulum)</a:t>
            </a:r>
            <a:r>
              <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Obe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zglobne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površine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prekrivene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zglobnom</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hrskavicom</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1" dirty="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en-US" b="0" i="1" dirty="0" err="1">
                <a:solidFill>
                  <a:schemeClr val="tx1">
                    <a:lumMod val="95000"/>
                    <a:lumOff val="5000"/>
                  </a:schemeClr>
                </a:solidFill>
                <a:effectLst/>
                <a:latin typeface="Times New Roman" panose="02020603050405020304" pitchFamily="18" charset="0"/>
                <a:cs typeface="Times New Roman" panose="02020603050405020304" pitchFamily="18" charset="0"/>
              </a:rPr>
              <a:t>cartilago</a:t>
            </a:r>
            <a:r>
              <a:rPr lang="en-US" b="0" i="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1" dirty="0" err="1">
                <a:solidFill>
                  <a:schemeClr val="tx1">
                    <a:lumMod val="95000"/>
                    <a:lumOff val="5000"/>
                  </a:schemeClr>
                </a:solidFill>
                <a:effectLst/>
                <a:latin typeface="Times New Roman" panose="02020603050405020304" pitchFamily="18" charset="0"/>
                <a:cs typeface="Times New Roman" panose="02020603050405020304" pitchFamily="18" charset="0"/>
              </a:rPr>
              <a:t>articularis</a:t>
            </a:r>
            <a:r>
              <a:rPr lang="en-US" b="0" i="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l">
              <a:buClr>
                <a:schemeClr val="tx1"/>
              </a:buClr>
              <a:buFont typeface="Arial" panose="020B0604020202020204" pitchFamily="34" charset="0"/>
              <a:buChar char="•"/>
            </a:pP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Zglobna</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kapsula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1" dirty="0" err="1">
                <a:solidFill>
                  <a:schemeClr val="tx1">
                    <a:lumMod val="95000"/>
                    <a:lumOff val="5000"/>
                  </a:schemeClr>
                </a:solidFill>
                <a:effectLst/>
                <a:latin typeface="Times New Roman" panose="02020603050405020304" pitchFamily="18" charset="0"/>
                <a:cs typeface="Times New Roman" panose="02020603050405020304" pitchFamily="18" charset="0"/>
              </a:rPr>
              <a:t>capsula</a:t>
            </a:r>
            <a:r>
              <a:rPr lang="en-US" b="0" i="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1" dirty="0" err="1">
                <a:solidFill>
                  <a:schemeClr val="tx1">
                    <a:lumMod val="95000"/>
                    <a:lumOff val="5000"/>
                  </a:schemeClr>
                </a:solidFill>
                <a:effectLst/>
                <a:latin typeface="Times New Roman" panose="02020603050405020304" pitchFamily="18" charset="0"/>
                <a:cs typeface="Times New Roman" panose="02020603050405020304" pitchFamily="18" charset="0"/>
              </a:rPr>
              <a:t>articularis</a:t>
            </a:r>
            <a:r>
              <a:rPr lang="en-US" b="0" i="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obuhvata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pomenute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zglobne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površine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ona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se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kao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kod</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ostalih</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zglobova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sastoji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iz</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dve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opne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spoljašnje-fibrozne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unutrašnje-sinovijalne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p>
          <a:p>
            <a:pPr algn="l">
              <a:buClr>
                <a:schemeClr val="tx1"/>
              </a:buClr>
              <a:buFont typeface="Arial" panose="020B0604020202020204" pitchFamily="34" charset="0"/>
              <a:buChar char="•"/>
            </a:pP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Prelom</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glave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vrata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butne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kosti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je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artikularni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prelom</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pa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kako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effectLst/>
                <a:latin typeface="Times New Roman" panose="02020603050405020304" pitchFamily="18" charset="0"/>
                <a:cs typeface="Times New Roman" panose="02020603050405020304" pitchFamily="18" charset="0"/>
              </a:rPr>
              <a:t>oni</a:t>
            </a:r>
            <a:r>
              <a:rPr lang="en-US" b="1" i="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effectLst/>
                <a:latin typeface="Times New Roman" panose="02020603050405020304" pitchFamily="18" charset="0"/>
                <a:cs typeface="Times New Roman" panose="02020603050405020304" pitchFamily="18" charset="0"/>
              </a:rPr>
              <a:t>nemaju</a:t>
            </a:r>
            <a:r>
              <a:rPr lang="en-US" b="1" i="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effectLst/>
                <a:latin typeface="Times New Roman" panose="02020603050405020304" pitchFamily="18" charset="0"/>
                <a:cs typeface="Times New Roman" panose="02020603050405020304" pitchFamily="18" charset="0"/>
              </a:rPr>
              <a:t>periost</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to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stvaranje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kalusa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može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ići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effectLst/>
                <a:latin typeface="Times New Roman" panose="02020603050405020304" pitchFamily="18" charset="0"/>
                <a:cs typeface="Times New Roman" panose="02020603050405020304" pitchFamily="18" charset="0"/>
              </a:rPr>
              <a:t>samo</a:t>
            </a:r>
            <a:r>
              <a:rPr lang="en-US" b="1" i="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effectLst/>
                <a:latin typeface="Times New Roman" panose="02020603050405020304" pitchFamily="18" charset="0"/>
                <a:cs typeface="Times New Roman" panose="02020603050405020304" pitchFamily="18" charset="0"/>
              </a:rPr>
              <a:t>endostalnim</a:t>
            </a:r>
            <a:r>
              <a:rPr lang="en-US" b="1" i="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effectLst/>
                <a:latin typeface="Times New Roman" panose="02020603050405020304" pitchFamily="18" charset="0"/>
                <a:cs typeface="Times New Roman" panose="02020603050405020304" pitchFamily="18" charset="0"/>
              </a:rPr>
              <a:t>putem</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brzina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stvaranja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kalusa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ovaj</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način</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je u t</a:t>
            </a:r>
            <a:r>
              <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rPr>
              <a:t>j</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esnoj</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zavisnosti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od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vaskularizacije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l">
              <a:buClr>
                <a:schemeClr val="tx1"/>
              </a:buClr>
              <a:buFont typeface="Arial" panose="020B0604020202020204" pitchFamily="34" charset="0"/>
              <a:buChar char="•"/>
            </a:pPr>
            <a:r>
              <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rPr>
              <a:t>Vaskulariciju čine </a:t>
            </a:r>
            <a:r>
              <a:rPr lang="sr-Latn-BA" b="1" i="1" dirty="0">
                <a:solidFill>
                  <a:schemeClr val="tx1">
                    <a:lumMod val="95000"/>
                    <a:lumOff val="5000"/>
                  </a:schemeClr>
                </a:solidFill>
                <a:effectLst/>
                <a:latin typeface="Times New Roman" panose="02020603050405020304" pitchFamily="18" charset="0"/>
                <a:cs typeface="Times New Roman" panose="02020603050405020304" pitchFamily="18" charset="0"/>
              </a:rPr>
              <a:t>a.circumflexa  lateralis et medialis, grane a.profunda femoris i a. lig.capitis femoris</a:t>
            </a:r>
            <a:endParaRPr lang="en-US" b="1" i="1"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r>
              <a:rPr lang="en-US" sz="1800" b="1" i="0" dirty="0" err="1">
                <a:solidFill>
                  <a:srgbClr val="242021"/>
                </a:solidFill>
                <a:effectLst/>
                <a:latin typeface="TimesNewRomanPSMT"/>
              </a:rPr>
              <a:t>Osteoporoza</a:t>
            </a:r>
            <a:r>
              <a:rPr lang="en-US" sz="1800" b="1" i="0" dirty="0">
                <a:solidFill>
                  <a:srgbClr val="242021"/>
                </a:solidFill>
                <a:effectLst/>
                <a:latin typeface="TimesNewRomanPSMT"/>
              </a:rPr>
              <a:t> </a:t>
            </a:r>
            <a:r>
              <a:rPr lang="en-US" sz="1800" b="0" i="0" dirty="0">
                <a:solidFill>
                  <a:srgbClr val="242021"/>
                </a:solidFill>
                <a:effectLst/>
                <a:latin typeface="TimesNewRomanPSMT"/>
              </a:rPr>
              <a:t>je </a:t>
            </a:r>
            <a:r>
              <a:rPr lang="en-US" sz="1800" b="0" i="0" dirty="0" err="1">
                <a:solidFill>
                  <a:srgbClr val="242021"/>
                </a:solidFill>
                <a:effectLst/>
                <a:latin typeface="TimesNewRomanPSMT"/>
              </a:rPr>
              <a:t>sistemsko</a:t>
            </a:r>
            <a:r>
              <a:rPr lang="en-US" sz="1800" b="0" i="0" dirty="0">
                <a:solidFill>
                  <a:srgbClr val="242021"/>
                </a:solidFill>
                <a:effectLst/>
                <a:latin typeface="TimesNewRomanPSMT"/>
              </a:rPr>
              <a:t> </a:t>
            </a:r>
            <a:r>
              <a:rPr lang="en-US" sz="1800" b="0" i="0" dirty="0" err="1">
                <a:solidFill>
                  <a:srgbClr val="242021"/>
                </a:solidFill>
                <a:effectLst/>
                <a:latin typeface="TimesNewRomanPSMT"/>
              </a:rPr>
              <a:t>oboljenje</a:t>
            </a:r>
            <a:r>
              <a:rPr lang="en-US" sz="1800" b="0" i="0" dirty="0">
                <a:solidFill>
                  <a:srgbClr val="242021"/>
                </a:solidFill>
                <a:effectLst/>
                <a:latin typeface="TimesNewRomanPSMT"/>
              </a:rPr>
              <a:t> </a:t>
            </a:r>
            <a:r>
              <a:rPr lang="en-US" sz="1800" b="0" i="0" dirty="0" err="1">
                <a:solidFill>
                  <a:srgbClr val="242021"/>
                </a:solidFill>
                <a:effectLst/>
                <a:latin typeface="TimesNewRomanPSMT"/>
              </a:rPr>
              <a:t>skeleta</a:t>
            </a:r>
            <a:r>
              <a:rPr lang="en-US" sz="1800" b="0" i="0" dirty="0">
                <a:solidFill>
                  <a:srgbClr val="242021"/>
                </a:solidFill>
                <a:effectLst/>
                <a:latin typeface="TimesNewRomanPSMT"/>
              </a:rPr>
              <a:t> </a:t>
            </a:r>
            <a:r>
              <a:rPr lang="en-US" sz="1800" b="0" i="0" dirty="0" err="1">
                <a:solidFill>
                  <a:srgbClr val="242021"/>
                </a:solidFill>
                <a:effectLst/>
                <a:latin typeface="TimesNewRomanPSMT"/>
              </a:rPr>
              <a:t>koje</a:t>
            </a:r>
            <a:r>
              <a:rPr lang="en-US" sz="1800" b="0" i="0" dirty="0">
                <a:solidFill>
                  <a:srgbClr val="242021"/>
                </a:solidFill>
                <a:effectLst/>
                <a:latin typeface="TimesNewRomanPSMT"/>
              </a:rPr>
              <a:t> se </a:t>
            </a:r>
            <a:r>
              <a:rPr lang="en-US" sz="1800" b="0" i="0" dirty="0" err="1">
                <a:solidFill>
                  <a:srgbClr val="242021"/>
                </a:solidFill>
                <a:effectLst/>
                <a:latin typeface="TimesNewRomanPSMT"/>
              </a:rPr>
              <a:t>odlikuje</a:t>
            </a:r>
            <a:r>
              <a:rPr lang="en-US" sz="1800" b="0" i="0" dirty="0">
                <a:solidFill>
                  <a:srgbClr val="242021"/>
                </a:solidFill>
                <a:effectLst/>
                <a:latin typeface="TimesNewRomanPSMT"/>
              </a:rPr>
              <a:t> </a:t>
            </a:r>
            <a:r>
              <a:rPr lang="en-US" sz="1800" b="0" i="0" dirty="0" err="1">
                <a:solidFill>
                  <a:srgbClr val="242021"/>
                </a:solidFill>
                <a:effectLst/>
                <a:latin typeface="TimesNewRomanPSMT"/>
              </a:rPr>
              <a:t>niskom</a:t>
            </a:r>
            <a:r>
              <a:rPr lang="en-US" sz="1800" b="0" i="0" dirty="0">
                <a:solidFill>
                  <a:srgbClr val="242021"/>
                </a:solidFill>
                <a:effectLst/>
                <a:latin typeface="TimesNewRomanPSMT"/>
              </a:rPr>
              <a:t> </a:t>
            </a:r>
            <a:r>
              <a:rPr lang="en-US" sz="1800" b="0" i="0" dirty="0" err="1">
                <a:solidFill>
                  <a:srgbClr val="242021"/>
                </a:solidFill>
                <a:effectLst/>
                <a:latin typeface="TimesNewRomanPSMT"/>
              </a:rPr>
              <a:t>vrijednošću</a:t>
            </a:r>
            <a:r>
              <a:rPr lang="sr-Latn-BA" dirty="0">
                <a:solidFill>
                  <a:srgbClr val="242021"/>
                </a:solidFill>
                <a:latin typeface="TimesNewRomanPSMT"/>
              </a:rPr>
              <a:t> </a:t>
            </a:r>
            <a:r>
              <a:rPr lang="en-US" sz="1800" b="0" i="0" dirty="0">
                <a:solidFill>
                  <a:srgbClr val="242021"/>
                </a:solidFill>
                <a:effectLst/>
                <a:latin typeface="TimesNewRomanPSMT"/>
              </a:rPr>
              <a:t>mase </a:t>
            </a:r>
            <a:r>
              <a:rPr lang="en-US" sz="1800" b="0" i="0" dirty="0" err="1">
                <a:solidFill>
                  <a:srgbClr val="242021"/>
                </a:solidFill>
                <a:effectLst/>
                <a:latin typeface="TimesNewRomanPSMT"/>
              </a:rPr>
              <a:t>kosti</a:t>
            </a:r>
            <a:r>
              <a:rPr lang="en-US" sz="1800" b="0" i="0" dirty="0">
                <a:solidFill>
                  <a:srgbClr val="242021"/>
                </a:solidFill>
                <a:effectLst/>
                <a:latin typeface="TimesNewRomanPSMT"/>
              </a:rPr>
              <a:t> </a:t>
            </a:r>
            <a:r>
              <a:rPr lang="en-US" sz="1800" b="0" i="0" dirty="0" err="1">
                <a:solidFill>
                  <a:srgbClr val="242021"/>
                </a:solidFill>
                <a:effectLst/>
                <a:latin typeface="TimesNewRomanPSMT"/>
              </a:rPr>
              <a:t>i</a:t>
            </a:r>
            <a:r>
              <a:rPr lang="en-US" sz="1800" b="0" i="0" dirty="0">
                <a:solidFill>
                  <a:srgbClr val="242021"/>
                </a:solidFill>
                <a:effectLst/>
                <a:latin typeface="TimesNewRomanPSMT"/>
              </a:rPr>
              <a:t> </a:t>
            </a:r>
            <a:r>
              <a:rPr lang="en-US" sz="1800" b="0" i="0" dirty="0" err="1">
                <a:solidFill>
                  <a:srgbClr val="242021"/>
                </a:solidFill>
                <a:effectLst/>
                <a:latin typeface="TimesNewRomanPSMT"/>
              </a:rPr>
              <a:t>promjenama</a:t>
            </a:r>
            <a:r>
              <a:rPr lang="en-US" sz="1800" b="0" i="0" dirty="0">
                <a:solidFill>
                  <a:srgbClr val="242021"/>
                </a:solidFill>
                <a:effectLst/>
                <a:latin typeface="TimesNewRomanPSMT"/>
              </a:rPr>
              <a:t> u </a:t>
            </a:r>
            <a:r>
              <a:rPr lang="en-US" sz="1800" b="0" i="0" dirty="0" err="1">
                <a:solidFill>
                  <a:srgbClr val="242021"/>
                </a:solidFill>
                <a:effectLst/>
                <a:latin typeface="TimesNewRomanPSMT"/>
              </a:rPr>
              <a:t>mikroarhitektonici</a:t>
            </a:r>
            <a:r>
              <a:rPr lang="en-US" sz="1800" b="0" i="0" dirty="0">
                <a:solidFill>
                  <a:srgbClr val="242021"/>
                </a:solidFill>
                <a:effectLst/>
                <a:latin typeface="TimesNewRomanPSMT"/>
              </a:rPr>
              <a:t> </a:t>
            </a:r>
            <a:r>
              <a:rPr lang="en-US" sz="1800" b="0" i="0" dirty="0" err="1">
                <a:solidFill>
                  <a:srgbClr val="242021"/>
                </a:solidFill>
                <a:effectLst/>
                <a:latin typeface="TimesNewRomanPSMT"/>
              </a:rPr>
              <a:t>koštanog</a:t>
            </a:r>
            <a:r>
              <a:rPr lang="en-US" sz="1800" b="0" i="0" dirty="0">
                <a:solidFill>
                  <a:srgbClr val="242021"/>
                </a:solidFill>
                <a:effectLst/>
                <a:latin typeface="TimesNewRomanPSMT"/>
              </a:rPr>
              <a:t> </a:t>
            </a:r>
            <a:r>
              <a:rPr lang="en-US" sz="1800" b="0" i="0" dirty="0" err="1">
                <a:solidFill>
                  <a:srgbClr val="242021"/>
                </a:solidFill>
                <a:effectLst/>
                <a:latin typeface="TimesNewRomanPSMT"/>
              </a:rPr>
              <a:t>tkiva</a:t>
            </a:r>
            <a:r>
              <a:rPr lang="en-US" sz="1800" b="0" i="0" dirty="0">
                <a:solidFill>
                  <a:srgbClr val="242021"/>
                </a:solidFill>
                <a:effectLst/>
                <a:latin typeface="TimesNewRomanPSMT"/>
              </a:rPr>
              <a:t> </a:t>
            </a:r>
            <a:r>
              <a:rPr lang="en-US" sz="1800" b="0" i="0" dirty="0" err="1">
                <a:solidFill>
                  <a:srgbClr val="242021"/>
                </a:solidFill>
                <a:effectLst/>
                <a:latin typeface="TimesNewRomanPSMT"/>
              </a:rPr>
              <a:t>sa</a:t>
            </a:r>
            <a:r>
              <a:rPr lang="en-US" sz="1800" b="0" i="0" dirty="0">
                <a:solidFill>
                  <a:srgbClr val="242021"/>
                </a:solidFill>
                <a:effectLst/>
                <a:latin typeface="TimesNewRomanPSMT"/>
              </a:rPr>
              <a:t> </a:t>
            </a:r>
            <a:r>
              <a:rPr lang="en-US" sz="1800" b="0" i="0" dirty="0" err="1">
                <a:solidFill>
                  <a:srgbClr val="242021"/>
                </a:solidFill>
                <a:effectLst/>
                <a:latin typeface="TimesNewRomanPSMT"/>
              </a:rPr>
              <a:t>povećanom</a:t>
            </a:r>
            <a:r>
              <a:rPr lang="sr-Latn-BA" dirty="0">
                <a:solidFill>
                  <a:srgbClr val="242021"/>
                </a:solidFill>
                <a:latin typeface="TimesNewRomanPSMT"/>
              </a:rPr>
              <a:t> </a:t>
            </a:r>
            <a:r>
              <a:rPr lang="en-US" sz="1800" b="0" i="0" dirty="0" err="1">
                <a:solidFill>
                  <a:srgbClr val="242021"/>
                </a:solidFill>
                <a:effectLst/>
                <a:latin typeface="TimesNewRomanPSMT"/>
              </a:rPr>
              <a:t>sklonošću</a:t>
            </a:r>
            <a:r>
              <a:rPr lang="en-US" sz="1800" b="0" i="0" dirty="0">
                <a:solidFill>
                  <a:srgbClr val="242021"/>
                </a:solidFill>
                <a:effectLst/>
                <a:latin typeface="TimesNewRomanPSMT"/>
              </a:rPr>
              <a:t> ka </a:t>
            </a:r>
            <a:r>
              <a:rPr lang="en-US" sz="1800" b="0" i="0" dirty="0" err="1">
                <a:solidFill>
                  <a:srgbClr val="242021"/>
                </a:solidFill>
                <a:effectLst/>
                <a:latin typeface="TimesNewRomanPSMT"/>
              </a:rPr>
              <a:t>pojavi</a:t>
            </a:r>
            <a:r>
              <a:rPr lang="en-US" sz="1800" b="0" i="0" dirty="0">
                <a:solidFill>
                  <a:srgbClr val="242021"/>
                </a:solidFill>
                <a:effectLst/>
                <a:latin typeface="TimesNewRomanPSMT"/>
              </a:rPr>
              <a:t> </a:t>
            </a:r>
            <a:r>
              <a:rPr lang="en-US" sz="1800" b="0" i="0" dirty="0" err="1">
                <a:solidFill>
                  <a:srgbClr val="242021"/>
                </a:solidFill>
                <a:effectLst/>
                <a:latin typeface="TimesNewRomanPSMT"/>
              </a:rPr>
              <a:t>fraktura</a:t>
            </a:r>
            <a:r>
              <a:rPr lang="en-US" sz="1800" b="0" i="0" dirty="0">
                <a:solidFill>
                  <a:srgbClr val="242021"/>
                </a:solidFill>
                <a:effectLst/>
                <a:latin typeface="TimesNewRomanPSMT"/>
              </a:rPr>
              <a:t> </a:t>
            </a:r>
            <a:r>
              <a:rPr lang="en-US" sz="1800" b="0" i="0" dirty="0" err="1">
                <a:solidFill>
                  <a:srgbClr val="242021"/>
                </a:solidFill>
                <a:effectLst/>
                <a:latin typeface="TimesNewRomanPSMT"/>
              </a:rPr>
              <a:t>kosti</a:t>
            </a:r>
            <a:r>
              <a:rPr lang="en-US" dirty="0"/>
              <a:t> </a:t>
            </a:r>
            <a:br>
              <a:rPr lang="en-US" dirty="0"/>
            </a:br>
            <a:endParaRPr lang="en-US" dirty="0"/>
          </a:p>
        </p:txBody>
      </p:sp>
      <p:pic>
        <p:nvPicPr>
          <p:cNvPr id="5" name="Picture 4">
            <a:extLst>
              <a:ext uri="{FF2B5EF4-FFF2-40B4-BE49-F238E27FC236}">
                <a16:creationId xmlns:a16="http://schemas.microsoft.com/office/drawing/2014/main" id="{5DE6440B-6D2E-4DB1-996D-715D7CEB0F3F}"/>
              </a:ext>
            </a:extLst>
          </p:cNvPr>
          <p:cNvPicPr>
            <a:picLocks noChangeAspect="1"/>
          </p:cNvPicPr>
          <p:nvPr/>
        </p:nvPicPr>
        <p:blipFill>
          <a:blip r:embed="rId2"/>
          <a:stretch>
            <a:fillRect/>
          </a:stretch>
        </p:blipFill>
        <p:spPr>
          <a:xfrm>
            <a:off x="9607421" y="2736978"/>
            <a:ext cx="2584579" cy="2463282"/>
          </a:xfrm>
          <a:prstGeom prst="rect">
            <a:avLst/>
          </a:prstGeom>
        </p:spPr>
      </p:pic>
      <p:sp>
        <p:nvSpPr>
          <p:cNvPr id="7" name="TextBox 6">
            <a:extLst>
              <a:ext uri="{FF2B5EF4-FFF2-40B4-BE49-F238E27FC236}">
                <a16:creationId xmlns:a16="http://schemas.microsoft.com/office/drawing/2014/main" id="{C6D27949-1F91-48E5-A06C-35F77DBA286E}"/>
              </a:ext>
            </a:extLst>
          </p:cNvPr>
          <p:cNvSpPr txBox="1"/>
          <p:nvPr/>
        </p:nvSpPr>
        <p:spPr>
          <a:xfrm>
            <a:off x="9607421" y="4940559"/>
            <a:ext cx="2836506" cy="1754326"/>
          </a:xfrm>
          <a:prstGeom prst="rect">
            <a:avLst/>
          </a:prstGeom>
          <a:solidFill>
            <a:schemeClr val="bg1"/>
          </a:solidFill>
        </p:spPr>
        <p:txBody>
          <a:bodyPr wrap="square">
            <a:spAutoFit/>
          </a:bodyPr>
          <a:lstStyle/>
          <a:p>
            <a:r>
              <a:rPr lang="pt-BR" sz="1200" b="1" dirty="0">
                <a:solidFill>
                  <a:srgbClr val="242021"/>
                </a:solidFill>
                <a:effectLst/>
                <a:latin typeface="TimesNewRomanPS-ItalicMT"/>
              </a:rPr>
              <a:t>1 – A. retinacularis:</a:t>
            </a:r>
            <a:r>
              <a:rPr lang="sr-Latn-BA" sz="1200" b="1" dirty="0">
                <a:solidFill>
                  <a:srgbClr val="242021"/>
                </a:solidFill>
                <a:effectLst/>
                <a:latin typeface="TimesNewRomanPS-ItalicMT"/>
              </a:rPr>
              <a:t> </a:t>
            </a:r>
            <a:r>
              <a:rPr lang="pt-BR" sz="1200" b="1" dirty="0">
                <a:solidFill>
                  <a:srgbClr val="242021"/>
                </a:solidFill>
                <a:effectLst/>
                <a:latin typeface="TimesNewRomanPS-ItalicMT"/>
              </a:rPr>
              <a:t>anterior, posterior,</a:t>
            </a:r>
            <a:br>
              <a:rPr lang="pt-BR" sz="1200" b="1" dirty="0">
                <a:solidFill>
                  <a:srgbClr val="242021"/>
                </a:solidFill>
                <a:effectLst/>
                <a:latin typeface="TimesNewRomanPS-ItalicMT"/>
              </a:rPr>
            </a:br>
            <a:r>
              <a:rPr lang="pt-BR" sz="1200" b="1" dirty="0">
                <a:solidFill>
                  <a:srgbClr val="242021"/>
                </a:solidFill>
                <a:effectLst/>
                <a:latin typeface="TimesNewRomanPS-ItalicMT"/>
              </a:rPr>
              <a:t>superior, inferior</a:t>
            </a:r>
            <a:br>
              <a:rPr lang="pt-BR" sz="1200" b="1" dirty="0">
                <a:solidFill>
                  <a:srgbClr val="242021"/>
                </a:solidFill>
                <a:effectLst/>
                <a:latin typeface="TimesNewRomanPS-ItalicMT"/>
              </a:rPr>
            </a:br>
            <a:r>
              <a:rPr lang="pt-BR" sz="1200" b="1" dirty="0">
                <a:solidFill>
                  <a:srgbClr val="242021"/>
                </a:solidFill>
                <a:effectLst/>
                <a:latin typeface="TimesNewRomanPS-ItalicMT"/>
              </a:rPr>
              <a:t>2 – R. ascendens,R. transversa,</a:t>
            </a:r>
            <a:r>
              <a:rPr lang="sr-Latn-BA" sz="1200" b="1" dirty="0">
                <a:solidFill>
                  <a:srgbClr val="242021"/>
                </a:solidFill>
                <a:effectLst/>
                <a:latin typeface="TimesNewRomanPS-ItalicMT"/>
              </a:rPr>
              <a:t> </a:t>
            </a:r>
            <a:r>
              <a:rPr lang="pt-BR" sz="1200" b="1" dirty="0">
                <a:solidFill>
                  <a:srgbClr val="242021"/>
                </a:solidFill>
                <a:effectLst/>
                <a:latin typeface="TimesNewRomanPS-ItalicMT"/>
              </a:rPr>
              <a:t>R. descendens</a:t>
            </a:r>
            <a:br>
              <a:rPr lang="pt-BR" sz="1200" b="1" dirty="0">
                <a:solidFill>
                  <a:srgbClr val="242021"/>
                </a:solidFill>
                <a:effectLst/>
                <a:latin typeface="TimesNewRomanPS-ItalicMT"/>
              </a:rPr>
            </a:br>
            <a:r>
              <a:rPr lang="pt-BR" sz="1200" b="1" dirty="0">
                <a:solidFill>
                  <a:srgbClr val="242021"/>
                </a:solidFill>
                <a:effectLst/>
                <a:latin typeface="TimesNewRomanPS-ItalicMT"/>
              </a:rPr>
              <a:t>3 – A. circumflexa femoris</a:t>
            </a:r>
            <a:r>
              <a:rPr lang="sr-Latn-BA" sz="1200" b="1" dirty="0">
                <a:solidFill>
                  <a:srgbClr val="242021"/>
                </a:solidFill>
                <a:effectLst/>
                <a:latin typeface="TimesNewRomanPS-ItalicMT"/>
              </a:rPr>
              <a:t> </a:t>
            </a:r>
            <a:r>
              <a:rPr lang="pt-BR" sz="1200" b="1" dirty="0">
                <a:solidFill>
                  <a:srgbClr val="242021"/>
                </a:solidFill>
                <a:effectLst/>
                <a:latin typeface="TimesNewRomanPS-ItalicMT"/>
              </a:rPr>
              <a:t>lateralis</a:t>
            </a:r>
            <a:br>
              <a:rPr lang="pt-BR" sz="1200" b="1" dirty="0">
                <a:solidFill>
                  <a:srgbClr val="242021"/>
                </a:solidFill>
                <a:effectLst/>
                <a:latin typeface="TimesNewRomanPS-ItalicMT"/>
              </a:rPr>
            </a:br>
            <a:r>
              <a:rPr lang="pt-BR" sz="1200" b="1" dirty="0">
                <a:solidFill>
                  <a:srgbClr val="242021"/>
                </a:solidFill>
                <a:effectLst/>
                <a:latin typeface="TimesNewRomanPS-ItalicMT"/>
              </a:rPr>
              <a:t>4 – A. profunda femoris</a:t>
            </a:r>
            <a:br>
              <a:rPr lang="pt-BR" sz="1200" b="1" dirty="0">
                <a:solidFill>
                  <a:srgbClr val="242021"/>
                </a:solidFill>
                <a:effectLst/>
                <a:latin typeface="TimesNewRomanPS-ItalicMT"/>
              </a:rPr>
            </a:br>
            <a:r>
              <a:rPr lang="pt-BR" sz="1200" b="1" dirty="0">
                <a:solidFill>
                  <a:srgbClr val="242021"/>
                </a:solidFill>
                <a:effectLst/>
                <a:latin typeface="TimesNewRomanPS-ItalicMT"/>
              </a:rPr>
              <a:t>5 – A. circumflexa femoris</a:t>
            </a:r>
            <a:r>
              <a:rPr lang="sr-Latn-BA" sz="1200" b="1" dirty="0">
                <a:solidFill>
                  <a:srgbClr val="242021"/>
                </a:solidFill>
                <a:effectLst/>
                <a:latin typeface="TimesNewRomanPS-ItalicMT"/>
              </a:rPr>
              <a:t> </a:t>
            </a:r>
            <a:r>
              <a:rPr lang="pt-BR" sz="1200" b="1" dirty="0">
                <a:solidFill>
                  <a:srgbClr val="242021"/>
                </a:solidFill>
                <a:effectLst/>
                <a:latin typeface="TimesNewRomanPS-ItalicMT"/>
              </a:rPr>
              <a:t>medialis</a:t>
            </a:r>
            <a:br>
              <a:rPr lang="pt-BR" sz="1200" b="1" dirty="0">
                <a:solidFill>
                  <a:srgbClr val="242021"/>
                </a:solidFill>
                <a:effectLst/>
                <a:latin typeface="TimesNewRomanPS-ItalicMT"/>
              </a:rPr>
            </a:br>
            <a:r>
              <a:rPr lang="pt-BR" sz="1200" b="1" dirty="0">
                <a:solidFill>
                  <a:srgbClr val="242021"/>
                </a:solidFill>
                <a:effectLst/>
                <a:latin typeface="TimesNewRomanPS-ItalicMT"/>
              </a:rPr>
              <a:t>6 - A. lig. capitis femoris</a:t>
            </a:r>
            <a:r>
              <a:rPr lang="pt-BR" sz="1200" b="1" dirty="0"/>
              <a:t> </a:t>
            </a:r>
            <a:br>
              <a:rPr lang="pt-BR" sz="1200" b="1" dirty="0"/>
            </a:br>
            <a:endParaRPr lang="en-US" sz="1200" b="1" dirty="0"/>
          </a:p>
        </p:txBody>
      </p:sp>
      <p:pic>
        <p:nvPicPr>
          <p:cNvPr id="8" name="Picture 7">
            <a:extLst>
              <a:ext uri="{FF2B5EF4-FFF2-40B4-BE49-F238E27FC236}">
                <a16:creationId xmlns:a16="http://schemas.microsoft.com/office/drawing/2014/main" id="{0E6194C1-A158-4DE2-A00B-020C2B2B04D1}"/>
              </a:ext>
            </a:extLst>
          </p:cNvPr>
          <p:cNvPicPr>
            <a:picLocks noChangeAspect="1"/>
          </p:cNvPicPr>
          <p:nvPr/>
        </p:nvPicPr>
        <p:blipFill>
          <a:blip r:embed="rId3"/>
          <a:stretch>
            <a:fillRect/>
          </a:stretch>
        </p:blipFill>
        <p:spPr>
          <a:xfrm>
            <a:off x="8277851" y="19631"/>
            <a:ext cx="3930181" cy="2463282"/>
          </a:xfrm>
          <a:prstGeom prst="rect">
            <a:avLst/>
          </a:prstGeom>
        </p:spPr>
      </p:pic>
    </p:spTree>
    <p:extLst>
      <p:ext uri="{BB962C8B-B14F-4D97-AF65-F5344CB8AC3E}">
        <p14:creationId xmlns:p14="http://schemas.microsoft.com/office/powerpoint/2010/main" val="1478549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BF326-4FEB-4E1C-8D13-63FBCF1098E9}"/>
              </a:ext>
            </a:extLst>
          </p:cNvPr>
          <p:cNvSpPr>
            <a:spLocks noGrp="1"/>
          </p:cNvSpPr>
          <p:nvPr>
            <p:ph type="title"/>
          </p:nvPr>
        </p:nvSpPr>
        <p:spPr/>
        <p:txBody>
          <a:bodyPr>
            <a:normAutofit/>
          </a:bodyPr>
          <a:lstStyle/>
          <a:p>
            <a:r>
              <a:rPr lang="sr-Latn-BA" sz="2800" b="1" dirty="0">
                <a:solidFill>
                  <a:schemeClr val="tx1">
                    <a:lumMod val="95000"/>
                    <a:lumOff val="5000"/>
                  </a:schemeClr>
                </a:solidFill>
              </a:rPr>
              <a:t>Prelomi i povrede   bedrene kosti</a:t>
            </a:r>
            <a:endParaRPr lang="en-US" sz="2800" b="1" dirty="0"/>
          </a:p>
        </p:txBody>
      </p:sp>
      <p:sp>
        <p:nvSpPr>
          <p:cNvPr id="3" name="Content Placeholder 2">
            <a:extLst>
              <a:ext uri="{FF2B5EF4-FFF2-40B4-BE49-F238E27FC236}">
                <a16:creationId xmlns:a16="http://schemas.microsoft.com/office/drawing/2014/main" id="{3C7F8495-A912-4473-8B01-126C102B933A}"/>
              </a:ext>
            </a:extLst>
          </p:cNvPr>
          <p:cNvSpPr>
            <a:spLocks noGrp="1"/>
          </p:cNvSpPr>
          <p:nvPr>
            <p:ph idx="1"/>
          </p:nvPr>
        </p:nvSpPr>
        <p:spPr>
          <a:xfrm>
            <a:off x="406746" y="1623528"/>
            <a:ext cx="8596668" cy="5004284"/>
          </a:xfrm>
        </p:spPr>
        <p:txBody>
          <a:bodyPr>
            <a:normAutofit fontScale="77500" lnSpcReduction="20000"/>
          </a:bodyPr>
          <a:lstStyle/>
          <a:p>
            <a:pPr>
              <a:buClrTx/>
              <a:buFont typeface="Arial" panose="020B0604020202020204" pitchFamily="34" charset="0"/>
              <a:buChar char="•"/>
            </a:pPr>
            <a:r>
              <a:rPr lang="hr-HR" sz="2100" b="1" dirty="0">
                <a:effectLst/>
                <a:latin typeface="Times New Roman" panose="02020603050405020304" pitchFamily="18" charset="0"/>
                <a:ea typeface="Times New Roman" panose="02020603050405020304" pitchFamily="18" charset="0"/>
              </a:rPr>
              <a:t>POVREDE KOLJENA</a:t>
            </a:r>
            <a:endParaRPr lang="en-US" sz="2100" dirty="0">
              <a:effectLst/>
              <a:latin typeface="Times New Roman" panose="02020603050405020304" pitchFamily="18" charset="0"/>
              <a:ea typeface="Times New Roman" panose="02020603050405020304" pitchFamily="18" charset="0"/>
            </a:endParaRPr>
          </a:p>
          <a:p>
            <a:pPr marL="0" algn="just">
              <a:spcBef>
                <a:spcPts val="0"/>
              </a:spcBef>
              <a:buClrTx/>
              <a:buFont typeface="Arial" panose="020B0604020202020204" pitchFamily="34" charset="0"/>
              <a:buChar char="•"/>
            </a:pPr>
            <a:r>
              <a:rPr lang="hr-HR" sz="2100" b="1" dirty="0">
                <a:solidFill>
                  <a:srgbClr val="FF0000"/>
                </a:solidFill>
                <a:effectLst/>
                <a:latin typeface="Times New Roman" panose="02020603050405020304" pitchFamily="18" charset="0"/>
                <a:ea typeface="Times New Roman" panose="02020603050405020304" pitchFamily="18" charset="0"/>
              </a:rPr>
              <a:t>Povreda meniskusa </a:t>
            </a:r>
            <a:endParaRPr lang="en-US" sz="2100" b="1" dirty="0">
              <a:solidFill>
                <a:srgbClr val="FF0000"/>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buClrTx/>
              <a:buFont typeface="Arial" panose="020B0604020202020204" pitchFamily="34" charset="0"/>
              <a:buChar char="•"/>
            </a:pPr>
            <a:r>
              <a:rPr lang="hr-HR" sz="2100" b="1" dirty="0">
                <a:effectLst/>
                <a:latin typeface="Times New Roman" panose="02020603050405020304" pitchFamily="18" charset="0"/>
                <a:ea typeface="Times New Roman" panose="02020603050405020304" pitchFamily="18" charset="0"/>
              </a:rPr>
              <a:t>Liječenje</a:t>
            </a:r>
            <a:r>
              <a:rPr lang="hr-HR" sz="2100" dirty="0">
                <a:effectLst/>
                <a:latin typeface="Times New Roman" panose="02020603050405020304" pitchFamily="18" charset="0"/>
                <a:ea typeface="Times New Roman" panose="02020603050405020304" pitchFamily="18" charset="0"/>
              </a:rPr>
              <a:t>: po pravilu počinje konzervativnim postupkom, i u oko 15% povrijeđenih završi bez poteškoća.Svježa povreda meniskusa tretira se u pravilu konzervativno.Imobilizacija tutor gipsom traje 6-8 sedmica, uz obavezan fizioterapeutski postupak.No u slučajevima ukliještenja koje se ne </a:t>
            </a:r>
            <a:r>
              <a:rPr lang="sr-Latn-BA" sz="2100" dirty="0">
                <a:latin typeface="Times New Roman" panose="02020603050405020304" pitchFamily="18" charset="0"/>
                <a:ea typeface="Times New Roman" panose="02020603050405020304" pitchFamily="18" charset="0"/>
              </a:rPr>
              <a:t> </a:t>
            </a:r>
            <a:r>
              <a:rPr lang="hr-HR" sz="2100" dirty="0">
                <a:effectLst/>
                <a:latin typeface="Times New Roman" panose="02020603050405020304" pitchFamily="18" charset="0"/>
                <a:ea typeface="Times New Roman" panose="02020603050405020304" pitchFamily="18" charset="0"/>
              </a:rPr>
              <a:t>može riješti, operacijski zahvat treba uraditi što prije.Ako je dijagnoza meniskusa potvrđena, operaciju ne treba odgađati, da ne bi nastale naknadne degeneracijske promjene koljena.</a:t>
            </a:r>
            <a:endParaRPr lang="en-US" sz="2100" dirty="0">
              <a:effectLst/>
              <a:latin typeface="Times New Roman" panose="02020603050405020304" pitchFamily="18" charset="0"/>
              <a:ea typeface="Times New Roman" panose="02020603050405020304" pitchFamily="18" charset="0"/>
            </a:endParaRPr>
          </a:p>
          <a:p>
            <a:pPr marR="0" algn="just">
              <a:spcBef>
                <a:spcPts val="0"/>
              </a:spcBef>
              <a:spcAft>
                <a:spcPts val="0"/>
              </a:spcAft>
              <a:buClrTx/>
              <a:buFont typeface="Arial" panose="020B0604020202020204" pitchFamily="34" charset="0"/>
              <a:buChar char="•"/>
            </a:pPr>
            <a:endParaRPr lang="en-US" sz="21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buClrTx/>
              <a:buFont typeface="Arial" panose="020B0604020202020204" pitchFamily="34" charset="0"/>
              <a:buChar char="•"/>
            </a:pPr>
            <a:r>
              <a:rPr lang="hr-HR" sz="2100" b="1" dirty="0">
                <a:solidFill>
                  <a:srgbClr val="FF0000"/>
                </a:solidFill>
                <a:effectLst/>
                <a:latin typeface="Times New Roman" panose="02020603050405020304" pitchFamily="18" charset="0"/>
                <a:ea typeface="Times New Roman" panose="02020603050405020304" pitchFamily="18" charset="0"/>
              </a:rPr>
              <a:t>Povrede kolateralnih ligamenata</a:t>
            </a:r>
            <a:endParaRPr lang="en-US" sz="2100" dirty="0">
              <a:solidFill>
                <a:srgbClr val="FF0000"/>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buClrTx/>
              <a:buFont typeface="Arial" panose="020B0604020202020204" pitchFamily="34" charset="0"/>
              <a:buChar char="•"/>
            </a:pPr>
            <a:r>
              <a:rPr lang="hr-HR" sz="2100" dirty="0">
                <a:effectLst/>
                <a:latin typeface="Times New Roman" panose="02020603050405020304" pitchFamily="18" charset="0"/>
                <a:ea typeface="Times New Roman" panose="02020603050405020304" pitchFamily="18" charset="0"/>
              </a:rPr>
              <a:t>U ovu povredu spadaju: nategnuće, djelimična ruptura i potpuna ruptura.Pri nategnuću nema znakova nestabilnosti koljena, pri djelimičnoj rupturi nestabilnost koljena može biti minimalna ili izostati, a pri potpunoj rupturi nestabilnost koljena je izrazito velika.</a:t>
            </a:r>
            <a:endParaRPr lang="en-US" sz="21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buClrTx/>
              <a:buFont typeface="Arial" panose="020B0604020202020204" pitchFamily="34" charset="0"/>
              <a:buChar char="•"/>
            </a:pPr>
            <a:r>
              <a:rPr lang="hr-HR" sz="2100" dirty="0">
                <a:effectLst/>
                <a:latin typeface="Times New Roman" panose="02020603050405020304" pitchFamily="18" charset="0"/>
                <a:ea typeface="Times New Roman" panose="02020603050405020304" pitchFamily="18" charset="0"/>
              </a:rPr>
              <a:t>Ova povreda je veoma tipična za mehniku skijanja, da se bolno mjesto, a to je gornje hvatište unutarnje bočne veze zove '' skijaška tačka ''.</a:t>
            </a:r>
            <a:endParaRPr lang="en-US" sz="21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buClrTx/>
              <a:buFont typeface="Arial" panose="020B0604020202020204" pitchFamily="34" charset="0"/>
              <a:buChar char="•"/>
            </a:pPr>
            <a:r>
              <a:rPr lang="hr-HR" sz="2100" dirty="0">
                <a:effectLst/>
                <a:latin typeface="Times New Roman" panose="02020603050405020304" pitchFamily="18" charset="0"/>
                <a:ea typeface="Times New Roman" panose="02020603050405020304" pitchFamily="18" charset="0"/>
              </a:rPr>
              <a:t>Lig.colaterale mediale povrijeđuje se 15 puta češće pd lateralnog colateralnog ligamenta, a često je zbog anatomskih odnosa u tom području praćen istodobnom povredom medijalnog meniskusa.</a:t>
            </a:r>
            <a:endParaRPr lang="en-US" sz="21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buClrTx/>
              <a:buFont typeface="Arial" panose="020B0604020202020204" pitchFamily="34" charset="0"/>
              <a:buChar char="•"/>
            </a:pPr>
            <a:r>
              <a:rPr lang="hr-HR" sz="2100" dirty="0">
                <a:effectLst/>
                <a:latin typeface="Times New Roman" panose="02020603050405020304" pitchFamily="18" charset="0"/>
                <a:ea typeface="Times New Roman" panose="02020603050405020304" pitchFamily="18" charset="0"/>
              </a:rPr>
              <a:t>To može biti razdor u proximalnom dijelu ligamenta, ponekad sa otkinutom koštanom lamelom, zatim ruptura u sredini ligamenta, i na kraju rador distalnih dijelova ligamenta s koštanom lamelom ili bez nje.</a:t>
            </a:r>
            <a:endParaRPr lang="en-US" sz="21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buClrTx/>
              <a:buFont typeface="Arial" panose="020B0604020202020204" pitchFamily="34" charset="0"/>
              <a:buChar char="•"/>
            </a:pPr>
            <a:r>
              <a:rPr lang="hr-HR" sz="2100" b="1" dirty="0">
                <a:effectLst/>
                <a:latin typeface="Times New Roman" panose="02020603050405020304" pitchFamily="18" charset="0"/>
                <a:ea typeface="Times New Roman" panose="02020603050405020304" pitchFamily="18" charset="0"/>
              </a:rPr>
              <a:t>Liječenje</a:t>
            </a:r>
            <a:r>
              <a:rPr lang="hr-HR" sz="2100" dirty="0">
                <a:effectLst/>
                <a:latin typeface="Times New Roman" panose="02020603050405020304" pitchFamily="18" charset="0"/>
                <a:ea typeface="Times New Roman" panose="02020603050405020304" pitchFamily="18" charset="0"/>
              </a:rPr>
              <a:t>: distenzije kolateralnih ligamenata liječe se konzervativno i onda kada nema bitnog gubitka čvrstoće koljena.Preporučuje se mirovanje u krevetu, s jastukom ispod koljena, u trajanju 2-4 sedmice.</a:t>
            </a:r>
          </a:p>
          <a:p>
            <a:pPr marL="0" algn="just">
              <a:spcBef>
                <a:spcPts val="0"/>
              </a:spcBef>
              <a:buClrTx/>
              <a:buFont typeface="Arial" panose="020B0604020202020204" pitchFamily="34" charset="0"/>
              <a:buChar char="•"/>
            </a:pPr>
            <a:r>
              <a:rPr lang="hr-HR" sz="2400" dirty="0">
                <a:effectLst/>
                <a:latin typeface="Times New Roman" panose="02020603050405020304" pitchFamily="18" charset="0"/>
                <a:ea typeface="Times New Roman" panose="02020603050405020304" pitchFamily="18" charset="0"/>
              </a:rPr>
              <a:t>Djelimični razdor colateralnog ligamenta zbrinjava se tutor-gipsom u trajanju 3-4 sedmice.</a:t>
            </a:r>
            <a:endParaRPr lang="en-US" sz="24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buClrTx/>
              <a:buFont typeface="Arial" panose="020B0604020202020204" pitchFamily="34" charset="0"/>
              <a:buChar char="•"/>
            </a:pPr>
            <a:endParaRPr lang="en-US" sz="2100" dirty="0">
              <a:effectLst/>
              <a:latin typeface="Times New Roman" panose="02020603050405020304" pitchFamily="18" charset="0"/>
              <a:ea typeface="Times New Roman" panose="02020603050405020304" pitchFamily="18" charset="0"/>
            </a:endParaRPr>
          </a:p>
          <a:p>
            <a:pPr>
              <a:buClrTx/>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48923026-F8C7-4F84-AA6E-B229E08CB932}"/>
              </a:ext>
            </a:extLst>
          </p:cNvPr>
          <p:cNvPicPr>
            <a:picLocks noChangeAspect="1"/>
          </p:cNvPicPr>
          <p:nvPr/>
        </p:nvPicPr>
        <p:blipFill>
          <a:blip r:embed="rId2"/>
          <a:stretch>
            <a:fillRect/>
          </a:stretch>
        </p:blipFill>
        <p:spPr>
          <a:xfrm>
            <a:off x="7401648" y="57258"/>
            <a:ext cx="4682856" cy="1873142"/>
          </a:xfrm>
          <a:prstGeom prst="rect">
            <a:avLst/>
          </a:prstGeom>
        </p:spPr>
      </p:pic>
      <p:pic>
        <p:nvPicPr>
          <p:cNvPr id="3074" name="Picture 2" descr="Složena ruptura medijalnog meniskusa. Karakteristična karakteristika  rupture stražnjeg roga medijalnog meniskusa">
            <a:extLst>
              <a:ext uri="{FF2B5EF4-FFF2-40B4-BE49-F238E27FC236}">
                <a16:creationId xmlns:a16="http://schemas.microsoft.com/office/drawing/2014/main" id="{C79F32F3-268E-4758-B939-ECBBC24E1B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7330" y="1656967"/>
            <a:ext cx="2697174" cy="19690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eniskus: Funkcija, Anatomija I Bolesti 💊 Znanstveno-Praktični Medical  Journal - 2022">
            <a:extLst>
              <a:ext uri="{FF2B5EF4-FFF2-40B4-BE49-F238E27FC236}">
                <a16:creationId xmlns:a16="http://schemas.microsoft.com/office/drawing/2014/main" id="{5BF5363B-4CA3-4989-B0DE-CB2F0F1B12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9727" y="3599555"/>
            <a:ext cx="2712273" cy="15253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F947697-B510-4DB5-97BB-F7CCC27B1640}"/>
              </a:ext>
            </a:extLst>
          </p:cNvPr>
          <p:cNvPicPr>
            <a:picLocks noChangeAspect="1"/>
          </p:cNvPicPr>
          <p:nvPr/>
        </p:nvPicPr>
        <p:blipFill>
          <a:blip r:embed="rId5"/>
          <a:stretch>
            <a:fillRect/>
          </a:stretch>
        </p:blipFill>
        <p:spPr>
          <a:xfrm>
            <a:off x="9567678" y="5023429"/>
            <a:ext cx="2456600" cy="1777313"/>
          </a:xfrm>
          <a:prstGeom prst="rect">
            <a:avLst/>
          </a:prstGeom>
        </p:spPr>
      </p:pic>
    </p:spTree>
    <p:extLst>
      <p:ext uri="{BB962C8B-B14F-4D97-AF65-F5344CB8AC3E}">
        <p14:creationId xmlns:p14="http://schemas.microsoft.com/office/powerpoint/2010/main" val="3331101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509AE-2616-4523-8335-059C8A714A94}"/>
              </a:ext>
            </a:extLst>
          </p:cNvPr>
          <p:cNvSpPr>
            <a:spLocks noGrp="1"/>
          </p:cNvSpPr>
          <p:nvPr>
            <p:ph type="title"/>
          </p:nvPr>
        </p:nvSpPr>
        <p:spPr>
          <a:xfrm>
            <a:off x="316259" y="130978"/>
            <a:ext cx="5207463" cy="697236"/>
          </a:xfrm>
        </p:spPr>
        <p:txBody>
          <a:bodyPr>
            <a:normAutofit fontScale="90000"/>
          </a:bodyPr>
          <a:lstStyle/>
          <a:p>
            <a:pPr algn="ctr"/>
            <a:r>
              <a:rPr lang="sr-Latn-BA" sz="3200" b="1" dirty="0">
                <a:solidFill>
                  <a:schemeClr val="tx1">
                    <a:lumMod val="95000"/>
                    <a:lumOff val="5000"/>
                  </a:schemeClr>
                </a:solidFill>
              </a:rPr>
              <a:t>Prelomi i povrede   bedrene kosti</a:t>
            </a:r>
            <a:endParaRPr lang="en-US" sz="3200" b="1" dirty="0"/>
          </a:p>
        </p:txBody>
      </p:sp>
      <p:sp>
        <p:nvSpPr>
          <p:cNvPr id="3" name="Content Placeholder 2">
            <a:extLst>
              <a:ext uri="{FF2B5EF4-FFF2-40B4-BE49-F238E27FC236}">
                <a16:creationId xmlns:a16="http://schemas.microsoft.com/office/drawing/2014/main" id="{DC210C77-1B82-435D-8F44-34AB6AC60E89}"/>
              </a:ext>
            </a:extLst>
          </p:cNvPr>
          <p:cNvSpPr>
            <a:spLocks noGrp="1"/>
          </p:cNvSpPr>
          <p:nvPr>
            <p:ph idx="1"/>
          </p:nvPr>
        </p:nvSpPr>
        <p:spPr>
          <a:xfrm>
            <a:off x="82993" y="1138885"/>
            <a:ext cx="8596668" cy="3880773"/>
          </a:xfrm>
        </p:spPr>
        <p:txBody>
          <a:bodyPr>
            <a:normAutofit fontScale="25000" lnSpcReduction="20000"/>
          </a:bodyPr>
          <a:lstStyle/>
          <a:p>
            <a:pPr indent="-685800" algn="just">
              <a:spcBef>
                <a:spcPts val="0"/>
              </a:spcBef>
              <a:buClr>
                <a:schemeClr val="tx1">
                  <a:lumMod val="95000"/>
                  <a:lumOff val="5000"/>
                </a:schemeClr>
              </a:buClr>
              <a:buFont typeface="Arial" panose="020B0604020202020204" pitchFamily="34" charset="0"/>
              <a:buChar char="•"/>
            </a:pPr>
            <a:r>
              <a:rPr lang="hr-HR" sz="5500" b="1" dirty="0">
                <a:effectLst/>
                <a:latin typeface="Times New Roman" panose="02020603050405020304" pitchFamily="18" charset="0"/>
                <a:ea typeface="Times New Roman" panose="02020603050405020304" pitchFamily="18" charset="0"/>
              </a:rPr>
              <a:t>POVREDE KOLJENA</a:t>
            </a:r>
            <a:endParaRPr lang="en-US" sz="5500" dirty="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Clr>
                <a:schemeClr val="tx1">
                  <a:lumMod val="95000"/>
                  <a:lumOff val="5000"/>
                </a:schemeClr>
              </a:buClr>
              <a:buNone/>
            </a:pPr>
            <a:endParaRPr lang="en-US" sz="5500" dirty="0">
              <a:effectLst/>
              <a:latin typeface="Times New Roman" panose="02020603050405020304" pitchFamily="18" charset="0"/>
              <a:ea typeface="Times New Roman" panose="02020603050405020304" pitchFamily="18" charset="0"/>
            </a:endParaRPr>
          </a:p>
          <a:p>
            <a:pPr marL="514350" marR="0" indent="-857250" algn="just">
              <a:spcBef>
                <a:spcPts val="0"/>
              </a:spcBef>
              <a:spcAft>
                <a:spcPts val="0"/>
              </a:spcAft>
              <a:buClr>
                <a:schemeClr val="tx1">
                  <a:lumMod val="95000"/>
                  <a:lumOff val="5000"/>
                </a:schemeClr>
              </a:buClr>
              <a:buFont typeface="Arial" panose="020B0604020202020204" pitchFamily="34" charset="0"/>
              <a:buChar char="•"/>
            </a:pPr>
            <a:r>
              <a:rPr lang="hr-HR" sz="7200" b="1" i="1" dirty="0">
                <a:solidFill>
                  <a:srgbClr val="FF0000"/>
                </a:solidFill>
                <a:effectLst/>
                <a:latin typeface="Times New Roman" panose="02020603050405020304" pitchFamily="18" charset="0"/>
                <a:ea typeface="Times New Roman" panose="02020603050405020304" pitchFamily="18" charset="0"/>
              </a:rPr>
              <a:t>Ruptura LCA i LCP (unakrsnih veza koljena</a:t>
            </a:r>
            <a:r>
              <a:rPr lang="hr-HR" sz="7200" b="1" i="1" dirty="0">
                <a:effectLst/>
                <a:latin typeface="Times New Roman" panose="02020603050405020304" pitchFamily="18" charset="0"/>
                <a:ea typeface="Times New Roman" panose="02020603050405020304" pitchFamily="18" charset="0"/>
              </a:rPr>
              <a:t>)</a:t>
            </a:r>
            <a:endParaRPr lang="en-US" sz="7200" dirty="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Clr>
                <a:schemeClr val="tx1">
                  <a:lumMod val="95000"/>
                  <a:lumOff val="5000"/>
                </a:schemeClr>
              </a:buClr>
              <a:buNone/>
            </a:pPr>
            <a:r>
              <a:rPr lang="hr-HR" sz="7200" dirty="0">
                <a:effectLst/>
                <a:latin typeface="Times New Roman" panose="02020603050405020304" pitchFamily="18" charset="0"/>
                <a:ea typeface="Times New Roman" panose="02020603050405020304" pitchFamily="18" charset="0"/>
              </a:rPr>
              <a:t>Pojedinačne rupture ligamenta crutiata vrlo su rijetke, a najčešće su kombinovane sa rastrgnućem colateralnog ligamenta i dorzalnih dijelova zgl.kapsule. Prema lokalizaciji imamo:</a:t>
            </a:r>
            <a:endParaRPr lang="en-US" sz="7200" dirty="0">
              <a:effectLst/>
              <a:latin typeface="Times New Roman" panose="02020603050405020304" pitchFamily="18" charset="0"/>
              <a:ea typeface="Times New Roman" panose="02020603050405020304" pitchFamily="18" charset="0"/>
            </a:endParaRPr>
          </a:p>
          <a:p>
            <a:pPr lvl="1" algn="just">
              <a:spcBef>
                <a:spcPts val="0"/>
              </a:spcBef>
              <a:buClr>
                <a:schemeClr val="tx1">
                  <a:lumMod val="95000"/>
                  <a:lumOff val="5000"/>
                </a:schemeClr>
              </a:buClr>
              <a:buFont typeface="Arial" panose="020B0604020202020204" pitchFamily="34" charset="0"/>
              <a:buChar char="•"/>
              <a:tabLst>
                <a:tab pos="1143000" algn="l"/>
              </a:tabLst>
            </a:pPr>
            <a:r>
              <a:rPr lang="hr-HR" sz="7000" dirty="0">
                <a:effectLst/>
                <a:latin typeface="Times New Roman" panose="02020603050405020304" pitchFamily="18" charset="0"/>
                <a:ea typeface="Times New Roman" panose="02020603050405020304" pitchFamily="18" charset="0"/>
              </a:rPr>
              <a:t>rupturu ukrštene veze na femoralnoj inserciji, sa koštanom lamelom ili bez nje</a:t>
            </a:r>
            <a:endParaRPr lang="en-US" sz="7000" dirty="0">
              <a:effectLst/>
              <a:latin typeface="Times New Roman" panose="02020603050405020304" pitchFamily="18" charset="0"/>
              <a:ea typeface="Times New Roman" panose="02020603050405020304" pitchFamily="18" charset="0"/>
            </a:endParaRPr>
          </a:p>
          <a:p>
            <a:pPr lvl="1" algn="just">
              <a:spcBef>
                <a:spcPts val="0"/>
              </a:spcBef>
              <a:buClr>
                <a:schemeClr val="tx1">
                  <a:lumMod val="95000"/>
                  <a:lumOff val="5000"/>
                </a:schemeClr>
              </a:buClr>
              <a:buFont typeface="Arial" panose="020B0604020202020204" pitchFamily="34" charset="0"/>
              <a:buChar char="•"/>
              <a:tabLst>
                <a:tab pos="1143000" algn="l"/>
              </a:tabLst>
            </a:pPr>
            <a:r>
              <a:rPr lang="hr-HR" sz="7000" dirty="0">
                <a:effectLst/>
                <a:latin typeface="Times New Roman" panose="02020603050405020304" pitchFamily="18" charset="0"/>
                <a:ea typeface="Times New Roman" panose="02020603050405020304" pitchFamily="18" charset="0"/>
              </a:rPr>
              <a:t>rupturu same veze</a:t>
            </a:r>
            <a:endParaRPr lang="en-US" sz="7000" dirty="0">
              <a:effectLst/>
              <a:latin typeface="Times New Roman" panose="02020603050405020304" pitchFamily="18" charset="0"/>
              <a:ea typeface="Times New Roman" panose="02020603050405020304" pitchFamily="18" charset="0"/>
            </a:endParaRPr>
          </a:p>
          <a:p>
            <a:pPr lvl="1" algn="just">
              <a:spcBef>
                <a:spcPts val="0"/>
              </a:spcBef>
              <a:buClr>
                <a:schemeClr val="tx1">
                  <a:lumMod val="95000"/>
                  <a:lumOff val="5000"/>
                </a:schemeClr>
              </a:buClr>
              <a:buFont typeface="Arial" panose="020B0604020202020204" pitchFamily="34" charset="0"/>
              <a:buChar char="•"/>
              <a:tabLst>
                <a:tab pos="1143000" algn="l"/>
              </a:tabLst>
            </a:pPr>
            <a:r>
              <a:rPr lang="hr-HR" sz="7000" dirty="0">
                <a:effectLst/>
                <a:latin typeface="Times New Roman" panose="02020603050405020304" pitchFamily="18" charset="0"/>
                <a:ea typeface="Times New Roman" panose="02020603050405020304" pitchFamily="18" charset="0"/>
              </a:rPr>
              <a:t>rupturu na tibialnoj inserciji, sa koštanom lamelom ili bez nje</a:t>
            </a:r>
            <a:endParaRPr lang="en-US" sz="7000" dirty="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Clr>
                <a:schemeClr val="tx1">
                  <a:lumMod val="95000"/>
                  <a:lumOff val="5000"/>
                </a:schemeClr>
              </a:buClr>
              <a:buNone/>
            </a:pPr>
            <a:r>
              <a:rPr lang="hr-HR" sz="7200" dirty="0">
                <a:effectLst/>
                <a:latin typeface="Times New Roman" panose="02020603050405020304" pitchFamily="18" charset="0"/>
                <a:ea typeface="Times New Roman" panose="02020603050405020304" pitchFamily="18" charset="0"/>
              </a:rPr>
              <a:t> Postoji mogućnost da nastupi ruptura obe ukrštene veze ili jedne od njih, a mnogo češća je: ruptura prednje unakrsne veze(Ligamentum crutiatum anterior).</a:t>
            </a:r>
            <a:endParaRPr lang="en-US" sz="7200" dirty="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Clr>
                <a:schemeClr val="tx1">
                  <a:lumMod val="95000"/>
                  <a:lumOff val="5000"/>
                </a:schemeClr>
              </a:buClr>
              <a:buNone/>
            </a:pPr>
            <a:r>
              <a:rPr lang="hr-HR" sz="7200" dirty="0">
                <a:effectLst/>
                <a:latin typeface="Times New Roman" panose="02020603050405020304" pitchFamily="18" charset="0"/>
                <a:ea typeface="Times New Roman" panose="02020603050405020304" pitchFamily="18" charset="0"/>
              </a:rPr>
              <a:t>Ova povreda može biti posljedica iznenadne rotacije potkoljenice prema unutra, uz istodobnu flexiju i pomak prema vani.Takođe kod sportista može nastati nakon udarca nogom u prazan prostor umjesto u loptu, te pri udarcu po prednjoj strani potkoljkenice ispružene noge.Povrijeđeni čuje ili osjeti prasak te imaju osjećaj da se koljeno pomaklo sa svog mjesta.Za sportiste je tipično da uz rupturu prednje unakrsne veze nastaje i rastrgnuće okolnih ligamentnih struktura.Vrlo brzo nakon povrede razvija se </a:t>
            </a:r>
            <a:r>
              <a:rPr lang="hr-HR" sz="7200" b="1" i="1" dirty="0">
                <a:effectLst/>
                <a:latin typeface="Times New Roman" panose="02020603050405020304" pitchFamily="18" charset="0"/>
                <a:ea typeface="Times New Roman" panose="02020603050405020304" pitchFamily="18" charset="0"/>
              </a:rPr>
              <a:t>hemartros, već tokom prva 2 sata</a:t>
            </a:r>
            <a:r>
              <a:rPr lang="hr-HR" sz="7200" dirty="0">
                <a:effectLst/>
                <a:latin typeface="Times New Roman" panose="02020603050405020304" pitchFamily="18" charset="0"/>
                <a:ea typeface="Times New Roman" panose="02020603050405020304" pitchFamily="18" charset="0"/>
              </a:rPr>
              <a:t>.Za postavljanje dijagnoze potrebno je bolesnu stranu uporediti sa zdravom stranom.</a:t>
            </a:r>
            <a:endParaRPr lang="en-US" sz="7200" dirty="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Clr>
                <a:schemeClr val="tx1">
                  <a:lumMod val="95000"/>
                  <a:lumOff val="5000"/>
                </a:schemeClr>
              </a:buClr>
              <a:buNone/>
            </a:pPr>
            <a:r>
              <a:rPr lang="hr-HR" sz="7200" b="1" dirty="0">
                <a:effectLst/>
                <a:latin typeface="Times New Roman" panose="02020603050405020304" pitchFamily="18" charset="0"/>
                <a:ea typeface="Times New Roman" panose="02020603050405020304" pitchFamily="18" charset="0"/>
              </a:rPr>
              <a:t>Liječenje : </a:t>
            </a:r>
            <a:r>
              <a:rPr lang="hr-HR" sz="7200" dirty="0">
                <a:effectLst/>
                <a:latin typeface="Times New Roman" panose="02020603050405020304" pitchFamily="18" charset="0"/>
                <a:ea typeface="Times New Roman" panose="02020603050405020304" pitchFamily="18" charset="0"/>
              </a:rPr>
              <a:t>konzervativno se provodi pri lakšim povredama sa umjerenom nestabilnošću koljena.Povrijeđeni prvih sedmica leži u krevetu, s podignutom nogom, nakon čega se stavlja tutor-gips u trajanju 6-8 sedmica, uz obavezne vježe za jačanje quadricepsa.</a:t>
            </a:r>
            <a:endParaRPr lang="en-US" sz="7200" dirty="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Clr>
                <a:schemeClr val="tx1">
                  <a:lumMod val="95000"/>
                  <a:lumOff val="5000"/>
                </a:schemeClr>
              </a:buClr>
              <a:buNone/>
            </a:pPr>
            <a:r>
              <a:rPr lang="hr-HR" sz="7200" b="1" dirty="0">
                <a:effectLst/>
                <a:latin typeface="Times New Roman" panose="02020603050405020304" pitchFamily="18" charset="0"/>
                <a:ea typeface="Times New Roman" panose="02020603050405020304" pitchFamily="18" charset="0"/>
              </a:rPr>
              <a:t>Operacijsko liječenje</a:t>
            </a:r>
            <a:r>
              <a:rPr lang="hr-HR" sz="7200" dirty="0">
                <a:effectLst/>
                <a:latin typeface="Times New Roman" panose="02020603050405020304" pitchFamily="18" charset="0"/>
                <a:ea typeface="Times New Roman" panose="02020603050405020304" pitchFamily="18" charset="0"/>
              </a:rPr>
              <a:t> – operaciju treba obaviti što je moguće prije, jer vremenom nastaje ozbiljno skvrčavanje ligamenata i tada je operacija znatno otežana.Hirurški zahvat je indiciran u bolesnika s visokim stepenom nestabilnosti koljena.</a:t>
            </a:r>
            <a:endParaRPr lang="en-US" sz="7200" dirty="0">
              <a:effectLst/>
              <a:latin typeface="Times New Roman" panose="02020603050405020304" pitchFamily="18" charset="0"/>
              <a:ea typeface="Times New Roman" panose="02020603050405020304" pitchFamily="18" charset="0"/>
            </a:endParaRPr>
          </a:p>
          <a:p>
            <a:pPr>
              <a:buClr>
                <a:schemeClr val="tx1">
                  <a:lumMod val="95000"/>
                  <a:lumOff val="5000"/>
                </a:schemeClr>
              </a:buClr>
              <a:buFont typeface="Arial" panose="020B0604020202020204" pitchFamily="34" charset="0"/>
              <a:buChar char="•"/>
            </a:pPr>
            <a:endParaRPr lang="en-US" dirty="0"/>
          </a:p>
        </p:txBody>
      </p:sp>
      <p:pic>
        <p:nvPicPr>
          <p:cNvPr id="4098" name="Picture 2" descr="Povreda meniskusa - Fizijatar Novi Sad | Fizikalna terapija i ortopedija |  Poliklinika Galetić">
            <a:extLst>
              <a:ext uri="{FF2B5EF4-FFF2-40B4-BE49-F238E27FC236}">
                <a16:creationId xmlns:a16="http://schemas.microsoft.com/office/drawing/2014/main" id="{2B2890A0-7FF2-4EB6-8D1F-183CDF6255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9661" y="2656795"/>
            <a:ext cx="2085481" cy="14629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1CA415F-4CF0-4859-BFD3-C6D7EAD3A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1618" y="197109"/>
            <a:ext cx="1320800" cy="1320800"/>
          </a:xfrm>
          <a:prstGeom prst="rect">
            <a:avLst/>
          </a:prstGeom>
        </p:spPr>
      </p:pic>
      <p:pic>
        <p:nvPicPr>
          <p:cNvPr id="7" name="Picture 6">
            <a:extLst>
              <a:ext uri="{FF2B5EF4-FFF2-40B4-BE49-F238E27FC236}">
                <a16:creationId xmlns:a16="http://schemas.microsoft.com/office/drawing/2014/main" id="{35AC1A11-A0D4-4B07-A666-B6B45B45631D}"/>
              </a:ext>
            </a:extLst>
          </p:cNvPr>
          <p:cNvPicPr>
            <a:picLocks noChangeAspect="1"/>
          </p:cNvPicPr>
          <p:nvPr/>
        </p:nvPicPr>
        <p:blipFill>
          <a:blip r:embed="rId4"/>
          <a:stretch>
            <a:fillRect/>
          </a:stretch>
        </p:blipFill>
        <p:spPr>
          <a:xfrm>
            <a:off x="8564744" y="0"/>
            <a:ext cx="1677243" cy="1715019"/>
          </a:xfrm>
          <a:prstGeom prst="rect">
            <a:avLst/>
          </a:prstGeom>
        </p:spPr>
      </p:pic>
      <p:pic>
        <p:nvPicPr>
          <p:cNvPr id="8" name="Picture 7">
            <a:extLst>
              <a:ext uri="{FF2B5EF4-FFF2-40B4-BE49-F238E27FC236}">
                <a16:creationId xmlns:a16="http://schemas.microsoft.com/office/drawing/2014/main" id="{66167094-22E2-4FF1-AC1B-AAE5D415309C}"/>
              </a:ext>
            </a:extLst>
          </p:cNvPr>
          <p:cNvPicPr>
            <a:picLocks noChangeAspect="1"/>
          </p:cNvPicPr>
          <p:nvPr/>
        </p:nvPicPr>
        <p:blipFill>
          <a:blip r:embed="rId5"/>
          <a:stretch>
            <a:fillRect/>
          </a:stretch>
        </p:blipFill>
        <p:spPr>
          <a:xfrm>
            <a:off x="10371200" y="55792"/>
            <a:ext cx="1677243" cy="1382990"/>
          </a:xfrm>
          <a:prstGeom prst="rect">
            <a:avLst/>
          </a:prstGeom>
        </p:spPr>
      </p:pic>
      <p:pic>
        <p:nvPicPr>
          <p:cNvPr id="10" name="Picture 9">
            <a:extLst>
              <a:ext uri="{FF2B5EF4-FFF2-40B4-BE49-F238E27FC236}">
                <a16:creationId xmlns:a16="http://schemas.microsoft.com/office/drawing/2014/main" id="{E04673EE-0FE7-40FB-834E-7F0786C9A6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34260" y="1517910"/>
            <a:ext cx="1513339" cy="1625120"/>
          </a:xfrm>
          <a:prstGeom prst="rect">
            <a:avLst/>
          </a:prstGeom>
        </p:spPr>
      </p:pic>
      <p:pic>
        <p:nvPicPr>
          <p:cNvPr id="1026" name="Picture 2" descr="Prednji križni ligament">
            <a:extLst>
              <a:ext uri="{FF2B5EF4-FFF2-40B4-BE49-F238E27FC236}">
                <a16:creationId xmlns:a16="http://schemas.microsoft.com/office/drawing/2014/main" id="{F3172162-FBB7-4CAB-BDBE-0C93DBED51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01132" y="4119744"/>
            <a:ext cx="3307875" cy="268246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B5D235C-0A8B-40B4-BB87-E896FAF6B521}"/>
              </a:ext>
            </a:extLst>
          </p:cNvPr>
          <p:cNvSpPr txBox="1"/>
          <p:nvPr/>
        </p:nvSpPr>
        <p:spPr>
          <a:xfrm flipH="1">
            <a:off x="9154503" y="4385035"/>
            <a:ext cx="2174967" cy="369332"/>
          </a:xfrm>
          <a:prstGeom prst="rect">
            <a:avLst/>
          </a:prstGeom>
          <a:noFill/>
        </p:spPr>
        <p:txBody>
          <a:bodyPr wrap="square" rtlCol="0">
            <a:spAutoFit/>
          </a:bodyPr>
          <a:lstStyle/>
          <a:p>
            <a:r>
              <a:rPr lang="sr-Latn-BA" b="1" dirty="0">
                <a:solidFill>
                  <a:srgbClr val="FF0000"/>
                </a:solidFill>
              </a:rPr>
              <a:t>Ruptura LCA</a:t>
            </a:r>
            <a:endParaRPr lang="en-US" b="1" dirty="0">
              <a:solidFill>
                <a:srgbClr val="FF0000"/>
              </a:solidFill>
            </a:endParaRPr>
          </a:p>
        </p:txBody>
      </p:sp>
    </p:spTree>
    <p:extLst>
      <p:ext uri="{BB962C8B-B14F-4D97-AF65-F5344CB8AC3E}">
        <p14:creationId xmlns:p14="http://schemas.microsoft.com/office/powerpoint/2010/main" val="1274448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360F6-B454-45CD-9E94-A2D35AA2C336}"/>
              </a:ext>
            </a:extLst>
          </p:cNvPr>
          <p:cNvSpPr>
            <a:spLocks noGrp="1"/>
          </p:cNvSpPr>
          <p:nvPr>
            <p:ph type="title"/>
          </p:nvPr>
        </p:nvSpPr>
        <p:spPr>
          <a:xfrm>
            <a:off x="677334" y="609600"/>
            <a:ext cx="5574176" cy="1320800"/>
          </a:xfrm>
        </p:spPr>
        <p:txBody>
          <a:bodyPr/>
          <a:lstStyle/>
          <a:p>
            <a:r>
              <a:rPr lang="sr-Latn-BA" sz="3600" b="1" dirty="0">
                <a:solidFill>
                  <a:schemeClr val="tx1">
                    <a:lumMod val="95000"/>
                    <a:lumOff val="5000"/>
                  </a:schemeClr>
                </a:solidFill>
              </a:rPr>
              <a:t>Prelomi i povrede   bedrene kosti</a:t>
            </a:r>
            <a:endParaRPr lang="en-US" dirty="0"/>
          </a:p>
        </p:txBody>
      </p:sp>
      <p:sp>
        <p:nvSpPr>
          <p:cNvPr id="3" name="Content Placeholder 2">
            <a:extLst>
              <a:ext uri="{FF2B5EF4-FFF2-40B4-BE49-F238E27FC236}">
                <a16:creationId xmlns:a16="http://schemas.microsoft.com/office/drawing/2014/main" id="{C61E7591-D253-47F0-ABA9-B4C593FEAC15}"/>
              </a:ext>
            </a:extLst>
          </p:cNvPr>
          <p:cNvSpPr>
            <a:spLocks noGrp="1"/>
          </p:cNvSpPr>
          <p:nvPr>
            <p:ph idx="1"/>
          </p:nvPr>
        </p:nvSpPr>
        <p:spPr/>
        <p:txBody>
          <a:bodyPr/>
          <a:lstStyle/>
          <a:p>
            <a:pPr marL="0" marR="0" algn="just">
              <a:spcBef>
                <a:spcPts val="0"/>
              </a:spcBef>
              <a:spcAft>
                <a:spcPts val="0"/>
              </a:spcAft>
              <a:buClr>
                <a:schemeClr val="tx1">
                  <a:lumMod val="95000"/>
                  <a:lumOff val="5000"/>
                </a:schemeClr>
              </a:buClr>
              <a:buFont typeface="Arial" panose="020B0604020202020204" pitchFamily="34" charset="0"/>
              <a:buChar char="•"/>
            </a:pPr>
            <a:r>
              <a:rPr lang="hr-HR" sz="1800" b="1" i="1" dirty="0">
                <a:effectLst/>
                <a:latin typeface="Times New Roman" panose="02020603050405020304" pitchFamily="18" charset="0"/>
                <a:ea typeface="Times New Roman" panose="02020603050405020304" pitchFamily="18" charset="0"/>
              </a:rPr>
              <a:t>Ruptura tetive m.rectus femorisa</a:t>
            </a:r>
            <a:r>
              <a:rPr lang="hr-HR" sz="1800" i="1" dirty="0">
                <a:effectLst/>
                <a:latin typeface="Times New Roman" panose="02020603050405020304" pitchFamily="18" charset="0"/>
                <a:ea typeface="Times New Roman" panose="02020603050405020304" pitchFamily="18" charset="0"/>
              </a:rPr>
              <a:t> </a:t>
            </a:r>
            <a:r>
              <a:rPr lang="hr-HR" sz="1800" dirty="0">
                <a:effectLst/>
                <a:latin typeface="Times New Roman" panose="02020603050405020304" pitchFamily="18" charset="0"/>
                <a:ea typeface="Times New Roman" panose="02020603050405020304" pitchFamily="18" charset="0"/>
              </a:rPr>
              <a:t>– najčešća je u starijoj životnoj dobi, a nastaje pri padu na maksimalno kontrahiran quadriceps.</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buClr>
                <a:schemeClr val="tx1">
                  <a:lumMod val="95000"/>
                  <a:lumOff val="5000"/>
                </a:schemeClr>
              </a:buClr>
              <a:buFont typeface="Arial" panose="020B0604020202020204" pitchFamily="34" charset="0"/>
              <a:buChar char="•"/>
            </a:pPr>
            <a:r>
              <a:rPr lang="hr-HR" sz="1800" dirty="0">
                <a:effectLst/>
                <a:latin typeface="Times New Roman" panose="02020603050405020304" pitchFamily="18" charset="0"/>
                <a:ea typeface="Times New Roman" panose="02020603050405020304" pitchFamily="18" charset="0"/>
              </a:rPr>
              <a:t>Dijagnoza je neposredno poslije traume vrlo jednostavna: iznad kronijalnog ruba patele opipa se udubina.Koljeno se ne može aktivno ispružiti,a rentgenski snimak koljena pokazuje pomak patele distalno.Terapija je operacijska.Svježa ruptura tetive quadricepa može se zbrinuti pojedinačnim šavovima.U postoperacijskom periodu nužna je imobilizacija tutor-gipsom u trajanju 5-6 sedmica.</a:t>
            </a:r>
            <a:endParaRPr lang="en-US" sz="1800" dirty="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Clr>
                <a:schemeClr val="tx1">
                  <a:lumMod val="95000"/>
                  <a:lumOff val="5000"/>
                </a:schemeClr>
              </a:buClr>
              <a:buNone/>
            </a:pP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buClr>
                <a:schemeClr val="tx1">
                  <a:lumMod val="95000"/>
                  <a:lumOff val="5000"/>
                </a:schemeClr>
              </a:buClr>
              <a:buFont typeface="Arial" panose="020B0604020202020204" pitchFamily="34" charset="0"/>
              <a:buChar char="•"/>
            </a:pPr>
            <a:r>
              <a:rPr lang="hr-HR" sz="1800" b="1" i="1" dirty="0">
                <a:effectLst/>
                <a:latin typeface="Times New Roman" panose="02020603050405020304" pitchFamily="18" charset="0"/>
                <a:ea typeface="Times New Roman" panose="02020603050405020304" pitchFamily="18" charset="0"/>
              </a:rPr>
              <a:t>Ruptura ligamentuma patele</a:t>
            </a:r>
            <a:r>
              <a:rPr lang="hr-HR" sz="1800" i="1" dirty="0">
                <a:effectLst/>
                <a:latin typeface="Times New Roman" panose="02020603050405020304" pitchFamily="18" charset="0"/>
                <a:ea typeface="Times New Roman" panose="02020603050405020304" pitchFamily="18" charset="0"/>
              </a:rPr>
              <a:t> – </a:t>
            </a:r>
            <a:r>
              <a:rPr lang="hr-HR" sz="1800" dirty="0">
                <a:effectLst/>
                <a:latin typeface="Times New Roman" panose="02020603050405020304" pitchFamily="18" charset="0"/>
                <a:ea typeface="Times New Roman" panose="02020603050405020304" pitchFamily="18" charset="0"/>
              </a:rPr>
              <a:t>najčešće nastaje pri naglim kontrakcijama quadricepsa,a vrlo rijetko pri direktnom padu.Simptomatologija je gotovo ista kao i pri rupturi tetive quadricepsa,uz napomenu da je patela kliničk i na rentgenskoj snimci pomaknuta kronijalno.</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buClr>
                <a:schemeClr val="tx1">
                  <a:lumMod val="95000"/>
                  <a:lumOff val="5000"/>
                </a:schemeClr>
              </a:buClr>
              <a:buFont typeface="Arial" panose="020B0604020202020204" pitchFamily="34" charset="0"/>
              <a:buChar char="•"/>
            </a:pPr>
            <a:r>
              <a:rPr lang="hr-HR" sz="1800" dirty="0">
                <a:effectLst/>
                <a:latin typeface="Times New Roman" panose="02020603050405020304" pitchFamily="18" charset="0"/>
                <a:ea typeface="Times New Roman" panose="02020603050405020304" pitchFamily="18" charset="0"/>
              </a:rPr>
              <a:t>Liječenje: operacijsko šavovima.</a:t>
            </a:r>
            <a:endParaRPr lang="en-US" sz="1800" dirty="0">
              <a:effectLst/>
              <a:latin typeface="Times New Roman" panose="02020603050405020304" pitchFamily="18" charset="0"/>
              <a:ea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18077348-CE79-40CB-8E81-B728405BBD7D}"/>
              </a:ext>
            </a:extLst>
          </p:cNvPr>
          <p:cNvPicPr>
            <a:picLocks noChangeAspect="1"/>
          </p:cNvPicPr>
          <p:nvPr/>
        </p:nvPicPr>
        <p:blipFill>
          <a:blip r:embed="rId2"/>
          <a:stretch>
            <a:fillRect/>
          </a:stretch>
        </p:blipFill>
        <p:spPr>
          <a:xfrm>
            <a:off x="9377265" y="2341985"/>
            <a:ext cx="2633857" cy="2909748"/>
          </a:xfrm>
          <a:prstGeom prst="rect">
            <a:avLst/>
          </a:prstGeom>
        </p:spPr>
      </p:pic>
      <p:pic>
        <p:nvPicPr>
          <p:cNvPr id="5" name="Picture 4">
            <a:extLst>
              <a:ext uri="{FF2B5EF4-FFF2-40B4-BE49-F238E27FC236}">
                <a16:creationId xmlns:a16="http://schemas.microsoft.com/office/drawing/2014/main" id="{5FCC75CE-80B4-4BD0-A2EC-3D668A462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760" y="187055"/>
            <a:ext cx="2532426" cy="1865680"/>
          </a:xfrm>
          <a:prstGeom prst="rect">
            <a:avLst/>
          </a:prstGeom>
        </p:spPr>
      </p:pic>
      <p:pic>
        <p:nvPicPr>
          <p:cNvPr id="6" name="Picture 5">
            <a:extLst>
              <a:ext uri="{FF2B5EF4-FFF2-40B4-BE49-F238E27FC236}">
                <a16:creationId xmlns:a16="http://schemas.microsoft.com/office/drawing/2014/main" id="{18EBDC7B-DDF8-4A5B-9C0E-4E0DD8C8F44C}"/>
              </a:ext>
            </a:extLst>
          </p:cNvPr>
          <p:cNvPicPr>
            <a:picLocks noChangeAspect="1"/>
          </p:cNvPicPr>
          <p:nvPr/>
        </p:nvPicPr>
        <p:blipFill>
          <a:blip r:embed="rId4"/>
          <a:stretch>
            <a:fillRect/>
          </a:stretch>
        </p:blipFill>
        <p:spPr>
          <a:xfrm>
            <a:off x="9274002" y="187054"/>
            <a:ext cx="2511896" cy="1949386"/>
          </a:xfrm>
          <a:prstGeom prst="rect">
            <a:avLst/>
          </a:prstGeom>
        </p:spPr>
      </p:pic>
      <p:sp>
        <p:nvSpPr>
          <p:cNvPr id="7" name="TextBox 6">
            <a:extLst>
              <a:ext uri="{FF2B5EF4-FFF2-40B4-BE49-F238E27FC236}">
                <a16:creationId xmlns:a16="http://schemas.microsoft.com/office/drawing/2014/main" id="{8DACD644-7073-4CEE-8216-BD106FDF5889}"/>
              </a:ext>
            </a:extLst>
          </p:cNvPr>
          <p:cNvSpPr txBox="1"/>
          <p:nvPr/>
        </p:nvSpPr>
        <p:spPr>
          <a:xfrm flipH="1">
            <a:off x="7286794" y="1737330"/>
            <a:ext cx="1613615" cy="369332"/>
          </a:xfrm>
          <a:prstGeom prst="rect">
            <a:avLst/>
          </a:prstGeom>
          <a:noFill/>
        </p:spPr>
        <p:txBody>
          <a:bodyPr wrap="square" rtlCol="0">
            <a:spAutoFit/>
          </a:bodyPr>
          <a:lstStyle/>
          <a:p>
            <a:r>
              <a:rPr lang="sr-Latn-BA" dirty="0"/>
              <a:t>zdrav LCA</a:t>
            </a:r>
            <a:endParaRPr lang="en-US" dirty="0"/>
          </a:p>
        </p:txBody>
      </p:sp>
      <p:sp>
        <p:nvSpPr>
          <p:cNvPr id="8" name="TextBox 7">
            <a:extLst>
              <a:ext uri="{FF2B5EF4-FFF2-40B4-BE49-F238E27FC236}">
                <a16:creationId xmlns:a16="http://schemas.microsoft.com/office/drawing/2014/main" id="{8A44C7E2-F800-41AB-B01F-CF72D8DC0055}"/>
              </a:ext>
            </a:extLst>
          </p:cNvPr>
          <p:cNvSpPr txBox="1"/>
          <p:nvPr/>
        </p:nvSpPr>
        <p:spPr>
          <a:xfrm>
            <a:off x="9621467" y="1791257"/>
            <a:ext cx="1816965" cy="369332"/>
          </a:xfrm>
          <a:prstGeom prst="rect">
            <a:avLst/>
          </a:prstGeom>
          <a:noFill/>
        </p:spPr>
        <p:txBody>
          <a:bodyPr wrap="square" rtlCol="0">
            <a:spAutoFit/>
          </a:bodyPr>
          <a:lstStyle/>
          <a:p>
            <a:r>
              <a:rPr lang="sr-Latn-BA" dirty="0"/>
              <a:t>Ruptura LCA</a:t>
            </a:r>
            <a:endParaRPr lang="en-US" dirty="0"/>
          </a:p>
        </p:txBody>
      </p:sp>
    </p:spTree>
    <p:extLst>
      <p:ext uri="{BB962C8B-B14F-4D97-AF65-F5344CB8AC3E}">
        <p14:creationId xmlns:p14="http://schemas.microsoft.com/office/powerpoint/2010/main" val="3590946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667B7-3334-4239-B9C7-5BE0B4D58D0F}"/>
              </a:ext>
            </a:extLst>
          </p:cNvPr>
          <p:cNvSpPr>
            <a:spLocks noGrp="1"/>
          </p:cNvSpPr>
          <p:nvPr>
            <p:ph type="title"/>
          </p:nvPr>
        </p:nvSpPr>
        <p:spPr/>
        <p:txBody>
          <a:bodyPr/>
          <a:lstStyle/>
          <a:p>
            <a:r>
              <a:rPr lang="sr-Latn-BA" sz="3600" b="1" dirty="0">
                <a:solidFill>
                  <a:schemeClr val="tx1">
                    <a:lumMod val="95000"/>
                    <a:lumOff val="5000"/>
                  </a:schemeClr>
                </a:solidFill>
              </a:rPr>
              <a:t>Prelomi i povrede   bedrene kosti</a:t>
            </a:r>
            <a:endParaRPr lang="en-US" dirty="0"/>
          </a:p>
        </p:txBody>
      </p:sp>
      <p:sp>
        <p:nvSpPr>
          <p:cNvPr id="3" name="Content Placeholder 2">
            <a:extLst>
              <a:ext uri="{FF2B5EF4-FFF2-40B4-BE49-F238E27FC236}">
                <a16:creationId xmlns:a16="http://schemas.microsoft.com/office/drawing/2014/main" id="{4C5A1DED-CD2B-4AAD-9086-0A5EB7F0CEFC}"/>
              </a:ext>
            </a:extLst>
          </p:cNvPr>
          <p:cNvSpPr>
            <a:spLocks noGrp="1"/>
          </p:cNvSpPr>
          <p:nvPr>
            <p:ph idx="1"/>
          </p:nvPr>
        </p:nvSpPr>
        <p:spPr/>
        <p:txBody>
          <a:bodyPr>
            <a:normAutofit lnSpcReduction="10000"/>
          </a:bodyPr>
          <a:lstStyle/>
          <a:p>
            <a:pPr marL="0" algn="just">
              <a:spcBef>
                <a:spcPts val="0"/>
              </a:spcBef>
            </a:pPr>
            <a:r>
              <a:rPr lang="hr-HR" sz="1800" b="1" dirty="0">
                <a:effectLst/>
                <a:latin typeface="Times New Roman" panose="02020603050405020304" pitchFamily="18" charset="0"/>
                <a:ea typeface="Times New Roman" panose="02020603050405020304" pitchFamily="18" charset="0"/>
              </a:rPr>
              <a:t>POVREDE KOLJENA</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hr-HR" sz="1800" b="1" dirty="0">
                <a:solidFill>
                  <a:srgbClr val="FF0000"/>
                </a:solidFill>
                <a:effectLst/>
                <a:latin typeface="Times New Roman" panose="02020603050405020304" pitchFamily="18" charset="0"/>
                <a:ea typeface="Times New Roman" panose="02020603050405020304" pitchFamily="18" charset="0"/>
              </a:rPr>
              <a:t>Iščašenje koljena</a:t>
            </a:r>
            <a:r>
              <a:rPr lang="hr-HR" sz="1800" dirty="0">
                <a:solidFill>
                  <a:srgbClr val="FF0000"/>
                </a:solidFill>
                <a:effectLst/>
                <a:latin typeface="Times New Roman" panose="02020603050405020304" pitchFamily="18" charset="0"/>
                <a:ea typeface="Times New Roman" panose="02020603050405020304" pitchFamily="18" charset="0"/>
              </a:rPr>
              <a:t> </a:t>
            </a:r>
            <a:r>
              <a:rPr lang="hr-HR" sz="1800" i="1" dirty="0">
                <a:effectLst/>
                <a:latin typeface="Times New Roman" panose="02020603050405020304" pitchFamily="18" charset="0"/>
                <a:ea typeface="Times New Roman" panose="02020603050405020304" pitchFamily="18" charset="0"/>
              </a:rPr>
              <a:t>– </a:t>
            </a:r>
            <a:r>
              <a:rPr lang="hr-HR" sz="1800" dirty="0">
                <a:effectLst/>
                <a:latin typeface="Times New Roman" panose="02020603050405020304" pitchFamily="18" charset="0"/>
                <a:ea typeface="Times New Roman" panose="02020603050405020304" pitchFamily="18" charset="0"/>
              </a:rPr>
              <a:t>najčešće nastaje kombiniranim djelovanjem snažne,direktne ili indirektne sile,no u pojedinim slučajevima može nastati i djelovanjem samo jedne od njih.   </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hr-HR" sz="1800" dirty="0">
                <a:effectLst/>
                <a:latin typeface="Times New Roman" panose="02020603050405020304" pitchFamily="18" charset="0"/>
                <a:ea typeface="Times New Roman" panose="02020603050405020304" pitchFamily="18" charset="0"/>
              </a:rPr>
              <a:t>Luksacija može biti potpuna ili djelimična.Potkoljenica se u odnosu prema femuru vrlo rijetko pomakne samo u jednom smjeru i najčešće je riječ o kombinovanom pomaku,npr.prema lateralno i naprijed,lateralno i nazad i sl.</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hr-HR" sz="1800" dirty="0">
                <a:effectLst/>
                <a:latin typeface="Times New Roman" panose="02020603050405020304" pitchFamily="18" charset="0"/>
                <a:ea typeface="Times New Roman" panose="02020603050405020304" pitchFamily="18" charset="0"/>
              </a:rPr>
              <a:t>Po pravilu nastaje razdor unakrsnih veza.Osim ligamenata oštečene su ikrvne žile i živci.Pri tom može nastati ruptura,tromboza ili spazam krvne žile.</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hr-HR" sz="1800" dirty="0">
                <a:effectLst/>
                <a:latin typeface="Times New Roman" panose="02020603050405020304" pitchFamily="18" charset="0"/>
                <a:ea typeface="Times New Roman" panose="02020603050405020304" pitchFamily="18" charset="0"/>
              </a:rPr>
              <a:t>Terapija: sastoji se od što ranije repozicije,koja je moguća u više od 90% slučajeva.U početku ovo iščašenje liječi se tutor langetom,uz elastični zavoj sa stalnom kontrolom cirkulacije.Kada otok spadne stavlja se cirkularni tutor gips u trajanju 3-4 mjeseca.Tokom imobilizacije važno je provoditi izometričke vježbe pod kontrolom fizijatra.</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hr-HR" sz="1800" dirty="0">
                <a:effectLst/>
                <a:latin typeface="Times New Roman" panose="02020603050405020304" pitchFamily="18" charset="0"/>
                <a:ea typeface="Times New Roman" panose="02020603050405020304" pitchFamily="18" charset="0"/>
              </a:rPr>
              <a:t>Postoje prednja,zadnja,medijalna i lateralna luksacija koljena.</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hr-HR"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BEE6BAEA-612F-46DC-B8F1-A5A988219946}"/>
              </a:ext>
            </a:extLst>
          </p:cNvPr>
          <p:cNvPicPr>
            <a:picLocks noChangeAspect="1"/>
          </p:cNvPicPr>
          <p:nvPr/>
        </p:nvPicPr>
        <p:blipFill>
          <a:blip r:embed="rId2"/>
          <a:stretch>
            <a:fillRect/>
          </a:stretch>
        </p:blipFill>
        <p:spPr>
          <a:xfrm>
            <a:off x="8607887" y="609600"/>
            <a:ext cx="3584113" cy="1832007"/>
          </a:xfrm>
          <a:prstGeom prst="rect">
            <a:avLst/>
          </a:prstGeom>
        </p:spPr>
      </p:pic>
    </p:spTree>
    <p:extLst>
      <p:ext uri="{BB962C8B-B14F-4D97-AF65-F5344CB8AC3E}">
        <p14:creationId xmlns:p14="http://schemas.microsoft.com/office/powerpoint/2010/main" val="2305494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992A5-35EB-434B-9E44-A6980D9BC2C1}"/>
              </a:ext>
            </a:extLst>
          </p:cNvPr>
          <p:cNvSpPr>
            <a:spLocks noGrp="1"/>
          </p:cNvSpPr>
          <p:nvPr>
            <p:ph type="title"/>
          </p:nvPr>
        </p:nvSpPr>
        <p:spPr/>
        <p:txBody>
          <a:bodyPr/>
          <a:lstStyle/>
          <a:p>
            <a:r>
              <a:rPr lang="sr-Latn-BA" dirty="0">
                <a:solidFill>
                  <a:schemeClr val="tx1">
                    <a:lumMod val="95000"/>
                    <a:lumOff val="5000"/>
                  </a:schemeClr>
                </a:solidFill>
              </a:rPr>
              <a:t>Endoproteza kuka</a:t>
            </a:r>
            <a:endParaRPr lang="en-US" dirty="0"/>
          </a:p>
        </p:txBody>
      </p:sp>
      <p:sp>
        <p:nvSpPr>
          <p:cNvPr id="3" name="Content Placeholder 2">
            <a:extLst>
              <a:ext uri="{FF2B5EF4-FFF2-40B4-BE49-F238E27FC236}">
                <a16:creationId xmlns:a16="http://schemas.microsoft.com/office/drawing/2014/main" id="{04C16692-1827-4B50-85ED-9A862AC81312}"/>
              </a:ext>
            </a:extLst>
          </p:cNvPr>
          <p:cNvSpPr>
            <a:spLocks noGrp="1"/>
          </p:cNvSpPr>
          <p:nvPr>
            <p:ph idx="1"/>
          </p:nvPr>
        </p:nvSpPr>
        <p:spPr/>
        <p:txBody>
          <a:bodyPr>
            <a:normAutofit/>
          </a:bodyPr>
          <a:lstStyle/>
          <a:p>
            <a:pPr algn="l">
              <a:spcBef>
                <a:spcPts val="0"/>
              </a:spcBef>
            </a:pP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Stanja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dovode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do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oštećenja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zgloba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kuka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zahtijevaju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operativni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zahvat</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l">
              <a:spcBef>
                <a:spcPts val="0"/>
              </a:spcBef>
            </a:pPr>
            <a:r>
              <a:rPr lang="sr-Latn-BA" b="1" i="0" dirty="0">
                <a:solidFill>
                  <a:schemeClr val="tx1">
                    <a:lumMod val="95000"/>
                    <a:lumOff val="5000"/>
                  </a:schemeClr>
                </a:solidFill>
                <a:effectLst/>
                <a:latin typeface="Times New Roman" panose="02020603050405020304" pitchFamily="18" charset="0"/>
                <a:cs typeface="Times New Roman" panose="02020603050405020304" pitchFamily="18" charset="0"/>
              </a:rPr>
              <a:t>Osteoartritis</a:t>
            </a:r>
            <a:endParaRPr lang="en-US" b="1" i="0" u="sng"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marL="742950" lvl="1" indent="-285750" algn="l">
              <a:spcBef>
                <a:spcPts val="0"/>
              </a:spcBef>
              <a:buFont typeface="Arial" panose="020B0604020202020204" pitchFamily="34" charset="0"/>
              <a:buChar char="•"/>
            </a:pP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Osteoartritis</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je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najčešća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progresivna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bolest</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zglobova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uzrokuje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oštećenja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hrskavice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ali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ostalih</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tkiva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u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zglobu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oko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zgloba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Oštećenja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zgloba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dovode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do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bolova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smanjene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pokretljivosti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u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zglobu</a:t>
            </a:r>
            <a:endPar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l">
              <a:spcBef>
                <a:spcPts val="0"/>
              </a:spcBef>
              <a:buFont typeface="Arial" panose="020B0604020202020204" pitchFamily="34" charset="0"/>
              <a:buChar char="•"/>
            </a:pP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Reumatoidni</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artritis</a:t>
            </a:r>
            <a:endPar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marL="742950" lvl="1" indent="-285750" algn="l">
              <a:spcBef>
                <a:spcPts val="0"/>
              </a:spcBef>
              <a:buFont typeface="Arial" panose="020B0604020202020204" pitchFamily="34" charset="0"/>
              <a:buChar char="•"/>
            </a:pP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Reumatoidni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artritis</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je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autoimuna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bolest</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u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kojoj</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zglobovi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zahvaćeni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upalom</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uzrokuje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oštećenja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hrskavice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podliježeće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kosti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dovodeći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do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deformacije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artroze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zgloba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kuka</a:t>
            </a:r>
            <a:endPar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l">
              <a:spcBef>
                <a:spcPts val="0"/>
              </a:spcBef>
              <a:buFont typeface="Arial" panose="020B0604020202020204" pitchFamily="34" charset="0"/>
              <a:buChar char="•"/>
            </a:pP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Osteonekroza</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avaskularna</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nekroza</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glave</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bedrene</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kosti</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pPr marL="742950" lvl="1" indent="-285750" algn="l">
              <a:spcBef>
                <a:spcPts val="0"/>
              </a:spcBef>
              <a:buFont typeface="Arial" panose="020B0604020202020204" pitchFamily="34" charset="0"/>
              <a:buChar char="•"/>
            </a:pP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U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nedostatku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krvne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opskrbe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kosti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kao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posljedica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traume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prijeloma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dislokacije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dolazi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do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tzv</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infarkta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kosti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posljedične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deformacije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teške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artroze</a:t>
            </a:r>
            <a:endPar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l">
              <a:spcBef>
                <a:spcPts val="0"/>
              </a:spcBef>
              <a:buFont typeface="Arial" panose="020B0604020202020204" pitchFamily="34" charset="0"/>
              <a:buChar char="•"/>
            </a:pP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Posttraumatska</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artroza</a:t>
            </a:r>
            <a:endParaRPr lang="sr-Latn-BA" b="1"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lvl="1">
              <a:spcBef>
                <a:spcPts val="0"/>
              </a:spcBef>
              <a:buFont typeface="Arial" panose="020B0604020202020204" pitchFamily="34" charset="0"/>
              <a:buChar char="•"/>
            </a:pPr>
            <a:r>
              <a:rPr lang="sr-Latn-BA" dirty="0">
                <a:solidFill>
                  <a:schemeClr val="tx1">
                    <a:lumMod val="95000"/>
                    <a:lumOff val="5000"/>
                  </a:schemeClr>
                </a:solidFill>
                <a:latin typeface="Times New Roman" panose="02020603050405020304" pitchFamily="18" charset="0"/>
                <a:cs typeface="Times New Roman" panose="02020603050405020304" pitchFamily="18" charset="0"/>
              </a:rPr>
              <a:t>Povrede artrikularnih površina, acetabuluma, glave butne kosti,intra artikularni prelomi distalnog femura, platoa tibie</a:t>
            </a:r>
            <a:endPar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spcBef>
                <a:spcPts val="0"/>
              </a:spcBef>
            </a:pPr>
            <a:endParaRPr lang="en-US"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071F293A-85CA-4154-A804-B1B71B34CD82}"/>
              </a:ext>
            </a:extLst>
          </p:cNvPr>
          <p:cNvPicPr>
            <a:picLocks noChangeAspect="1"/>
          </p:cNvPicPr>
          <p:nvPr/>
        </p:nvPicPr>
        <p:blipFill>
          <a:blip r:embed="rId2"/>
          <a:stretch>
            <a:fillRect/>
          </a:stretch>
        </p:blipFill>
        <p:spPr>
          <a:xfrm>
            <a:off x="9274002" y="2246052"/>
            <a:ext cx="3075992" cy="1685197"/>
          </a:xfrm>
          <a:prstGeom prst="rect">
            <a:avLst/>
          </a:prstGeom>
        </p:spPr>
      </p:pic>
    </p:spTree>
    <p:extLst>
      <p:ext uri="{BB962C8B-B14F-4D97-AF65-F5344CB8AC3E}">
        <p14:creationId xmlns:p14="http://schemas.microsoft.com/office/powerpoint/2010/main" val="2806058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B11DC-AD3C-43F3-893C-16872B372110}"/>
              </a:ext>
            </a:extLst>
          </p:cNvPr>
          <p:cNvSpPr>
            <a:spLocks noGrp="1"/>
          </p:cNvSpPr>
          <p:nvPr>
            <p:ph type="title"/>
          </p:nvPr>
        </p:nvSpPr>
        <p:spPr/>
        <p:txBody>
          <a:bodyPr/>
          <a:lstStyle/>
          <a:p>
            <a:pPr algn="ctr"/>
            <a:r>
              <a:rPr lang="sr-Latn-BA" dirty="0">
                <a:solidFill>
                  <a:schemeClr val="tx1">
                    <a:lumMod val="95000"/>
                    <a:lumOff val="5000"/>
                  </a:schemeClr>
                </a:solidFill>
              </a:rPr>
              <a:t>Endoproteza kuka</a:t>
            </a:r>
            <a:endParaRPr lang="sr-Latn-BA" i="1" dirty="0"/>
          </a:p>
        </p:txBody>
      </p:sp>
      <p:sp>
        <p:nvSpPr>
          <p:cNvPr id="3" name="Content Placeholder 2">
            <a:extLst>
              <a:ext uri="{FF2B5EF4-FFF2-40B4-BE49-F238E27FC236}">
                <a16:creationId xmlns:a16="http://schemas.microsoft.com/office/drawing/2014/main" id="{9F31121A-F5EF-4E0F-AFAA-70345840A79C}"/>
              </a:ext>
            </a:extLst>
          </p:cNvPr>
          <p:cNvSpPr>
            <a:spLocks noGrp="1"/>
          </p:cNvSpPr>
          <p:nvPr>
            <p:ph idx="1"/>
          </p:nvPr>
        </p:nvSpPr>
        <p:spPr>
          <a:xfrm>
            <a:off x="453400" y="1843348"/>
            <a:ext cx="8596668" cy="4520129"/>
          </a:xfrm>
        </p:spPr>
        <p:txBody>
          <a:bodyPr>
            <a:noAutofit/>
          </a:bodyPr>
          <a:lstStyle/>
          <a:p>
            <a:pPr>
              <a:spcBef>
                <a:spcPts val="0"/>
              </a:spcBef>
            </a:pPr>
            <a:r>
              <a:rPr lang="en-US" sz="2000" b="1" i="0" dirty="0" err="1">
                <a:solidFill>
                  <a:srgbClr val="000000"/>
                </a:solidFill>
                <a:effectLst/>
                <a:latin typeface="Times New Roman" panose="02020603050405020304" pitchFamily="18" charset="0"/>
                <a:cs typeface="Times New Roman" panose="02020603050405020304" pitchFamily="18" charset="0"/>
              </a:rPr>
              <a:t>Trohanterni</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prelomi</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mogu</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biti</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primarno</a:t>
            </a:r>
            <a:r>
              <a:rPr lang="en-US" sz="2000" b="0" i="0" dirty="0">
                <a:solidFill>
                  <a:srgbClr val="000000"/>
                </a:solidFill>
                <a:effectLst/>
                <a:latin typeface="Times New Roman" panose="02020603050405020304" pitchFamily="18" charset="0"/>
                <a:cs typeface="Times New Roman" panose="02020603050405020304" pitchFamily="18" charset="0"/>
              </a:rPr>
              <a:t> l</a:t>
            </a:r>
            <a:r>
              <a:rPr lang="sr-Latn-BA" sz="2000" b="0" i="0" dirty="0">
                <a:solidFill>
                  <a:srgbClr val="000000"/>
                </a:solidFill>
                <a:effectLst/>
                <a:latin typeface="Times New Roman" panose="02020603050405020304" pitchFamily="18" charset="0"/>
                <a:cs typeface="Times New Roman" panose="02020603050405020304" pitchFamily="18" charset="0"/>
              </a:rPr>
              <a:t>je</a:t>
            </a:r>
            <a:r>
              <a:rPr lang="en-US" sz="2000" b="0" i="0" dirty="0" err="1">
                <a:solidFill>
                  <a:srgbClr val="000000"/>
                </a:solidFill>
                <a:effectLst/>
                <a:latin typeface="Times New Roman" panose="02020603050405020304" pitchFamily="18" charset="0"/>
                <a:cs typeface="Times New Roman" panose="02020603050405020304" pitchFamily="18" charset="0"/>
              </a:rPr>
              <a:t>eni</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i</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ugradnjom</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endoproteze</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kuka</a:t>
            </a:r>
            <a:r>
              <a:rPr lang="en-US" sz="2000" b="0" i="0" dirty="0">
                <a:solidFill>
                  <a:srgbClr val="000000"/>
                </a:solidFill>
                <a:effectLst/>
                <a:latin typeface="Times New Roman" panose="02020603050405020304" pitchFamily="18" charset="0"/>
                <a:cs typeface="Times New Roman" panose="02020603050405020304" pitchFamily="18" charset="0"/>
              </a:rPr>
              <a:t>.</a:t>
            </a:r>
            <a:br>
              <a:rPr lang="en-US" sz="2000" b="0" i="0" dirty="0">
                <a:solidFill>
                  <a:srgbClr val="000000"/>
                </a:solidFill>
                <a:effectLst/>
                <a:latin typeface="Times New Roman" panose="02020603050405020304" pitchFamily="18" charset="0"/>
                <a:cs typeface="Times New Roman" panose="02020603050405020304" pitchFamily="18" charset="0"/>
              </a:rPr>
            </a:br>
            <a:r>
              <a:rPr lang="en-US" sz="2000" b="0" i="0" dirty="0" err="1">
                <a:solidFill>
                  <a:srgbClr val="000000"/>
                </a:solidFill>
                <a:effectLst/>
                <a:latin typeface="Times New Roman" panose="02020603050405020304" pitchFamily="18" charset="0"/>
                <a:cs typeface="Times New Roman" panose="02020603050405020304" pitchFamily="18" charset="0"/>
              </a:rPr>
              <a:t>Operacija</a:t>
            </a:r>
            <a:r>
              <a:rPr lang="en-US" sz="2000" b="0" i="0" dirty="0">
                <a:solidFill>
                  <a:srgbClr val="000000"/>
                </a:solidFill>
                <a:effectLst/>
                <a:latin typeface="Times New Roman" panose="02020603050405020304" pitchFamily="18" charset="0"/>
                <a:cs typeface="Times New Roman" panose="02020603050405020304" pitchFamily="18" charset="0"/>
              </a:rPr>
              <a:t> je </a:t>
            </a:r>
            <a:r>
              <a:rPr lang="en-US" sz="2000" b="0" i="0" dirty="0" err="1">
                <a:solidFill>
                  <a:srgbClr val="000000"/>
                </a:solidFill>
                <a:effectLst/>
                <a:latin typeface="Times New Roman" panose="02020603050405020304" pitchFamily="18" charset="0"/>
                <a:cs typeface="Times New Roman" panose="02020603050405020304" pitchFamily="18" charset="0"/>
              </a:rPr>
              <a:t>znatno</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ekstenzivnija</a:t>
            </a:r>
            <a:r>
              <a:rPr lang="en-US" sz="2000" b="0" i="0" dirty="0">
                <a:solidFill>
                  <a:srgbClr val="000000"/>
                </a:solidFill>
                <a:effectLst/>
                <a:latin typeface="Times New Roman" panose="02020603050405020304" pitchFamily="18" charset="0"/>
                <a:cs typeface="Times New Roman" panose="02020603050405020304" pitchFamily="18" charset="0"/>
              </a:rPr>
              <a:t> od </a:t>
            </a:r>
            <a:r>
              <a:rPr lang="en-US" sz="2000" b="0" i="0" dirty="0" err="1">
                <a:solidFill>
                  <a:srgbClr val="000000"/>
                </a:solidFill>
                <a:effectLst/>
                <a:latin typeface="Times New Roman" panose="02020603050405020304" pitchFamily="18" charset="0"/>
                <a:cs typeface="Times New Roman" panose="02020603050405020304" pitchFamily="18" charset="0"/>
              </a:rPr>
              <a:t>unutrašnje</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fiksacije</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sa</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produ</a:t>
            </a:r>
            <a:r>
              <a:rPr lang="sr-Latn-BA" sz="2000" b="0" i="0" dirty="0">
                <a:solidFill>
                  <a:srgbClr val="000000"/>
                </a:solidFill>
                <a:effectLst/>
                <a:latin typeface="Times New Roman" panose="02020603050405020304" pitchFamily="18" charset="0"/>
                <a:cs typeface="Times New Roman" panose="02020603050405020304" pitchFamily="18" charset="0"/>
              </a:rPr>
              <a:t>ž</a:t>
            </a:r>
            <a:r>
              <a:rPr lang="en-US" sz="2000" b="0" i="0" dirty="0" err="1">
                <a:solidFill>
                  <a:srgbClr val="000000"/>
                </a:solidFill>
                <a:effectLst/>
                <a:latin typeface="Times New Roman" panose="02020603050405020304" pitchFamily="18" charset="0"/>
                <a:cs typeface="Times New Roman" panose="02020603050405020304" pitchFamily="18" charset="0"/>
              </a:rPr>
              <a:t>enim</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operativnim</a:t>
            </a:r>
            <a:r>
              <a:rPr lang="sr-Latn-BA" sz="2000" dirty="0">
                <a:solidFill>
                  <a:srgbClr val="000000"/>
                </a:solidFill>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vremenom</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vremenom</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anestezije</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gubitkom</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krvi</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i</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većom</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opštom</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traumom</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Metoda</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mo</a:t>
            </a:r>
            <a:r>
              <a:rPr lang="sr-Latn-BA" sz="2000" b="0" i="0" dirty="0">
                <a:solidFill>
                  <a:srgbClr val="000000"/>
                </a:solidFill>
                <a:effectLst/>
                <a:latin typeface="Times New Roman" panose="02020603050405020304" pitchFamily="18" charset="0"/>
                <a:cs typeface="Times New Roman" panose="02020603050405020304" pitchFamily="18" charset="0"/>
              </a:rPr>
              <a:t>ž</a:t>
            </a:r>
            <a:r>
              <a:rPr lang="en-US" sz="2000" b="0" i="0" dirty="0">
                <a:solidFill>
                  <a:srgbClr val="000000"/>
                </a:solidFill>
                <a:effectLst/>
                <a:latin typeface="Times New Roman" panose="02020603050405020304" pitchFamily="18" charset="0"/>
                <a:cs typeface="Times New Roman" panose="02020603050405020304" pitchFamily="18" charset="0"/>
              </a:rPr>
              <a:t>e </a:t>
            </a:r>
            <a:r>
              <a:rPr lang="en-US" sz="2000" b="0" i="0" dirty="0" err="1">
                <a:solidFill>
                  <a:srgbClr val="000000"/>
                </a:solidFill>
                <a:effectLst/>
                <a:latin typeface="Times New Roman" panose="02020603050405020304" pitchFamily="18" charset="0"/>
                <a:cs typeface="Times New Roman" panose="02020603050405020304" pitchFamily="18" charset="0"/>
              </a:rPr>
              <a:t>biti</a:t>
            </a:r>
            <a:r>
              <a:rPr lang="sr-Latn-BA" sz="2000" dirty="0">
                <a:solidFill>
                  <a:srgbClr val="000000"/>
                </a:solidFill>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korišćena</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kod</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starijih</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pacijenata</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sa</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nestabilnim</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trohanternim</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prelomomi</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izra</a:t>
            </a:r>
            <a:r>
              <a:rPr lang="sr-Latn-BA" sz="2000" b="0" i="0" dirty="0">
                <a:solidFill>
                  <a:srgbClr val="000000"/>
                </a:solidFill>
                <a:effectLst/>
                <a:latin typeface="Times New Roman" panose="02020603050405020304" pitchFamily="18" charset="0"/>
                <a:cs typeface="Times New Roman" panose="02020603050405020304" pitchFamily="18" charset="0"/>
              </a:rPr>
              <a:t>ž</a:t>
            </a:r>
            <a:r>
              <a:rPr lang="en-US" sz="2000" b="0" i="0" dirty="0" err="1">
                <a:solidFill>
                  <a:srgbClr val="000000"/>
                </a:solidFill>
                <a:effectLst/>
                <a:latin typeface="Times New Roman" panose="02020603050405020304" pitchFamily="18" charset="0"/>
                <a:cs typeface="Times New Roman" panose="02020603050405020304" pitchFamily="18" charset="0"/>
              </a:rPr>
              <a:t>enom</a:t>
            </a:r>
            <a:r>
              <a:rPr lang="sr-Latn-BA" sz="2000" dirty="0">
                <a:solidFill>
                  <a:srgbClr val="000000"/>
                </a:solidFill>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osteoporozom</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kod</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kojih</a:t>
            </a:r>
            <a:r>
              <a:rPr lang="en-US" sz="2000" b="0" i="0" dirty="0">
                <a:solidFill>
                  <a:srgbClr val="000000"/>
                </a:solidFill>
                <a:effectLst/>
                <a:latin typeface="Times New Roman" panose="02020603050405020304" pitchFamily="18" charset="0"/>
                <a:cs typeface="Times New Roman" panose="02020603050405020304" pitchFamily="18" charset="0"/>
              </a:rPr>
              <a:t> se ne </a:t>
            </a:r>
            <a:r>
              <a:rPr lang="en-US" sz="2000" b="0" i="0" dirty="0" err="1">
                <a:solidFill>
                  <a:srgbClr val="000000"/>
                </a:solidFill>
                <a:effectLst/>
                <a:latin typeface="Times New Roman" panose="02020603050405020304" pitchFamily="18" charset="0"/>
                <a:cs typeface="Times New Roman" panose="02020603050405020304" pitchFamily="18" charset="0"/>
              </a:rPr>
              <a:t>moţe</a:t>
            </a:r>
            <a:r>
              <a:rPr lang="en-US" sz="2000" b="0" i="0" dirty="0">
                <a:solidFill>
                  <a:srgbClr val="000000"/>
                </a:solidFill>
                <a:effectLst/>
                <a:latin typeface="Times New Roman" panose="02020603050405020304" pitchFamily="18" charset="0"/>
                <a:cs typeface="Times New Roman" panose="02020603050405020304" pitchFamily="18" charset="0"/>
              </a:rPr>
              <a:t> o</a:t>
            </a:r>
            <a:r>
              <a:rPr lang="sr-Latn-BA" sz="2000" b="0" i="0" dirty="0">
                <a:solidFill>
                  <a:srgbClr val="000000"/>
                </a:solidFill>
                <a:effectLst/>
                <a:latin typeface="Times New Roman" panose="02020603050405020304" pitchFamily="18" charset="0"/>
                <a:cs typeface="Times New Roman" panose="02020603050405020304" pitchFamily="18" charset="0"/>
              </a:rPr>
              <a:t>č</a:t>
            </a:r>
            <a:r>
              <a:rPr lang="en-US" sz="2000" b="0" i="0" dirty="0" err="1">
                <a:solidFill>
                  <a:srgbClr val="000000"/>
                </a:solidFill>
                <a:effectLst/>
                <a:latin typeface="Times New Roman" panose="02020603050405020304" pitchFamily="18" charset="0"/>
                <a:cs typeface="Times New Roman" panose="02020603050405020304" pitchFamily="18" charset="0"/>
              </a:rPr>
              <a:t>ekivati</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dobar</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rezultat</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nekom</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drugom</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tehnikom</a:t>
            </a:r>
            <a:r>
              <a:rPr lang="sr-Latn-BA"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fiksacije</a:t>
            </a:r>
            <a:r>
              <a:rPr lang="en-US" sz="2000" b="0" i="0" dirty="0">
                <a:solidFill>
                  <a:srgbClr val="000000"/>
                </a:solidFill>
                <a:effectLst/>
                <a:latin typeface="Times New Roman" panose="02020603050405020304" pitchFamily="18" charset="0"/>
                <a:cs typeface="Times New Roman" panose="02020603050405020304" pitchFamily="18" charset="0"/>
              </a:rPr>
              <a:t>. </a:t>
            </a:r>
            <a:endParaRPr lang="sr-Latn-BA" sz="2000" b="0" i="0" dirty="0">
              <a:solidFill>
                <a:srgbClr val="000000"/>
              </a:solidFill>
              <a:effectLst/>
              <a:latin typeface="Times New Roman" panose="02020603050405020304" pitchFamily="18" charset="0"/>
              <a:cs typeface="Times New Roman" panose="02020603050405020304" pitchFamily="18" charset="0"/>
            </a:endParaRPr>
          </a:p>
          <a:p>
            <a:pPr>
              <a:spcBef>
                <a:spcPts val="0"/>
              </a:spcBef>
            </a:pPr>
            <a:r>
              <a:rPr lang="sr-Latn-BA" sz="2000" b="0" i="0" dirty="0">
                <a:solidFill>
                  <a:srgbClr val="000000"/>
                </a:solidFill>
                <a:effectLst/>
                <a:latin typeface="Times New Roman" panose="02020603050405020304" pitchFamily="18" charset="0"/>
                <a:cs typeface="Times New Roman" panose="02020603050405020304" pitchFamily="18" charset="0"/>
              </a:rPr>
              <a:t>N</a:t>
            </a:r>
            <a:r>
              <a:rPr lang="en-US" sz="2000" b="0" i="0" dirty="0" err="1">
                <a:solidFill>
                  <a:srgbClr val="000000"/>
                </a:solidFill>
                <a:effectLst/>
                <a:latin typeface="Times New Roman" panose="02020603050405020304" pitchFamily="18" charset="0"/>
                <a:cs typeface="Times New Roman" panose="02020603050405020304" pitchFamily="18" charset="0"/>
              </a:rPr>
              <a:t>aj</a:t>
            </a:r>
            <a:r>
              <a:rPr lang="sr-Latn-BA" sz="2000" b="0" i="0" dirty="0">
                <a:solidFill>
                  <a:srgbClr val="000000"/>
                </a:solidFill>
                <a:effectLst/>
                <a:latin typeface="Times New Roman" panose="02020603050405020304" pitchFamily="18" charset="0"/>
                <a:cs typeface="Times New Roman" panose="02020603050405020304" pitchFamily="18" charset="0"/>
              </a:rPr>
              <a:t>č</a:t>
            </a:r>
            <a:r>
              <a:rPr lang="en-US" sz="2000" b="0" i="0" dirty="0" err="1">
                <a:solidFill>
                  <a:srgbClr val="000000"/>
                </a:solidFill>
                <a:effectLst/>
                <a:latin typeface="Times New Roman" panose="02020603050405020304" pitchFamily="18" charset="0"/>
                <a:cs typeface="Times New Roman" panose="02020603050405020304" pitchFamily="18" charset="0"/>
              </a:rPr>
              <a:t>ešće</a:t>
            </a:r>
            <a:r>
              <a:rPr lang="en-US" sz="2000" b="0" i="0" dirty="0">
                <a:solidFill>
                  <a:srgbClr val="000000"/>
                </a:solidFill>
                <a:effectLst/>
                <a:latin typeface="Times New Roman" panose="02020603050405020304" pitchFamily="18" charset="0"/>
                <a:cs typeface="Times New Roman" panose="02020603050405020304" pitchFamily="18" charset="0"/>
              </a:rPr>
              <a:t> se </a:t>
            </a:r>
            <a:r>
              <a:rPr lang="en-US" sz="2000" b="0" i="0" dirty="0" err="1">
                <a:solidFill>
                  <a:srgbClr val="000000"/>
                </a:solidFill>
                <a:effectLst/>
                <a:latin typeface="Times New Roman" panose="02020603050405020304" pitchFamily="18" charset="0"/>
                <a:cs typeface="Times New Roman" panose="02020603050405020304" pitchFamily="18" charset="0"/>
              </a:rPr>
              <a:t>koristi</a:t>
            </a:r>
            <a:r>
              <a:rPr lang="en-US" sz="2000" b="0" i="0" dirty="0">
                <a:solidFill>
                  <a:srgbClr val="000000"/>
                </a:solidFill>
                <a:effectLst/>
                <a:latin typeface="Times New Roman" panose="02020603050405020304" pitchFamily="18" charset="0"/>
                <a:cs typeface="Times New Roman" panose="02020603050405020304" pitchFamily="18" charset="0"/>
              </a:rPr>
              <a:t> Austin-Moor-ova </a:t>
            </a:r>
            <a:r>
              <a:rPr lang="en-US" sz="2000" b="0" i="0" dirty="0" err="1">
                <a:solidFill>
                  <a:srgbClr val="000000"/>
                </a:solidFill>
                <a:effectLst/>
                <a:latin typeface="Times New Roman" panose="02020603050405020304" pitchFamily="18" charset="0"/>
                <a:cs typeface="Times New Roman" panose="02020603050405020304" pitchFamily="18" charset="0"/>
              </a:rPr>
              <a:t>proteza</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koja</a:t>
            </a:r>
            <a:r>
              <a:rPr lang="en-US" sz="2000" b="0" i="0" dirty="0">
                <a:solidFill>
                  <a:srgbClr val="000000"/>
                </a:solidFill>
                <a:effectLst/>
                <a:latin typeface="Times New Roman" panose="02020603050405020304" pitchFamily="18" charset="0"/>
                <a:cs typeface="Times New Roman" panose="02020603050405020304" pitchFamily="18" charset="0"/>
              </a:rPr>
              <a:t> se </a:t>
            </a:r>
            <a:r>
              <a:rPr lang="en-US" sz="2000" b="0" i="0" dirty="0" err="1">
                <a:solidFill>
                  <a:srgbClr val="000000"/>
                </a:solidFill>
                <a:effectLst/>
                <a:latin typeface="Times New Roman" panose="02020603050405020304" pitchFamily="18" charset="0"/>
                <a:cs typeface="Times New Roman" panose="02020603050405020304" pitchFamily="18" charset="0"/>
              </a:rPr>
              <a:t>fiksira</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koštanim</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cementom</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uz</a:t>
            </a:r>
            <a:r>
              <a:rPr lang="sr-Latn-BA" sz="2000" dirty="0">
                <a:solidFill>
                  <a:srgbClr val="000000"/>
                </a:solidFill>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maksimalnu</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rekonstrukciju</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preloma</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Cilj</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operacije</a:t>
            </a:r>
            <a:r>
              <a:rPr lang="en-US" sz="2000" b="0" i="0" dirty="0">
                <a:solidFill>
                  <a:srgbClr val="000000"/>
                </a:solidFill>
                <a:effectLst/>
                <a:latin typeface="Times New Roman" panose="02020603050405020304" pitchFamily="18" charset="0"/>
                <a:cs typeface="Times New Roman" panose="02020603050405020304" pitchFamily="18" charset="0"/>
              </a:rPr>
              <a:t> je rana </a:t>
            </a:r>
            <a:r>
              <a:rPr lang="en-US" sz="2000" b="0" i="0" dirty="0" err="1">
                <a:solidFill>
                  <a:srgbClr val="000000"/>
                </a:solidFill>
                <a:effectLst/>
                <a:latin typeface="Times New Roman" panose="02020603050405020304" pitchFamily="18" charset="0"/>
                <a:cs typeface="Times New Roman" panose="02020603050405020304" pitchFamily="18" charset="0"/>
              </a:rPr>
              <a:t>aktivacija</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bolesnika</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i</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puni</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oslonac</a:t>
            </a:r>
            <a:r>
              <a:rPr lang="en-US" sz="2000" dirty="0">
                <a:latin typeface="Times New Roman" panose="02020603050405020304" pitchFamily="18" charset="0"/>
                <a:cs typeface="Times New Roman" panose="02020603050405020304" pitchFamily="18" charset="0"/>
              </a:rPr>
              <a:t> </a:t>
            </a:r>
            <a:endParaRPr lang="sr-Latn-BA" sz="2000" dirty="0">
              <a:latin typeface="Times New Roman" panose="02020603050405020304" pitchFamily="18" charset="0"/>
              <a:cs typeface="Times New Roman" panose="02020603050405020304" pitchFamily="18" charset="0"/>
            </a:endParaRPr>
          </a:p>
          <a:p>
            <a:pPr>
              <a:spcBef>
                <a:spcPts val="0"/>
              </a:spcBef>
            </a:pPr>
            <a:r>
              <a:rPr lang="en-US" sz="2000" b="0" i="0" dirty="0" err="1">
                <a:solidFill>
                  <a:srgbClr val="000000"/>
                </a:solidFill>
                <a:effectLst/>
                <a:latin typeface="Times New Roman" panose="02020603050405020304" pitchFamily="18" charset="0"/>
                <a:cs typeface="Times New Roman" panose="02020603050405020304" pitchFamily="18" charset="0"/>
              </a:rPr>
              <a:t>Ukoliko</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postoji</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koksartroza</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na</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strani</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preloma</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ugradnjom</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totalne</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endoproteze</a:t>
            </a:r>
            <a:r>
              <a:rPr lang="en-US" sz="2000" b="0" i="0" dirty="0">
                <a:solidFill>
                  <a:srgbClr val="000000"/>
                </a:solidFill>
                <a:effectLst/>
                <a:latin typeface="Times New Roman" panose="02020603050405020304" pitchFamily="18" charset="0"/>
                <a:cs typeface="Times New Roman" panose="02020603050405020304" pitchFamily="18" charset="0"/>
              </a:rPr>
              <a:t> se</a:t>
            </a:r>
            <a:r>
              <a:rPr lang="sr-Latn-BA"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a:solidFill>
                  <a:srgbClr val="000000"/>
                </a:solidFill>
                <a:effectLst/>
                <a:latin typeface="Times New Roman" panose="02020603050405020304" pitchFamily="18" charset="0"/>
                <a:cs typeface="Times New Roman" panose="02020603050405020304" pitchFamily="18" charset="0"/>
              </a:rPr>
              <a:t>r</a:t>
            </a:r>
            <a:r>
              <a:rPr lang="sr-Latn-BA" sz="2000" b="0" i="0" dirty="0">
                <a:solidFill>
                  <a:srgbClr val="000000"/>
                </a:solidFill>
                <a:effectLst/>
                <a:latin typeface="Times New Roman" panose="02020603050405020304" pitchFamily="18" charset="0"/>
                <a:cs typeface="Times New Roman" panose="02020603050405020304" pitchFamily="18" charset="0"/>
              </a:rPr>
              <a:t>j</a:t>
            </a:r>
            <a:r>
              <a:rPr lang="en-US" sz="2000" b="0" i="0" dirty="0" err="1">
                <a:solidFill>
                  <a:srgbClr val="000000"/>
                </a:solidFill>
                <a:effectLst/>
                <a:latin typeface="Times New Roman" panose="02020603050405020304" pitchFamily="18" charset="0"/>
                <a:cs typeface="Times New Roman" panose="02020603050405020304" pitchFamily="18" charset="0"/>
              </a:rPr>
              <a:t>ešava</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i</a:t>
            </a:r>
            <a:r>
              <a:rPr lang="en-US" sz="2000" b="0" i="0" dirty="0">
                <a:solidFill>
                  <a:srgbClr val="000000"/>
                </a:solidFill>
                <a:effectLst/>
                <a:latin typeface="Times New Roman" panose="02020603050405020304" pitchFamily="18" charset="0"/>
                <a:cs typeface="Times New Roman" panose="02020603050405020304" pitchFamily="18" charset="0"/>
              </a:rPr>
              <a:t> problem </a:t>
            </a:r>
            <a:r>
              <a:rPr lang="en-US" sz="2000" b="0" i="0" dirty="0" err="1">
                <a:solidFill>
                  <a:srgbClr val="000000"/>
                </a:solidFill>
                <a:effectLst/>
                <a:latin typeface="Times New Roman" panose="02020603050405020304" pitchFamily="18" charset="0"/>
                <a:cs typeface="Times New Roman" panose="02020603050405020304" pitchFamily="18" charset="0"/>
              </a:rPr>
              <a:t>koksartroze</a:t>
            </a:r>
            <a:r>
              <a:rPr lang="en-US" sz="2000" b="0" i="0" dirty="0">
                <a:solidFill>
                  <a:srgbClr val="000000"/>
                </a:solidFill>
                <a:effectLst/>
                <a:latin typeface="Times New Roman" panose="02020603050405020304" pitchFamily="18" charset="0"/>
                <a:cs typeface="Times New Roman" panose="02020603050405020304" pitchFamily="18" charset="0"/>
              </a:rPr>
              <a:t>. </a:t>
            </a:r>
            <a:endParaRPr lang="sr-Latn-BA" sz="2000" b="0" i="0" dirty="0">
              <a:solidFill>
                <a:srgbClr val="000000"/>
              </a:solidFill>
              <a:effectLst/>
              <a:latin typeface="Times New Roman" panose="02020603050405020304" pitchFamily="18" charset="0"/>
              <a:cs typeface="Times New Roman" panose="02020603050405020304" pitchFamily="18" charset="0"/>
            </a:endParaRPr>
          </a:p>
          <a:p>
            <a:pPr>
              <a:spcBef>
                <a:spcPts val="0"/>
              </a:spcBef>
            </a:pPr>
            <a:r>
              <a:rPr lang="sr-Latn-BA" sz="2000" dirty="0">
                <a:solidFill>
                  <a:schemeClr val="tx1">
                    <a:lumMod val="95000"/>
                    <a:lumOff val="5000"/>
                  </a:schemeClr>
                </a:solidFill>
                <a:latin typeface="Times New Roman" panose="02020603050405020304" pitchFamily="18" charset="0"/>
                <a:cs typeface="Times New Roman" panose="02020603050405020304" pitchFamily="18" charset="0"/>
              </a:rPr>
              <a:t>Kod </a:t>
            </a:r>
            <a:r>
              <a:rPr lang="sr-Latn-BA" sz="2000" b="1" dirty="0">
                <a:solidFill>
                  <a:schemeClr val="tx1">
                    <a:lumMod val="95000"/>
                    <a:lumOff val="5000"/>
                  </a:schemeClr>
                </a:solidFill>
                <a:latin typeface="Times New Roman" panose="02020603050405020304" pitchFamily="18" charset="0"/>
                <a:cs typeface="Times New Roman" panose="02020603050405020304" pitchFamily="18" charset="0"/>
              </a:rPr>
              <a:t>oboljena i  patoloških preloma </a:t>
            </a:r>
            <a:r>
              <a:rPr lang="sr-Latn-BA" sz="2000" dirty="0">
                <a:solidFill>
                  <a:schemeClr val="tx1">
                    <a:lumMod val="95000"/>
                    <a:lumOff val="5000"/>
                  </a:schemeClr>
                </a:solidFill>
                <a:latin typeface="Times New Roman" panose="02020603050405020304" pitchFamily="18" charset="0"/>
                <a:cs typeface="Times New Roman" panose="02020603050405020304" pitchFamily="18" charset="0"/>
              </a:rPr>
              <a:t>proksimalnog femura koriste se specijalno dizajnirane proteze</a:t>
            </a:r>
            <a:br>
              <a:rPr lang="en-US" sz="2000" dirty="0">
                <a:solidFill>
                  <a:schemeClr val="tx1">
                    <a:lumMod val="95000"/>
                    <a:lumOff val="5000"/>
                  </a:schemeClr>
                </a:solidFill>
                <a:latin typeface="Times New Roman" panose="02020603050405020304" pitchFamily="18" charset="0"/>
                <a:cs typeface="Times New Roman" panose="02020603050405020304" pitchFamily="18" charset="0"/>
              </a:rPr>
            </a:br>
            <a:br>
              <a:rPr lang="en-US" sz="2000" dirty="0">
                <a:solidFill>
                  <a:schemeClr val="tx1">
                    <a:lumMod val="95000"/>
                    <a:lumOff val="5000"/>
                  </a:schemeClr>
                </a:solidFill>
                <a:latin typeface="Times New Roman" panose="02020603050405020304" pitchFamily="18" charset="0"/>
                <a:cs typeface="Times New Roman" panose="02020603050405020304" pitchFamily="18" charset="0"/>
              </a:rPr>
            </a:br>
            <a:endParaRPr lang="en-US" sz="2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787FBFE-3ED3-47A5-A41F-008C3B9B633E}"/>
              </a:ext>
            </a:extLst>
          </p:cNvPr>
          <p:cNvPicPr>
            <a:picLocks noChangeAspect="1"/>
          </p:cNvPicPr>
          <p:nvPr/>
        </p:nvPicPr>
        <p:blipFill>
          <a:blip r:embed="rId2"/>
          <a:stretch>
            <a:fillRect/>
          </a:stretch>
        </p:blipFill>
        <p:spPr>
          <a:xfrm>
            <a:off x="9274002" y="934840"/>
            <a:ext cx="2902843" cy="1991120"/>
          </a:xfrm>
          <a:prstGeom prst="rect">
            <a:avLst/>
          </a:prstGeom>
        </p:spPr>
      </p:pic>
      <p:pic>
        <p:nvPicPr>
          <p:cNvPr id="4" name="Picture 3">
            <a:extLst>
              <a:ext uri="{FF2B5EF4-FFF2-40B4-BE49-F238E27FC236}">
                <a16:creationId xmlns:a16="http://schemas.microsoft.com/office/drawing/2014/main" id="{E9699022-46C7-4A4B-AF7F-3ABC6F1C02FE}"/>
              </a:ext>
            </a:extLst>
          </p:cNvPr>
          <p:cNvPicPr>
            <a:picLocks noChangeAspect="1"/>
          </p:cNvPicPr>
          <p:nvPr/>
        </p:nvPicPr>
        <p:blipFill>
          <a:blip r:embed="rId3"/>
          <a:stretch>
            <a:fillRect/>
          </a:stretch>
        </p:blipFill>
        <p:spPr>
          <a:xfrm>
            <a:off x="9577660" y="3609294"/>
            <a:ext cx="2295525" cy="1990725"/>
          </a:xfrm>
          <a:prstGeom prst="rect">
            <a:avLst/>
          </a:prstGeom>
        </p:spPr>
      </p:pic>
    </p:spTree>
    <p:extLst>
      <p:ext uri="{BB962C8B-B14F-4D97-AF65-F5344CB8AC3E}">
        <p14:creationId xmlns:p14="http://schemas.microsoft.com/office/powerpoint/2010/main" val="254796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C7403-60C8-4AF0-8518-1F802A9D7E83}"/>
              </a:ext>
            </a:extLst>
          </p:cNvPr>
          <p:cNvSpPr>
            <a:spLocks noGrp="1"/>
          </p:cNvSpPr>
          <p:nvPr>
            <p:ph type="title"/>
          </p:nvPr>
        </p:nvSpPr>
        <p:spPr>
          <a:xfrm>
            <a:off x="668004" y="320351"/>
            <a:ext cx="8596668" cy="612710"/>
          </a:xfrm>
        </p:spPr>
        <p:txBody>
          <a:bodyPr>
            <a:normAutofit fontScale="90000"/>
          </a:bodyPr>
          <a:lstStyle/>
          <a:p>
            <a:pPr algn="ctr"/>
            <a:r>
              <a:rPr lang="sr-Latn-BA" dirty="0">
                <a:solidFill>
                  <a:schemeClr val="tx1">
                    <a:lumMod val="95000"/>
                    <a:lumOff val="5000"/>
                  </a:schemeClr>
                </a:solidFill>
              </a:rPr>
              <a:t>Endoproteza kuka</a:t>
            </a:r>
            <a:endParaRPr lang="en-US" dirty="0"/>
          </a:p>
        </p:txBody>
      </p:sp>
      <p:sp>
        <p:nvSpPr>
          <p:cNvPr id="3" name="Content Placeholder 2">
            <a:extLst>
              <a:ext uri="{FF2B5EF4-FFF2-40B4-BE49-F238E27FC236}">
                <a16:creationId xmlns:a16="http://schemas.microsoft.com/office/drawing/2014/main" id="{0ADE0AAB-1BD8-4E64-8639-BB3ADB63E16C}"/>
              </a:ext>
            </a:extLst>
          </p:cNvPr>
          <p:cNvSpPr>
            <a:spLocks noGrp="1"/>
          </p:cNvSpPr>
          <p:nvPr>
            <p:ph sz="half" idx="1"/>
          </p:nvPr>
        </p:nvSpPr>
        <p:spPr>
          <a:xfrm>
            <a:off x="221451" y="1310740"/>
            <a:ext cx="5393094" cy="5360647"/>
          </a:xfrm>
          <a:ln>
            <a:solidFill>
              <a:srgbClr val="FF0000"/>
            </a:solidFill>
          </a:ln>
        </p:spPr>
        <p:txBody>
          <a:bodyPr>
            <a:noAutofit/>
          </a:bodyPr>
          <a:lstStyle/>
          <a:p>
            <a:pPr algn="l">
              <a:spcBef>
                <a:spcPts val="0"/>
              </a:spcBef>
              <a:buClr>
                <a:schemeClr val="tx1"/>
              </a:buClr>
              <a:buFont typeface="Arial" panose="020B0604020202020204" pitchFamily="34" charset="0"/>
              <a:buChar char="•"/>
            </a:pPr>
            <a:r>
              <a:rPr lang="sr-Latn-BA" sz="2000" b="1" i="0" dirty="0">
                <a:solidFill>
                  <a:srgbClr val="FF0000"/>
                </a:solidFill>
                <a:effectLst/>
                <a:latin typeface="Times New Roman" panose="02020603050405020304" pitchFamily="18" charset="0"/>
                <a:cs typeface="Times New Roman" panose="02020603050405020304" pitchFamily="18" charset="0"/>
              </a:rPr>
              <a:t>Indikacija za ugradnju endoproteze kuka:</a:t>
            </a:r>
          </a:p>
          <a:p>
            <a:pPr lvl="1">
              <a:spcBef>
                <a:spcPts val="0"/>
              </a:spcBef>
              <a:buClr>
                <a:schemeClr val="tx1"/>
              </a:buClr>
              <a:buFont typeface="Arial" panose="020B0604020202020204" pitchFamily="34" charset="0"/>
              <a:buChar char="•"/>
            </a:pPr>
            <a:r>
              <a:rPr lang="sr-Latn-BA" sz="2000" b="1" dirty="0">
                <a:solidFill>
                  <a:schemeClr val="tx1">
                    <a:lumMod val="95000"/>
                    <a:lumOff val="5000"/>
                  </a:schemeClr>
                </a:solidFill>
                <a:latin typeface="Times New Roman" panose="02020603050405020304" pitchFamily="18" charset="0"/>
                <a:cs typeface="Times New Roman" panose="02020603050405020304" pitchFamily="18" charset="0"/>
              </a:rPr>
              <a:t>B</a:t>
            </a:r>
            <a:r>
              <a:rPr lang="en-US" sz="2000"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olove</a:t>
            </a:r>
            <a:r>
              <a:rPr lang="en-US" sz="2000" b="1" i="0" dirty="0">
                <a:solidFill>
                  <a:schemeClr val="tx1">
                    <a:lumMod val="95000"/>
                    <a:lumOff val="5000"/>
                  </a:schemeClr>
                </a:solidFill>
                <a:effectLst/>
                <a:latin typeface="Times New Roman" panose="02020603050405020304" pitchFamily="18" charset="0"/>
                <a:cs typeface="Times New Roman" panose="02020603050405020304" pitchFamily="18" charset="0"/>
              </a:rPr>
              <a:t> u kuku koji:</a:t>
            </a:r>
            <a:r>
              <a:rPr lang="sr-Latn-BA"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p>
          <a:p>
            <a:pPr lvl="2">
              <a:spcBef>
                <a:spcPts val="0"/>
              </a:spcBef>
              <a:buClr>
                <a:schemeClr val="tx1"/>
              </a:buClr>
              <a:buFont typeface="Arial" panose="020B0604020202020204" pitchFamily="34" charset="0"/>
              <a:buChar char="•"/>
            </a:pP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ne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prestaju</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uz</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korištenje</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analgetika</a:t>
            </a:r>
            <a:endPar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lvl="2">
              <a:spcBef>
                <a:spcPts val="0"/>
              </a:spcBef>
              <a:buClr>
                <a:schemeClr val="tx1"/>
              </a:buClr>
              <a:buFont typeface="Arial" panose="020B0604020202020204" pitchFamily="34" charset="0"/>
              <a:buChar char="•"/>
            </a:pP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se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pogoršavaju</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hodanjem</a:t>
            </a:r>
            <a:endPar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lvl="2">
              <a:spcBef>
                <a:spcPts val="0"/>
              </a:spcBef>
              <a:buClr>
                <a:schemeClr val="tx1"/>
              </a:buClr>
              <a:buFont typeface="Arial" panose="020B0604020202020204" pitchFamily="34" charset="0"/>
              <a:buChar char="•"/>
            </a:pP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bude</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za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vrijeme</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sna</a:t>
            </a:r>
            <a:endPar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lvl="2">
              <a:spcBef>
                <a:spcPts val="0"/>
              </a:spcBef>
              <a:buClr>
                <a:schemeClr val="tx1"/>
              </a:buClr>
              <a:buFont typeface="Arial" panose="020B0604020202020204" pitchFamily="34" charset="0"/>
              <a:buChar char="•"/>
            </a:pP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otežavaju</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odijevanje</a:t>
            </a:r>
            <a:endPar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lvl="2">
              <a:spcBef>
                <a:spcPts val="0"/>
              </a:spcBef>
              <a:buClr>
                <a:schemeClr val="tx1"/>
              </a:buClr>
              <a:buFont typeface="Arial" panose="020B0604020202020204" pitchFamily="34" charset="0"/>
              <a:buChar char="•"/>
            </a:pP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utječu</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sposobnost</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da se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penjete</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ili</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spuštate</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stepenicama</a:t>
            </a:r>
            <a:endPar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lvl="2">
              <a:spcBef>
                <a:spcPts val="0"/>
              </a:spcBef>
              <a:buClr>
                <a:schemeClr val="tx1"/>
              </a:buClr>
              <a:buFont typeface="Arial" panose="020B0604020202020204" pitchFamily="34" charset="0"/>
              <a:buChar char="•"/>
            </a:pP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otežavaju</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ustajanje</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iz</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sjedećeg</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položaja</a:t>
            </a:r>
            <a:endParaRPr lang="sr-Latn-BA" sz="20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spcBef>
                <a:spcPts val="0"/>
              </a:spcBef>
              <a:buClr>
                <a:schemeClr val="tx1"/>
              </a:buClr>
              <a:buFont typeface="Arial" panose="020B0604020202020204" pitchFamily="34" charset="0"/>
              <a:buChar char="•"/>
            </a:pPr>
            <a:r>
              <a:rPr lang="en-US" sz="2000" b="1" dirty="0" err="1">
                <a:solidFill>
                  <a:schemeClr val="tx1">
                    <a:lumMod val="95000"/>
                    <a:lumOff val="5000"/>
                  </a:schemeClr>
                </a:solidFill>
                <a:latin typeface="Times New Roman" panose="02020603050405020304" pitchFamily="18" charset="0"/>
                <a:cs typeface="Times New Roman" panose="02020603050405020304" pitchFamily="18" charset="0"/>
              </a:rPr>
              <a:t>ograničen</a:t>
            </a:r>
            <a:r>
              <a:rPr lang="en-US" sz="2000" b="1" dirty="0">
                <a:solidFill>
                  <a:schemeClr val="tx1">
                    <a:lumMod val="95000"/>
                    <a:lumOff val="5000"/>
                  </a:schemeClr>
                </a:solidFill>
                <a:latin typeface="Times New Roman" panose="02020603050405020304" pitchFamily="18" charset="0"/>
                <a:cs typeface="Times New Roman" panose="02020603050405020304" pitchFamily="18" charset="0"/>
              </a:rPr>
              <a:t> o</a:t>
            </a:r>
            <a:r>
              <a:rPr lang="sr-Latn-BA" sz="2000" b="1" dirty="0">
                <a:solidFill>
                  <a:schemeClr val="tx1">
                    <a:lumMod val="95000"/>
                    <a:lumOff val="5000"/>
                  </a:schemeClr>
                </a:solidFill>
                <a:latin typeface="Times New Roman" panose="02020603050405020304" pitchFamily="18" charset="0"/>
                <a:cs typeface="Times New Roman" panose="02020603050405020304" pitchFamily="18" charset="0"/>
              </a:rPr>
              <a:t>bim</a:t>
            </a:r>
            <a:r>
              <a:rPr lang="en-US" sz="2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cs typeface="Times New Roman" panose="02020603050405020304" pitchFamily="18" charset="0"/>
              </a:rPr>
              <a:t>pokreta</a:t>
            </a:r>
            <a:r>
              <a:rPr lang="en-US" sz="2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cs typeface="Times New Roman" panose="02020603050405020304" pitchFamily="18" charset="0"/>
              </a:rPr>
              <a:t>zglobova</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sr-Latn-BA" sz="2000" dirty="0">
                <a:solidFill>
                  <a:schemeClr val="tx1">
                    <a:lumMod val="95000"/>
                    <a:lumOff val="5000"/>
                  </a:schemeClr>
                </a:solidFill>
                <a:latin typeface="Times New Roman" panose="02020603050405020304" pitchFamily="18" charset="0"/>
                <a:cs typeface="Times New Roman" panose="02020603050405020304" pitchFamily="18" charset="0"/>
              </a:rPr>
              <a:t>zglob u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kontraktur</a:t>
            </a:r>
            <a:r>
              <a:rPr lang="sr-Latn-BA" sz="2000" dirty="0">
                <a:solidFill>
                  <a:schemeClr val="tx1">
                    <a:lumMod val="95000"/>
                    <a:lumOff val="5000"/>
                  </a:schemeClr>
                </a:solidFill>
                <a:latin typeface="Times New Roman" panose="02020603050405020304" pitchFamily="18" charset="0"/>
                <a:cs typeface="Times New Roman" panose="02020603050405020304" pitchFamily="18" charset="0"/>
              </a:rPr>
              <a:t>i</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promijenjeno</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usmjerenje</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donjeg</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ekstremiteta</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šepanje</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te</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smanjenje</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mišićne</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snage</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endParaRPr lang="sr-Latn-BA" sz="2000" dirty="0">
              <a:solidFill>
                <a:schemeClr val="tx1">
                  <a:lumMod val="95000"/>
                  <a:lumOff val="5000"/>
                </a:schemeClr>
              </a:solidFill>
              <a:latin typeface="Times New Roman" panose="02020603050405020304" pitchFamily="18" charset="0"/>
              <a:cs typeface="Times New Roman" panose="02020603050405020304" pitchFamily="18" charset="0"/>
            </a:endParaRPr>
          </a:p>
          <a:p>
            <a:pPr>
              <a:spcBef>
                <a:spcPts val="0"/>
              </a:spcBef>
              <a:buClr>
                <a:schemeClr val="tx1"/>
              </a:buClr>
              <a:buFont typeface="Arial" panose="020B0604020202020204" pitchFamily="34" charset="0"/>
              <a:buChar char="•"/>
            </a:pP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Potreba</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za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operacijskim</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liječenjem</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u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obliku</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ugradnje</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sr-Latn-BA" sz="2000" dirty="0">
                <a:solidFill>
                  <a:schemeClr val="tx1">
                    <a:lumMod val="95000"/>
                    <a:lumOff val="5000"/>
                  </a:schemeClr>
                </a:solidFill>
                <a:latin typeface="Times New Roman" panose="02020603050405020304" pitchFamily="18" charset="0"/>
                <a:cs typeface="Times New Roman" panose="02020603050405020304" pitchFamily="18" charset="0"/>
              </a:rPr>
              <a:t>totalne endoproteze (</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TEP-a</a:t>
            </a:r>
            <a:r>
              <a:rPr lang="sr-Latn-BA" sz="20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nastupa</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kad</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b="1" i="1" dirty="0" err="1">
                <a:solidFill>
                  <a:schemeClr val="tx1">
                    <a:lumMod val="95000"/>
                    <a:lumOff val="5000"/>
                  </a:schemeClr>
                </a:solidFill>
                <a:latin typeface="Times New Roman" panose="02020603050405020304" pitchFamily="18" charset="0"/>
                <a:cs typeface="Times New Roman" panose="02020603050405020304" pitchFamily="18" charset="0"/>
              </a:rPr>
              <a:t>medikamentna</a:t>
            </a:r>
            <a:r>
              <a:rPr lang="en-US" sz="20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b="1" i="1" dirty="0" err="1">
                <a:solidFill>
                  <a:schemeClr val="tx1">
                    <a:lumMod val="95000"/>
                    <a:lumOff val="5000"/>
                  </a:schemeClr>
                </a:solidFill>
                <a:latin typeface="Times New Roman" panose="02020603050405020304" pitchFamily="18" charset="0"/>
                <a:cs typeface="Times New Roman" panose="02020603050405020304" pitchFamily="18" charset="0"/>
              </a:rPr>
              <a:t>terapija</a:t>
            </a:r>
            <a:r>
              <a:rPr lang="en-US" sz="20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b="1" i="1" dirty="0" err="1">
                <a:solidFill>
                  <a:schemeClr val="tx1">
                    <a:lumMod val="95000"/>
                    <a:lumOff val="5000"/>
                  </a:schemeClr>
                </a:solidFill>
                <a:latin typeface="Times New Roman" panose="02020603050405020304" pitchFamily="18" charset="0"/>
                <a:cs typeface="Times New Roman" panose="02020603050405020304" pitchFamily="18" charset="0"/>
              </a:rPr>
              <a:t>više</a:t>
            </a:r>
            <a:r>
              <a:rPr lang="en-US" sz="2000" b="1" i="1" dirty="0">
                <a:solidFill>
                  <a:schemeClr val="tx1">
                    <a:lumMod val="95000"/>
                    <a:lumOff val="5000"/>
                  </a:schemeClr>
                </a:solidFill>
                <a:latin typeface="Times New Roman" panose="02020603050405020304" pitchFamily="18" charset="0"/>
                <a:cs typeface="Times New Roman" panose="02020603050405020304" pitchFamily="18" charset="0"/>
              </a:rPr>
              <a:t> ne </a:t>
            </a:r>
            <a:r>
              <a:rPr lang="en-US" sz="2000" b="1" i="1" dirty="0" err="1">
                <a:solidFill>
                  <a:schemeClr val="tx1">
                    <a:lumMod val="95000"/>
                    <a:lumOff val="5000"/>
                  </a:schemeClr>
                </a:solidFill>
                <a:latin typeface="Times New Roman" panose="02020603050405020304" pitchFamily="18" charset="0"/>
                <a:cs typeface="Times New Roman" panose="02020603050405020304" pitchFamily="18" charset="0"/>
              </a:rPr>
              <a:t>može</a:t>
            </a:r>
            <a:r>
              <a:rPr lang="en-US" sz="20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b="1" i="1" dirty="0" err="1">
                <a:solidFill>
                  <a:schemeClr val="tx1">
                    <a:lumMod val="95000"/>
                    <a:lumOff val="5000"/>
                  </a:schemeClr>
                </a:solidFill>
                <a:latin typeface="Times New Roman" panose="02020603050405020304" pitchFamily="18" charset="0"/>
                <a:cs typeface="Times New Roman" panose="02020603050405020304" pitchFamily="18" charset="0"/>
              </a:rPr>
              <a:t>kontrolirati</a:t>
            </a:r>
            <a:r>
              <a:rPr lang="en-US" sz="20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b="1" i="1" dirty="0" err="1">
                <a:solidFill>
                  <a:schemeClr val="tx1">
                    <a:lumMod val="95000"/>
                    <a:lumOff val="5000"/>
                  </a:schemeClr>
                </a:solidFill>
                <a:latin typeface="Times New Roman" panose="02020603050405020304" pitchFamily="18" charset="0"/>
                <a:cs typeface="Times New Roman" panose="02020603050405020304" pitchFamily="18" charset="0"/>
              </a:rPr>
              <a:t>osnovnu</a:t>
            </a:r>
            <a:r>
              <a:rPr lang="en-US" sz="20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b="1" i="1" dirty="0" err="1">
                <a:solidFill>
                  <a:schemeClr val="tx1">
                    <a:lumMod val="95000"/>
                    <a:lumOff val="5000"/>
                  </a:schemeClr>
                </a:solidFill>
                <a:latin typeface="Times New Roman" panose="02020603050405020304" pitchFamily="18" charset="0"/>
                <a:cs typeface="Times New Roman" panose="02020603050405020304" pitchFamily="18" charset="0"/>
              </a:rPr>
              <a:t>bolest</a:t>
            </a:r>
            <a:r>
              <a:rPr lang="en-US" sz="2000" b="1" i="1"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sr-Latn-BA" sz="2000" b="1" i="1" dirty="0">
              <a:solidFill>
                <a:schemeClr val="tx1">
                  <a:lumMod val="95000"/>
                  <a:lumOff val="5000"/>
                </a:schemeClr>
              </a:solidFill>
              <a:latin typeface="Times New Roman" panose="02020603050405020304" pitchFamily="18" charset="0"/>
              <a:cs typeface="Times New Roman" panose="02020603050405020304" pitchFamily="18" charset="0"/>
            </a:endParaRPr>
          </a:p>
          <a:p>
            <a:pPr algn="l">
              <a:buClr>
                <a:schemeClr val="tx1"/>
              </a:buClr>
              <a:buFont typeface="Arial" panose="020B0604020202020204" pitchFamily="34" charset="0"/>
              <a:buChar char="•"/>
            </a:pPr>
            <a:endParaRPr lang="sr-Latn-BA" sz="2000" b="1" i="1"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l">
              <a:buClr>
                <a:schemeClr val="tx1"/>
              </a:buClr>
              <a:buFont typeface="Arial" panose="020B0604020202020204" pitchFamily="34" charset="0"/>
              <a:buChar char="•"/>
            </a:pPr>
            <a:endPar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buClr>
                <a:schemeClr val="tx1"/>
              </a:buClr>
              <a:buFont typeface="Arial" panose="020B0604020202020204" pitchFamily="34" charset="0"/>
              <a:buChar char="•"/>
            </a:pPr>
            <a:endParaRPr lang="en-US" sz="2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2CC1FFD5-E65D-450B-A031-FEB2CC75D9DA}"/>
              </a:ext>
            </a:extLst>
          </p:cNvPr>
          <p:cNvSpPr>
            <a:spLocks noGrp="1"/>
          </p:cNvSpPr>
          <p:nvPr>
            <p:ph sz="half" idx="2"/>
          </p:nvPr>
        </p:nvSpPr>
        <p:spPr>
          <a:xfrm>
            <a:off x="6228304" y="1582704"/>
            <a:ext cx="5286362" cy="5088683"/>
          </a:xfrm>
          <a:solidFill>
            <a:schemeClr val="bg1"/>
          </a:solidFill>
          <a:ln>
            <a:solidFill>
              <a:srgbClr val="FF0000"/>
            </a:solidFill>
          </a:ln>
        </p:spPr>
        <p:txBody>
          <a:bodyPr>
            <a:normAutofit/>
          </a:bodyPr>
          <a:lstStyle/>
          <a:p>
            <a:pPr>
              <a:spcBef>
                <a:spcPts val="0"/>
              </a:spcBef>
              <a:buClr>
                <a:schemeClr val="tx1"/>
              </a:buClr>
              <a:buFont typeface="Arial" panose="020B0604020202020204" pitchFamily="34" charset="0"/>
              <a:buChar char="•"/>
            </a:pP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Dijagnostika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se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temelji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kliničkom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pregledu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bolesnika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te</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se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upotpunjuje</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rendgenskim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slikama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zahvaćenog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zgloba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u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dva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smjera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prema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potrebi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panoramskom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rendgenskom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snimkom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donjih</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ekstremiteta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sr-Latn-BA" dirty="0">
              <a:solidFill>
                <a:schemeClr val="tx1">
                  <a:lumMod val="95000"/>
                  <a:lumOff val="5000"/>
                </a:schemeClr>
              </a:solidFill>
              <a:latin typeface="Times New Roman" panose="02020603050405020304" pitchFamily="18" charset="0"/>
              <a:cs typeface="Times New Roman" panose="02020603050405020304" pitchFamily="18" charset="0"/>
            </a:endParaRPr>
          </a:p>
          <a:p>
            <a:pPr>
              <a:spcBef>
                <a:spcPts val="0"/>
              </a:spcBef>
              <a:buClr>
                <a:schemeClr val="tx1"/>
              </a:buClr>
              <a:buFont typeface="Arial" panose="020B0604020202020204" pitchFamily="34" charset="0"/>
              <a:buChar char="•"/>
            </a:pP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Kompjutorizirana</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tomografi</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ja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magnetska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rezonancija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ne </a:t>
            </a:r>
            <a:r>
              <a:rPr lang="sr-Latn-BA" dirty="0">
                <a:solidFill>
                  <a:schemeClr val="tx1">
                    <a:lumMod val="95000"/>
                    <a:lumOff val="5000"/>
                  </a:schemeClr>
                </a:solidFill>
                <a:latin typeface="Times New Roman" panose="02020603050405020304" pitchFamily="18" charset="0"/>
                <a:cs typeface="Times New Roman" panose="02020603050405020304" pitchFamily="18" charset="0"/>
              </a:rPr>
              <a:t>koriste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se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rutinski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u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sklopu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prije</a:t>
            </a:r>
            <a:r>
              <a:rPr lang="sr-Latn-BA"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operacijske</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obrade</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bolesnika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endParaRPr lang="sr-Latn-BA" dirty="0">
              <a:solidFill>
                <a:schemeClr val="tx1">
                  <a:lumMod val="95000"/>
                  <a:lumOff val="5000"/>
                </a:schemeClr>
              </a:solidFill>
              <a:latin typeface="Times New Roman" panose="02020603050405020304" pitchFamily="18" charset="0"/>
              <a:cs typeface="Times New Roman" panose="02020603050405020304" pitchFamily="18" charset="0"/>
            </a:endParaRPr>
          </a:p>
          <a:p>
            <a:pPr>
              <a:spcBef>
                <a:spcPts val="0"/>
              </a:spcBef>
              <a:buClr>
                <a:schemeClr val="tx1"/>
              </a:buClr>
              <a:buFont typeface="Arial" panose="020B0604020202020204" pitchFamily="34" charset="0"/>
              <a:buChar char="•"/>
            </a:pP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Nakon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postavljanja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indikacije</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za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operacijsko</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liječenje</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ne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preporučuje</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se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odgađati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jer</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prolongiranje</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zahvata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može</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dovesti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do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pogoršanja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deformacija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mekotkivnih</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kontraktura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mišićne</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atrofije</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što</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smanjuje</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uspjeh</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zahvata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otežava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oporavak</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sr-Latn-BA" dirty="0">
              <a:solidFill>
                <a:schemeClr val="tx1">
                  <a:lumMod val="95000"/>
                  <a:lumOff val="5000"/>
                </a:schemeClr>
              </a:solidFill>
              <a:latin typeface="Times New Roman" panose="02020603050405020304" pitchFamily="18" charset="0"/>
              <a:cs typeface="Times New Roman" panose="02020603050405020304" pitchFamily="18" charset="0"/>
            </a:endParaRPr>
          </a:p>
          <a:p>
            <a:pPr>
              <a:spcBef>
                <a:spcPts val="0"/>
              </a:spcBef>
              <a:buClr>
                <a:schemeClr val="tx1"/>
              </a:buClr>
              <a:buFont typeface="Arial" panose="020B0604020202020204" pitchFamily="34" charset="0"/>
              <a:buChar char="•"/>
            </a:pPr>
            <a:r>
              <a:rPr lang="sr-Latn-BA" b="1" i="1" dirty="0">
                <a:solidFill>
                  <a:schemeClr val="tx1">
                    <a:lumMod val="95000"/>
                    <a:lumOff val="5000"/>
                  </a:schemeClr>
                </a:solidFill>
                <a:latin typeface="Times New Roman" panose="02020603050405020304" pitchFamily="18" charset="0"/>
                <a:cs typeface="Times New Roman" panose="02020603050405020304" pitchFamily="18" charset="0"/>
              </a:rPr>
              <a:t>Pravovremena </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pr</a:t>
            </a:r>
            <a:r>
              <a:rPr lang="sr-Latn-BA" b="1" i="1" dirty="0">
                <a:solidFill>
                  <a:schemeClr val="tx1">
                    <a:lumMod val="95000"/>
                    <a:lumOff val="5000"/>
                  </a:schemeClr>
                </a:solidFill>
                <a:latin typeface="Times New Roman" panose="02020603050405020304" pitchFamily="18" charset="0"/>
                <a:cs typeface="Times New Roman" panose="02020603050405020304" pitchFamily="18" charset="0"/>
              </a:rPr>
              <a:t>eoperativna</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obrad</a:t>
            </a:r>
            <a:r>
              <a:rPr lang="sr-Latn-BA" b="1" i="1" dirty="0">
                <a:solidFill>
                  <a:schemeClr val="tx1">
                    <a:lumMod val="95000"/>
                    <a:lumOff val="5000"/>
                  </a:schemeClr>
                </a:solidFill>
                <a:latin typeface="Times New Roman" panose="02020603050405020304" pitchFamily="18" charset="0"/>
                <a:cs typeface="Times New Roman" panose="02020603050405020304" pitchFamily="18" charset="0"/>
              </a:rPr>
              <a:t>a</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i</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priprem</a:t>
            </a:r>
            <a:r>
              <a:rPr lang="sr-Latn-BA" b="1" i="1" dirty="0">
                <a:solidFill>
                  <a:schemeClr val="tx1">
                    <a:lumMod val="95000"/>
                    <a:lumOff val="5000"/>
                  </a:schemeClr>
                </a:solidFill>
                <a:latin typeface="Times New Roman" panose="02020603050405020304" pitchFamily="18" charset="0"/>
                <a:cs typeface="Times New Roman" panose="02020603050405020304" pitchFamily="18" charset="0"/>
              </a:rPr>
              <a:t>a,</a:t>
            </a:r>
            <a:r>
              <a:rPr lang="sr-Latn-BA"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znatno</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snizila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morbiditet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bolesnika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nakon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ugradnje</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TEP-a.</a:t>
            </a:r>
          </a:p>
          <a:p>
            <a:endParaRPr lang="en-US" dirty="0"/>
          </a:p>
        </p:txBody>
      </p:sp>
      <p:pic>
        <p:nvPicPr>
          <p:cNvPr id="5" name="Picture 4">
            <a:extLst>
              <a:ext uri="{FF2B5EF4-FFF2-40B4-BE49-F238E27FC236}">
                <a16:creationId xmlns:a16="http://schemas.microsoft.com/office/drawing/2014/main" id="{536473C6-DAB2-4529-9DC8-6F0C17791771}"/>
              </a:ext>
            </a:extLst>
          </p:cNvPr>
          <p:cNvPicPr>
            <a:picLocks noChangeAspect="1"/>
          </p:cNvPicPr>
          <p:nvPr/>
        </p:nvPicPr>
        <p:blipFill>
          <a:blip r:embed="rId2"/>
          <a:stretch>
            <a:fillRect/>
          </a:stretch>
        </p:blipFill>
        <p:spPr>
          <a:xfrm>
            <a:off x="9498563" y="74645"/>
            <a:ext cx="2360645" cy="1582704"/>
          </a:xfrm>
          <a:prstGeom prst="rect">
            <a:avLst/>
          </a:prstGeom>
        </p:spPr>
      </p:pic>
    </p:spTree>
    <p:extLst>
      <p:ext uri="{BB962C8B-B14F-4D97-AF65-F5344CB8AC3E}">
        <p14:creationId xmlns:p14="http://schemas.microsoft.com/office/powerpoint/2010/main" val="3386818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D4598-67DF-473C-A7A9-693D136D53BC}"/>
              </a:ext>
            </a:extLst>
          </p:cNvPr>
          <p:cNvSpPr>
            <a:spLocks noGrp="1"/>
          </p:cNvSpPr>
          <p:nvPr>
            <p:ph type="title"/>
          </p:nvPr>
        </p:nvSpPr>
        <p:spPr>
          <a:xfrm>
            <a:off x="677334" y="320351"/>
            <a:ext cx="8596668" cy="901959"/>
          </a:xfrm>
        </p:spPr>
        <p:txBody>
          <a:bodyPr/>
          <a:lstStyle/>
          <a:p>
            <a:r>
              <a:rPr lang="sr-Latn-BA" dirty="0">
                <a:solidFill>
                  <a:schemeClr val="tx1">
                    <a:lumMod val="95000"/>
                    <a:lumOff val="5000"/>
                  </a:schemeClr>
                </a:solidFill>
              </a:rPr>
              <a:t>Endoproteza kuka</a:t>
            </a:r>
            <a:endParaRPr lang="en-US" dirty="0"/>
          </a:p>
        </p:txBody>
      </p:sp>
      <p:sp>
        <p:nvSpPr>
          <p:cNvPr id="3" name="Content Placeholder 2">
            <a:extLst>
              <a:ext uri="{FF2B5EF4-FFF2-40B4-BE49-F238E27FC236}">
                <a16:creationId xmlns:a16="http://schemas.microsoft.com/office/drawing/2014/main" id="{653449D9-CC13-49A7-80BB-8FCBA321F78A}"/>
              </a:ext>
            </a:extLst>
          </p:cNvPr>
          <p:cNvSpPr>
            <a:spLocks noGrp="1"/>
          </p:cNvSpPr>
          <p:nvPr>
            <p:ph idx="1"/>
          </p:nvPr>
        </p:nvSpPr>
        <p:spPr>
          <a:xfrm>
            <a:off x="266786" y="1292842"/>
            <a:ext cx="8596668" cy="4725403"/>
          </a:xfrm>
        </p:spPr>
        <p:txBody>
          <a:bodyPr>
            <a:normAutofit/>
          </a:bodyPr>
          <a:lstStyle/>
          <a:p>
            <a:pPr>
              <a:spcBef>
                <a:spcPts val="0"/>
              </a:spcBef>
              <a:buClr>
                <a:schemeClr val="tx1">
                  <a:lumMod val="95000"/>
                  <a:lumOff val="5000"/>
                </a:schemeClr>
              </a:buClr>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Pre</a:t>
            </a:r>
            <a:r>
              <a:rPr lang="sr-Latn-BA" sz="2400" b="1" dirty="0">
                <a:latin typeface="Times New Roman" panose="02020603050405020304" pitchFamily="18" charset="0"/>
                <a:cs typeface="Times New Roman" panose="02020603050405020304" pitchFamily="18" charset="0"/>
              </a:rPr>
              <a:t>operativna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obrada</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endParaRPr lang="sr-Latn-BA" sz="2400" dirty="0">
              <a:latin typeface="Times New Roman" panose="02020603050405020304" pitchFamily="18" charset="0"/>
              <a:cs typeface="Times New Roman" panose="02020603050405020304" pitchFamily="18" charset="0"/>
            </a:endParaRPr>
          </a:p>
          <a:p>
            <a:pPr marL="0" indent="0">
              <a:spcBef>
                <a:spcPts val="0"/>
              </a:spcBef>
              <a:buClr>
                <a:schemeClr val="tx1">
                  <a:lumMod val="95000"/>
                  <a:lumOff val="5000"/>
                </a:schemeClr>
              </a:buClr>
              <a:buNone/>
            </a:pPr>
            <a:endParaRPr lang="sr-Latn-BA" sz="2400" dirty="0">
              <a:latin typeface="Times New Roman" panose="02020603050405020304" pitchFamily="18" charset="0"/>
              <a:cs typeface="Times New Roman" panose="02020603050405020304" pitchFamily="18" charset="0"/>
            </a:endParaRPr>
          </a:p>
          <a:p>
            <a:pPr>
              <a:spcBef>
                <a:spcPts val="0"/>
              </a:spcBef>
              <a:buClr>
                <a:schemeClr val="tx1">
                  <a:lumMod val="95000"/>
                  <a:lumOff val="5000"/>
                </a:schemeClr>
              </a:buCl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Svi </a:t>
            </a:r>
            <a:r>
              <a:rPr lang="en-US" dirty="0" err="1">
                <a:latin typeface="Times New Roman" panose="02020603050405020304" pitchFamily="18" charset="0"/>
                <a:cs typeface="Times New Roman" panose="02020603050405020304" pitchFamily="18" charset="0"/>
              </a:rPr>
              <a:t>bolesnici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moraju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proći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standardnu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preopera</a:t>
            </a:r>
            <a:r>
              <a:rPr lang="sr-Latn-BA" dirty="0">
                <a:latin typeface="Times New Roman" panose="02020603050405020304" pitchFamily="18" charset="0"/>
                <a:cs typeface="Times New Roman" panose="02020603050405020304" pitchFamily="18" charset="0"/>
              </a:rPr>
              <a:t>tivnu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obradu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zbog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uvida</a:t>
            </a:r>
            <a:r>
              <a:rPr lang="en-US" dirty="0">
                <a:latin typeface="Times New Roman" panose="02020603050405020304" pitchFamily="18" charset="0"/>
                <a:cs typeface="Times New Roman" panose="02020603050405020304" pitchFamily="18" charset="0"/>
              </a:rPr>
              <a:t> u </a:t>
            </a:r>
            <a:r>
              <a:rPr lang="en-US" dirty="0" err="1">
                <a:latin typeface="Times New Roman" panose="02020603050405020304" pitchFamily="18" charset="0"/>
                <a:cs typeface="Times New Roman" panose="02020603050405020304" pitchFamily="18" charset="0"/>
              </a:rPr>
              <a:t>njihovo</a:t>
            </a:r>
            <a:r>
              <a:rPr lang="en-US" dirty="0">
                <a:latin typeface="Times New Roman" panose="02020603050405020304" pitchFamily="18" charset="0"/>
                <a:cs typeface="Times New Roman" panose="02020603050405020304" pitchFamily="18" charset="0"/>
              </a:rPr>
              <a:t> op</a:t>
            </a:r>
            <a:r>
              <a:rPr lang="sr-Latn-BA" dirty="0">
                <a:latin typeface="Times New Roman" panose="02020603050405020304" pitchFamily="18" charset="0"/>
                <a:cs typeface="Times New Roman" panose="02020603050405020304" pitchFamily="18" charset="0"/>
              </a:rPr>
              <a:t>š</a:t>
            </a:r>
            <a:r>
              <a:rPr lang="en-US" dirty="0">
                <a:latin typeface="Times New Roman" panose="02020603050405020304" pitchFamily="18" charset="0"/>
                <a:cs typeface="Times New Roman" panose="02020603050405020304" pitchFamily="18" charset="0"/>
              </a:rPr>
              <a:t>e </a:t>
            </a:r>
            <a:r>
              <a:rPr lang="en-US" dirty="0" err="1">
                <a:latin typeface="Times New Roman" panose="02020603050405020304" pitchFamily="18" charset="0"/>
                <a:cs typeface="Times New Roman" panose="02020603050405020304" pitchFamily="18" charset="0"/>
              </a:rPr>
              <a:t>stanje</a:t>
            </a:r>
            <a:r>
              <a:rPr lang="sr-Latn-BA" dirty="0">
                <a:latin typeface="Times New Roman" panose="02020603050405020304" pitchFamily="18" charset="0"/>
                <a:cs typeface="Times New Roman" panose="02020603050405020304" pitchFamily="18" charset="0"/>
              </a:rPr>
              <a:t>:</a:t>
            </a:r>
          </a:p>
          <a:p>
            <a:pPr lvl="1">
              <a:spcBef>
                <a:spcPts val="0"/>
              </a:spcBef>
              <a:buClr>
                <a:schemeClr val="tx1">
                  <a:lumMod val="95000"/>
                  <a:lumOff val="5000"/>
                </a:schemeClr>
              </a:buClr>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pronalaženja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određenih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stanja</a:t>
            </a:r>
            <a:r>
              <a:rPr lang="en-US" sz="2000"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koja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su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kontraindikacije</a:t>
            </a:r>
            <a:r>
              <a:rPr lang="en-US" sz="2000" dirty="0">
                <a:latin typeface="Times New Roman" panose="02020603050405020304" pitchFamily="18" charset="0"/>
                <a:cs typeface="Times New Roman" panose="02020603050405020304" pitchFamily="18" charset="0"/>
              </a:rPr>
              <a:t> za </a:t>
            </a:r>
            <a:r>
              <a:rPr lang="sr-Latn-BA" sz="2000" dirty="0">
                <a:latin typeface="Times New Roman" panose="02020603050405020304" pitchFamily="18" charset="0"/>
                <a:cs typeface="Times New Roman" panose="02020603050405020304" pitchFamily="18" charset="0"/>
              </a:rPr>
              <a:t>h</a:t>
            </a:r>
            <a:r>
              <a:rPr lang="en-US" sz="2000" dirty="0" err="1">
                <a:latin typeface="Times New Roman" panose="02020603050405020304" pitchFamily="18" charset="0"/>
                <a:cs typeface="Times New Roman" panose="02020603050405020304" pitchFamily="18" charset="0"/>
              </a:rPr>
              <a:t>irurški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zahvat</a:t>
            </a:r>
            <a:r>
              <a:rPr lang="en-US" sz="2000" dirty="0">
                <a:latin typeface="Times New Roman" panose="02020603050405020304" pitchFamily="18" charset="0"/>
                <a:cs typeface="Times New Roman" panose="02020603050405020304" pitchFamily="18" charset="0"/>
              </a:rPr>
              <a:t> </a:t>
            </a:r>
            <a:endParaRPr lang="sr-Latn-BA" sz="2000" dirty="0">
              <a:latin typeface="Times New Roman" panose="02020603050405020304" pitchFamily="18" charset="0"/>
              <a:cs typeface="Times New Roman" panose="02020603050405020304" pitchFamily="18" charset="0"/>
            </a:endParaRPr>
          </a:p>
          <a:p>
            <a:pPr lvl="1">
              <a:spcBef>
                <a:spcPts val="0"/>
              </a:spcBef>
              <a:buClr>
                <a:schemeClr val="tx1">
                  <a:lumMod val="95000"/>
                  <a:lumOff val="5000"/>
                </a:schemeClr>
              </a:buClr>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valja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obratiti</a:t>
            </a:r>
            <a:r>
              <a:rPr lang="sr-Latn-BA" sz="2000" dirty="0">
                <a:latin typeface="Times New Roman" panose="02020603050405020304" pitchFamily="18" charset="0"/>
                <a:cs typeface="Times New Roman" panose="02020603050405020304" pitchFamily="18" charset="0"/>
              </a:rPr>
              <a:t> pažnju</a:t>
            </a:r>
            <a:r>
              <a:rPr lang="en-US" sz="2000"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stanje</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cervikalne</a:t>
            </a:r>
            <a:r>
              <a:rPr lang="en-US" sz="2000" b="1" i="1" dirty="0">
                <a:latin typeface="Times New Roman" panose="02020603050405020304" pitchFamily="18" charset="0"/>
                <a:cs typeface="Times New Roman" panose="02020603050405020304" pitchFamily="18" charset="0"/>
              </a:rPr>
              <a:t> k</a:t>
            </a:r>
            <a:r>
              <a:rPr lang="sr-Latn-BA" sz="2000" b="1" i="1" dirty="0">
                <a:latin typeface="Times New Roman" panose="02020603050405020304" pitchFamily="18" charset="0"/>
                <a:cs typeface="Times New Roman" panose="02020603050405020304" pitchFamily="18" charset="0"/>
              </a:rPr>
              <a:t>ičme</a:t>
            </a:r>
            <a:endParaRPr lang="sr-Latn-BA" sz="2000" dirty="0">
              <a:latin typeface="Times New Roman" panose="02020603050405020304" pitchFamily="18" charset="0"/>
              <a:cs typeface="Times New Roman" panose="02020603050405020304" pitchFamily="18" charset="0"/>
            </a:endParaRPr>
          </a:p>
          <a:p>
            <a:pPr lvl="1">
              <a:spcBef>
                <a:spcPts val="0"/>
              </a:spcBef>
              <a:buClr>
                <a:schemeClr val="tx1">
                  <a:lumMod val="95000"/>
                  <a:lumOff val="5000"/>
                </a:schemeClr>
              </a:buClr>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moraju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imati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nalaz</a:t>
            </a:r>
            <a:r>
              <a:rPr lang="sr-Latn-BA" sz="2000" dirty="0">
                <a:latin typeface="Times New Roman" panose="02020603050405020304" pitchFamily="18" charset="0"/>
                <a:cs typeface="Times New Roman" panose="02020603050405020304" pitchFamily="18" charset="0"/>
              </a:rPr>
              <a:t> </a:t>
            </a:r>
            <a:r>
              <a:rPr lang="sr-Latn-BA" sz="2000" b="1" i="1" dirty="0">
                <a:latin typeface="Times New Roman" panose="02020603050405020304" pitchFamily="18" charset="0"/>
                <a:cs typeface="Times New Roman" panose="02020603050405020304" pitchFamily="18" charset="0"/>
              </a:rPr>
              <a:t>interniste/</a:t>
            </a:r>
            <a:r>
              <a:rPr lang="en-US" sz="2000" b="1" i="1" dirty="0" err="1">
                <a:latin typeface="Times New Roman" panose="02020603050405020304" pitchFamily="18" charset="0"/>
                <a:cs typeface="Times New Roman" panose="02020603050405020304" pitchFamily="18" charset="0"/>
              </a:rPr>
              <a:t>kardiologa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uz</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ultrazvučni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pregled</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srca</a:t>
            </a:r>
            <a:r>
              <a:rPr lang="sr-Latn-BA"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aterosklerotsku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koronarnu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bolest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perifernu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vaskularnu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bolest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srčan</a:t>
            </a:r>
            <a:r>
              <a:rPr lang="sr-Latn-BA" sz="2000" dirty="0">
                <a:latin typeface="Times New Roman" panose="02020603050405020304" pitchFamily="18" charset="0"/>
                <a:cs typeface="Times New Roman" panose="02020603050405020304" pitchFamily="18" charset="0"/>
              </a:rPr>
              <a:t>u insuficijenciju</a:t>
            </a:r>
            <a:r>
              <a:rPr lang="en-US" sz="2000" dirty="0">
                <a:latin typeface="Times New Roman" panose="02020603050405020304" pitchFamily="18" charset="0"/>
                <a:cs typeface="Times New Roman" panose="02020603050405020304" pitchFamily="18" charset="0"/>
              </a:rPr>
              <a:t> ) da bi se </a:t>
            </a:r>
            <a:r>
              <a:rPr lang="en-US" sz="2000" dirty="0" err="1">
                <a:latin typeface="Times New Roman" panose="02020603050405020304" pitchFamily="18" charset="0"/>
                <a:cs typeface="Times New Roman" panose="02020603050405020304" pitchFamily="18" charset="0"/>
              </a:rPr>
              <a:t>mogao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planirati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odgovarajući</a:t>
            </a:r>
            <a:r>
              <a:rPr lang="en-US" sz="2000" dirty="0">
                <a:latin typeface="Times New Roman" panose="02020603050405020304" pitchFamily="18" charset="0"/>
                <a:cs typeface="Times New Roman" panose="02020603050405020304" pitchFamily="18" charset="0"/>
              </a:rPr>
              <a:t> </a:t>
            </a:r>
            <a:r>
              <a:rPr lang="sr-Latn-BA" sz="2000" dirty="0">
                <a:latin typeface="Times New Roman" panose="02020603050405020304" pitchFamily="18" charset="0"/>
                <a:cs typeface="Times New Roman" panose="02020603050405020304" pitchFamily="18" charset="0"/>
              </a:rPr>
              <a:t>izbor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anestezije</a:t>
            </a:r>
            <a:r>
              <a:rPr lang="en-US" sz="2000" dirty="0">
                <a:latin typeface="Times New Roman" panose="02020603050405020304" pitchFamily="18" charset="0"/>
                <a:cs typeface="Times New Roman" panose="02020603050405020304" pitchFamily="18" charset="0"/>
              </a:rPr>
              <a:t>.</a:t>
            </a:r>
            <a:endParaRPr lang="sr-Latn-BA" sz="2000" dirty="0">
              <a:latin typeface="Times New Roman" panose="02020603050405020304" pitchFamily="18" charset="0"/>
              <a:cs typeface="Times New Roman" panose="02020603050405020304" pitchFamily="18" charset="0"/>
            </a:endParaRPr>
          </a:p>
          <a:p>
            <a:pPr lvl="1">
              <a:spcBef>
                <a:spcPts val="0"/>
              </a:spcBef>
              <a:buClr>
                <a:schemeClr val="tx1">
                  <a:lumMod val="95000"/>
                  <a:lumOff val="5000"/>
                </a:schemeClr>
              </a:buClr>
              <a:buFont typeface="Arial" panose="020B0604020202020204" pitchFamily="34" charset="0"/>
              <a:buChar char="•"/>
            </a:pPr>
            <a:r>
              <a:rPr lang="sr-Latn-BA" sz="2000" dirty="0">
                <a:latin typeface="Times New Roman" panose="02020603050405020304" pitchFamily="18" charset="0"/>
                <a:cs typeface="Times New Roman" panose="02020603050405020304" pitchFamily="18" charset="0"/>
              </a:rPr>
              <a:t>identifikovati i locirati </a:t>
            </a:r>
            <a:r>
              <a:rPr lang="en-US" sz="2000"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potencijalnih</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žarišta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infekcija</a:t>
            </a:r>
            <a:r>
              <a:rPr lang="en-US" sz="2000" b="1" i="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koja</a:t>
            </a:r>
            <a:r>
              <a:rPr lang="en-US" sz="2000" dirty="0">
                <a:latin typeface="Times New Roman" panose="02020603050405020304" pitchFamily="18" charset="0"/>
                <a:cs typeface="Times New Roman" panose="02020603050405020304" pitchFamily="18" charset="0"/>
              </a:rPr>
              <a:t> bi </a:t>
            </a:r>
            <a:r>
              <a:rPr lang="en-US" sz="2000" dirty="0" err="1">
                <a:latin typeface="Times New Roman" panose="02020603050405020304" pitchFamily="18" charset="0"/>
                <a:cs typeface="Times New Roman" panose="02020603050405020304" pitchFamily="18" charset="0"/>
              </a:rPr>
              <a:t>hematogenim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putem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mogla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dovesti</a:t>
            </a:r>
            <a:r>
              <a:rPr lang="en-US" sz="2000" dirty="0">
                <a:latin typeface="Times New Roman" panose="02020603050405020304" pitchFamily="18" charset="0"/>
                <a:cs typeface="Times New Roman" panose="02020603050405020304" pitchFamily="18" charset="0"/>
              </a:rPr>
              <a:t> do </a:t>
            </a:r>
            <a:r>
              <a:rPr lang="en-US" sz="2000" dirty="0" err="1">
                <a:latin typeface="Times New Roman" panose="02020603050405020304" pitchFamily="18" charset="0"/>
                <a:cs typeface="Times New Roman" panose="02020603050405020304" pitchFamily="18" charset="0"/>
              </a:rPr>
              <a:t>periprotetičke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infekcije</a:t>
            </a:r>
            <a:r>
              <a:rPr lang="en-US" sz="2000" dirty="0">
                <a:latin typeface="Times New Roman" panose="02020603050405020304" pitchFamily="18" charset="0"/>
                <a:cs typeface="Times New Roman" panose="02020603050405020304" pitchFamily="18" charset="0"/>
              </a:rPr>
              <a:t>. </a:t>
            </a:r>
            <a:endParaRPr lang="sr-Latn-BA" sz="2000" dirty="0">
              <a:latin typeface="Times New Roman" panose="02020603050405020304" pitchFamily="18" charset="0"/>
              <a:cs typeface="Times New Roman" panose="02020603050405020304" pitchFamily="18" charset="0"/>
            </a:endParaRPr>
          </a:p>
          <a:p>
            <a:pPr lvl="1">
              <a:spcBef>
                <a:spcPts val="0"/>
              </a:spcBef>
              <a:buClr>
                <a:schemeClr val="tx1">
                  <a:lumMod val="95000"/>
                  <a:lumOff val="5000"/>
                </a:schemeClr>
              </a:buClr>
              <a:buFont typeface="Arial" panose="020B0604020202020204" pitchFamily="34" charset="0"/>
              <a:buChar char="•"/>
            </a:pPr>
            <a:r>
              <a:rPr lang="en-US" sz="2000" b="1" i="1" dirty="0" err="1">
                <a:latin typeface="Times New Roman" panose="02020603050405020304" pitchFamily="18" charset="0"/>
                <a:cs typeface="Times New Roman" panose="02020603050405020304" pitchFamily="18" charset="0"/>
              </a:rPr>
              <a:t>medikamentne</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terapije</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osnovne</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bolesti</a:t>
            </a:r>
            <a:r>
              <a:rPr lang="sr-Latn-BA" sz="2000" dirty="0">
                <a:latin typeface="Times New Roman" panose="02020603050405020304" pitchFamily="18" charset="0"/>
                <a:cs typeface="Times New Roman" panose="02020603050405020304" pitchFamily="18" charset="0"/>
              </a:rPr>
              <a:t>; kardiotonici, kortikosteroidi...</a:t>
            </a:r>
          </a:p>
          <a:p>
            <a:pPr lvl="2">
              <a:spcBef>
                <a:spcPts val="0"/>
              </a:spcBef>
              <a:buClr>
                <a:schemeClr val="tx1">
                  <a:lumMod val="95000"/>
                  <a:lumOff val="5000"/>
                </a:schemeClr>
              </a:buClr>
              <a:buFont typeface="Arial" panose="020B0604020202020204" pitchFamily="34" charset="0"/>
              <a:buChar char="•"/>
            </a:pPr>
            <a:r>
              <a:rPr lang="sr-Latn-BA" sz="1800" b="1" i="1" dirty="0">
                <a:latin typeface="Times New Roman" panose="02020603050405020304" pitchFamily="18" charset="0"/>
                <a:cs typeface="Times New Roman" panose="02020603050405020304" pitchFamily="18" charset="0"/>
              </a:rPr>
              <a:t>n</a:t>
            </a:r>
            <a:r>
              <a:rPr lang="en-US" sz="1800" b="1" i="1" dirty="0" err="1">
                <a:latin typeface="Times New Roman" panose="02020603050405020304" pitchFamily="18" charset="0"/>
                <a:cs typeface="Times New Roman" panose="02020603050405020304" pitchFamily="18" charset="0"/>
              </a:rPr>
              <a:t>esteroidni</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antireumatici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imaju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osim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analgetskoga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protuupalnog</a:t>
            </a:r>
            <a:r>
              <a:rPr lang="en-US" sz="1800" dirty="0">
                <a:latin typeface="Times New Roman" panose="02020603050405020304" pitchFamily="18" charset="0"/>
                <a:cs typeface="Times New Roman" panose="02020603050405020304" pitchFamily="18" charset="0"/>
              </a:rPr>
              <a:t> </a:t>
            </a:r>
            <a:r>
              <a:rPr lang="sr-Latn-BA" sz="1800" dirty="0">
                <a:latin typeface="Times New Roman" panose="02020603050405020304" pitchFamily="18" charset="0"/>
                <a:cs typeface="Times New Roman" panose="02020603050405020304" pitchFamily="18" charset="0"/>
              </a:rPr>
              <a:t>efekat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antitrombocitni</a:t>
            </a:r>
            <a:r>
              <a:rPr lang="en-US" sz="1800" dirty="0">
                <a:latin typeface="Times New Roman" panose="02020603050405020304" pitchFamily="18" charset="0"/>
                <a:cs typeface="Times New Roman" panose="02020603050405020304" pitchFamily="18" charset="0"/>
              </a:rPr>
              <a:t> </a:t>
            </a:r>
            <a:r>
              <a:rPr lang="sr-Latn-BA" sz="1800" dirty="0">
                <a:latin typeface="Times New Roman" panose="02020603050405020304" pitchFamily="18" charset="0"/>
                <a:cs typeface="Times New Roman" panose="02020603050405020304" pitchFamily="18" charset="0"/>
              </a:rPr>
              <a:t>efekat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zbog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čega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njihova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primjena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vodi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jačemu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krvarenju</a:t>
            </a:r>
            <a:endParaRPr lang="en-US" sz="1800" dirty="0">
              <a:latin typeface="Times New Roman" panose="02020603050405020304" pitchFamily="18" charset="0"/>
              <a:cs typeface="Times New Roman" panose="02020603050405020304" pitchFamily="18" charset="0"/>
            </a:endParaRPr>
          </a:p>
          <a:p>
            <a:pPr>
              <a:spcBef>
                <a:spcPts val="0"/>
              </a:spcBef>
              <a:buClr>
                <a:schemeClr val="tx1">
                  <a:lumMod val="95000"/>
                  <a:lumOff val="5000"/>
                </a:schemeClr>
              </a:buClr>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pic>
        <p:nvPicPr>
          <p:cNvPr id="1026" name="Picture 2" descr="Operacija kuka – pripreme, cijena, postupak i oporavak | Kreni zdravo!">
            <a:extLst>
              <a:ext uri="{FF2B5EF4-FFF2-40B4-BE49-F238E27FC236}">
                <a16:creationId xmlns:a16="http://schemas.microsoft.com/office/drawing/2014/main" id="{1DF55EE5-8188-4C96-B14B-1F9169DDA6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6888" y="222532"/>
            <a:ext cx="3208326" cy="19995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E0ED6D7-9EFB-4BDA-9815-E484FB243496}"/>
              </a:ext>
            </a:extLst>
          </p:cNvPr>
          <p:cNvPicPr>
            <a:picLocks noChangeAspect="1"/>
          </p:cNvPicPr>
          <p:nvPr/>
        </p:nvPicPr>
        <p:blipFill>
          <a:blip r:embed="rId3"/>
          <a:stretch>
            <a:fillRect/>
          </a:stretch>
        </p:blipFill>
        <p:spPr>
          <a:xfrm>
            <a:off x="8835151" y="2386888"/>
            <a:ext cx="2971800" cy="1543050"/>
          </a:xfrm>
          <a:prstGeom prst="rect">
            <a:avLst/>
          </a:prstGeom>
        </p:spPr>
      </p:pic>
      <p:pic>
        <p:nvPicPr>
          <p:cNvPr id="5" name="Picture 4">
            <a:extLst>
              <a:ext uri="{FF2B5EF4-FFF2-40B4-BE49-F238E27FC236}">
                <a16:creationId xmlns:a16="http://schemas.microsoft.com/office/drawing/2014/main" id="{727355E8-148C-47CC-B125-5435E282C966}"/>
              </a:ext>
            </a:extLst>
          </p:cNvPr>
          <p:cNvPicPr>
            <a:picLocks noChangeAspect="1"/>
          </p:cNvPicPr>
          <p:nvPr/>
        </p:nvPicPr>
        <p:blipFill>
          <a:blip r:embed="rId4"/>
          <a:stretch>
            <a:fillRect/>
          </a:stretch>
        </p:blipFill>
        <p:spPr>
          <a:xfrm>
            <a:off x="9013370" y="4189445"/>
            <a:ext cx="2971799" cy="2803333"/>
          </a:xfrm>
          <a:prstGeom prst="rect">
            <a:avLst/>
          </a:prstGeom>
        </p:spPr>
      </p:pic>
    </p:spTree>
    <p:extLst>
      <p:ext uri="{BB962C8B-B14F-4D97-AF65-F5344CB8AC3E}">
        <p14:creationId xmlns:p14="http://schemas.microsoft.com/office/powerpoint/2010/main" val="1736684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F6F90-070E-4A33-B91A-644369FBBD92}"/>
              </a:ext>
            </a:extLst>
          </p:cNvPr>
          <p:cNvSpPr>
            <a:spLocks noGrp="1"/>
          </p:cNvSpPr>
          <p:nvPr>
            <p:ph type="title"/>
          </p:nvPr>
        </p:nvSpPr>
        <p:spPr>
          <a:xfrm>
            <a:off x="677334" y="609600"/>
            <a:ext cx="8596668" cy="594049"/>
          </a:xfrm>
        </p:spPr>
        <p:txBody>
          <a:bodyPr>
            <a:normAutofit fontScale="90000"/>
          </a:bodyPr>
          <a:lstStyle/>
          <a:p>
            <a:pPr algn="ctr"/>
            <a:r>
              <a:rPr lang="sr-Latn-BA" dirty="0">
                <a:solidFill>
                  <a:schemeClr val="tx1">
                    <a:lumMod val="95000"/>
                    <a:lumOff val="5000"/>
                  </a:schemeClr>
                </a:solidFill>
              </a:rPr>
              <a:t>Endoproteza kuka</a:t>
            </a:r>
            <a:endParaRPr lang="en-US" b="1" dirty="0"/>
          </a:p>
        </p:txBody>
      </p:sp>
      <p:sp>
        <p:nvSpPr>
          <p:cNvPr id="3" name="Content Placeholder 2">
            <a:extLst>
              <a:ext uri="{FF2B5EF4-FFF2-40B4-BE49-F238E27FC236}">
                <a16:creationId xmlns:a16="http://schemas.microsoft.com/office/drawing/2014/main" id="{DB2A05FC-D60F-452C-8EB7-8C4AA5D8549C}"/>
              </a:ext>
            </a:extLst>
          </p:cNvPr>
          <p:cNvSpPr>
            <a:spLocks noGrp="1"/>
          </p:cNvSpPr>
          <p:nvPr>
            <p:ph idx="1"/>
          </p:nvPr>
        </p:nvSpPr>
        <p:spPr>
          <a:xfrm>
            <a:off x="677334" y="1520890"/>
            <a:ext cx="9866258" cy="5187819"/>
          </a:xfrm>
          <a:solidFill>
            <a:schemeClr val="bg1"/>
          </a:solidFill>
        </p:spPr>
        <p:txBody>
          <a:bodyPr>
            <a:noAutofit/>
          </a:bodyPr>
          <a:lstStyle/>
          <a:p>
            <a:pPr>
              <a:spcBef>
                <a:spcPts val="0"/>
              </a:spcBef>
            </a:pPr>
            <a:r>
              <a:rPr lang="en-US" sz="2400" b="1" i="0" dirty="0" err="1">
                <a:solidFill>
                  <a:srgbClr val="FF0000"/>
                </a:solidFill>
                <a:effectLst/>
                <a:latin typeface="Times New Roman" panose="02020603050405020304" pitchFamily="18" charset="0"/>
                <a:cs typeface="Times New Roman" panose="02020603050405020304" pitchFamily="18" charset="0"/>
              </a:rPr>
              <a:t>Rizici</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operacije</a:t>
            </a:r>
            <a:br>
              <a:rPr lang="en-US" b="0" i="0" dirty="0">
                <a:solidFill>
                  <a:srgbClr val="4C4C4C"/>
                </a:solidFill>
                <a:effectLst/>
                <a:latin typeface="Times New Roman" panose="02020603050405020304" pitchFamily="18" charset="0"/>
                <a:cs typeface="Times New Roman" panose="02020603050405020304" pitchFamily="18" charset="0"/>
              </a:rPr>
            </a:br>
            <a:r>
              <a:rPr lang="en-US" b="0" i="0" dirty="0" err="1">
                <a:solidFill>
                  <a:srgbClr val="4C4C4C"/>
                </a:solidFill>
                <a:effectLst/>
                <a:latin typeface="Times New Roman" panose="02020603050405020304" pitchFamily="18" charset="0"/>
                <a:cs typeface="Times New Roman" panose="02020603050405020304" pitchFamily="18" charset="0"/>
              </a:rPr>
              <a:t>Operacija</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ugradnje</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totalne</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endoproteze</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kuka</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kao</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i</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svaka</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druga</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operacija</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ima</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svoje</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rizike</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Rizici</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povezani</a:t>
            </a:r>
            <a:r>
              <a:rPr lang="en-US" b="0" i="0" dirty="0">
                <a:solidFill>
                  <a:srgbClr val="4C4C4C"/>
                </a:solidFill>
                <a:effectLst/>
                <a:latin typeface="Times New Roman" panose="02020603050405020304" pitchFamily="18" charset="0"/>
                <a:cs typeface="Times New Roman" panose="02020603050405020304" pitchFamily="18" charset="0"/>
              </a:rPr>
              <a:t> s </a:t>
            </a:r>
            <a:r>
              <a:rPr lang="en-US" b="0" i="0" dirty="0" err="1">
                <a:solidFill>
                  <a:srgbClr val="4C4C4C"/>
                </a:solidFill>
                <a:effectLst/>
                <a:latin typeface="Times New Roman" panose="02020603050405020304" pitchFamily="18" charset="0"/>
                <a:cs typeface="Times New Roman" panose="02020603050405020304" pitchFamily="18" charset="0"/>
              </a:rPr>
              <a:t>operacijom</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zamjene</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kuka</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iako</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vrlo</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rijetko</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mogu</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uključivati</a:t>
            </a:r>
            <a:r>
              <a:rPr lang="en-US" b="0" i="0" dirty="0">
                <a:solidFill>
                  <a:srgbClr val="4C4C4C"/>
                </a:solidFill>
                <a:effectLst/>
                <a:latin typeface="Times New Roman" panose="02020603050405020304" pitchFamily="18" charset="0"/>
                <a:cs typeface="Times New Roman" panose="02020603050405020304" pitchFamily="18" charset="0"/>
              </a:rPr>
              <a:t>:</a:t>
            </a:r>
          </a:p>
          <a:p>
            <a:pPr>
              <a:spcBef>
                <a:spcPts val="0"/>
              </a:spcBef>
              <a:buFont typeface="Arial" panose="020B0604020202020204" pitchFamily="34" charset="0"/>
              <a:buChar char="•"/>
            </a:pPr>
            <a:r>
              <a:rPr lang="en-US" b="1" i="0" dirty="0" err="1">
                <a:solidFill>
                  <a:srgbClr val="4C4C4C"/>
                </a:solidFill>
                <a:effectLst/>
                <a:latin typeface="Times New Roman" panose="02020603050405020304" pitchFamily="18" charset="0"/>
                <a:cs typeface="Times New Roman" panose="02020603050405020304" pitchFamily="18" charset="0"/>
              </a:rPr>
              <a:t>Tromboza</a:t>
            </a:r>
            <a:endParaRPr lang="en-US" b="1" i="0" dirty="0">
              <a:solidFill>
                <a:srgbClr val="4C4C4C"/>
              </a:solidFill>
              <a:effectLst/>
              <a:latin typeface="Times New Roman" panose="02020603050405020304" pitchFamily="18" charset="0"/>
              <a:cs typeface="Times New Roman" panose="02020603050405020304" pitchFamily="18" charset="0"/>
            </a:endParaRPr>
          </a:p>
          <a:p>
            <a:pPr marL="742950" lvl="1" indent="-285750">
              <a:spcBef>
                <a:spcPts val="0"/>
              </a:spcBef>
              <a:buFont typeface="Arial" panose="020B0604020202020204" pitchFamily="34" charset="0"/>
              <a:buChar char="•"/>
            </a:pPr>
            <a:r>
              <a:rPr lang="en-US" sz="1800" b="0" i="0" dirty="0" err="1">
                <a:solidFill>
                  <a:srgbClr val="4C4C4C"/>
                </a:solidFill>
                <a:effectLst/>
                <a:latin typeface="Times New Roman" panose="02020603050405020304" pitchFamily="18" charset="0"/>
                <a:cs typeface="Times New Roman" panose="02020603050405020304" pitchFamily="18" charset="0"/>
              </a:rPr>
              <a:t>Nakon</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operativnih</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zahvata</a:t>
            </a:r>
            <a:r>
              <a:rPr lang="en-US" sz="1800" b="0" i="0" dirty="0">
                <a:solidFill>
                  <a:srgbClr val="4C4C4C"/>
                </a:solidFill>
                <a:effectLst/>
                <a:latin typeface="Times New Roman" panose="02020603050405020304" pitchFamily="18" charset="0"/>
                <a:cs typeface="Times New Roman" panose="02020603050405020304" pitchFamily="18" charset="0"/>
              </a:rPr>
              <a:t> u </a:t>
            </a:r>
            <a:r>
              <a:rPr lang="en-US" sz="1800" b="0" i="0" dirty="0" err="1">
                <a:solidFill>
                  <a:srgbClr val="4C4C4C"/>
                </a:solidFill>
                <a:effectLst/>
                <a:latin typeface="Times New Roman" panose="02020603050405020304" pitchFamily="18" charset="0"/>
                <a:cs typeface="Times New Roman" panose="02020603050405020304" pitchFamily="18" charset="0"/>
              </a:rPr>
              <a:t>venama</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nogu</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mogu</a:t>
            </a:r>
            <a:r>
              <a:rPr lang="en-US" sz="1800" b="0" i="0" dirty="0">
                <a:solidFill>
                  <a:srgbClr val="4C4C4C"/>
                </a:solidFill>
                <a:effectLst/>
                <a:latin typeface="Times New Roman" panose="02020603050405020304" pitchFamily="18" charset="0"/>
                <a:cs typeface="Times New Roman" panose="02020603050405020304" pitchFamily="18" charset="0"/>
              </a:rPr>
              <a:t> se </a:t>
            </a:r>
            <a:r>
              <a:rPr lang="en-US" sz="1800" b="0" i="0" dirty="0" err="1">
                <a:solidFill>
                  <a:srgbClr val="4C4C4C"/>
                </a:solidFill>
                <a:effectLst/>
                <a:latin typeface="Times New Roman" panose="02020603050405020304" pitchFamily="18" charset="0"/>
                <a:cs typeface="Times New Roman" panose="02020603050405020304" pitchFamily="18" charset="0"/>
              </a:rPr>
              <a:t>stvoriti</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ugrušci</a:t>
            </a:r>
            <a:r>
              <a:rPr lang="en-US" sz="1800" b="0" i="0" dirty="0">
                <a:solidFill>
                  <a:srgbClr val="4C4C4C"/>
                </a:solidFill>
                <a:effectLst/>
                <a:latin typeface="Times New Roman" panose="02020603050405020304" pitchFamily="18" charset="0"/>
                <a:cs typeface="Times New Roman" panose="02020603050405020304" pitchFamily="18" charset="0"/>
              </a:rPr>
              <a:t>. To </a:t>
            </a:r>
            <a:r>
              <a:rPr lang="en-US" sz="1800" b="0" i="0" dirty="0" err="1">
                <a:solidFill>
                  <a:srgbClr val="4C4C4C"/>
                </a:solidFill>
                <a:effectLst/>
                <a:latin typeface="Times New Roman" panose="02020603050405020304" pitchFamily="18" charset="0"/>
                <a:cs typeface="Times New Roman" panose="02020603050405020304" pitchFamily="18" charset="0"/>
              </a:rPr>
              <a:t>može</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biti</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opasno</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jer</a:t>
            </a:r>
            <a:r>
              <a:rPr lang="en-US" sz="1800" b="0" i="0" dirty="0">
                <a:solidFill>
                  <a:srgbClr val="4C4C4C"/>
                </a:solidFill>
                <a:effectLst/>
                <a:latin typeface="Times New Roman" panose="02020603050405020304" pitchFamily="18" charset="0"/>
                <a:cs typeface="Times New Roman" panose="02020603050405020304" pitchFamily="18" charset="0"/>
              </a:rPr>
              <a:t> se </a:t>
            </a:r>
            <a:r>
              <a:rPr lang="en-US" sz="1800" b="0" i="0" dirty="0" err="1">
                <a:solidFill>
                  <a:srgbClr val="4C4C4C"/>
                </a:solidFill>
                <a:effectLst/>
                <a:latin typeface="Times New Roman" panose="02020603050405020304" pitchFamily="18" charset="0"/>
                <a:cs typeface="Times New Roman" panose="02020603050405020304" pitchFamily="18" charset="0"/>
              </a:rPr>
              <a:t>komad</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ugruška</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može</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odlomiti</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i</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putovati</a:t>
            </a:r>
            <a:r>
              <a:rPr lang="en-US" sz="1800" b="0" i="0" dirty="0">
                <a:solidFill>
                  <a:srgbClr val="4C4C4C"/>
                </a:solidFill>
                <a:effectLst/>
                <a:latin typeface="Times New Roman" panose="02020603050405020304" pitchFamily="18" charset="0"/>
                <a:cs typeface="Times New Roman" panose="02020603050405020304" pitchFamily="18" charset="0"/>
              </a:rPr>
              <a:t> u </a:t>
            </a:r>
            <a:r>
              <a:rPr lang="en-US" sz="1800" b="0" i="0" dirty="0" err="1">
                <a:solidFill>
                  <a:srgbClr val="4C4C4C"/>
                </a:solidFill>
                <a:effectLst/>
                <a:latin typeface="Times New Roman" panose="02020603050405020304" pitchFamily="18" charset="0"/>
                <a:cs typeface="Times New Roman" panose="02020603050405020304" pitchFamily="18" charset="0"/>
              </a:rPr>
              <a:t>pluća</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srce</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ili</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rijetko</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mozak</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Kako</a:t>
            </a:r>
            <a:r>
              <a:rPr lang="en-US" sz="1800" b="0" i="0" dirty="0">
                <a:solidFill>
                  <a:srgbClr val="4C4C4C"/>
                </a:solidFill>
                <a:effectLst/>
                <a:latin typeface="Times New Roman" panose="02020603050405020304" pitchFamily="18" charset="0"/>
                <a:cs typeface="Times New Roman" panose="02020603050405020304" pitchFamily="18" charset="0"/>
              </a:rPr>
              <a:t> bi se </a:t>
            </a:r>
            <a:r>
              <a:rPr lang="en-US" sz="1800" b="0" i="0" dirty="0" err="1">
                <a:solidFill>
                  <a:srgbClr val="4C4C4C"/>
                </a:solidFill>
                <a:effectLst/>
                <a:latin typeface="Times New Roman" panose="02020603050405020304" pitchFamily="18" charset="0"/>
                <a:cs typeface="Times New Roman" panose="02020603050405020304" pitchFamily="18" charset="0"/>
              </a:rPr>
              <a:t>spriječili</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takvi</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događaji</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sr-Latn-BA" sz="1800" b="0" i="0" dirty="0">
                <a:solidFill>
                  <a:srgbClr val="4C4C4C"/>
                </a:solidFill>
                <a:effectLst/>
                <a:latin typeface="Times New Roman" panose="02020603050405020304" pitchFamily="18" charset="0"/>
                <a:cs typeface="Times New Roman" panose="02020603050405020304" pitchFamily="18" charset="0"/>
              </a:rPr>
              <a:t>daje se preoperativno i postoperativno</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antitrombotsku</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profilaksu</a:t>
            </a:r>
            <a:endParaRPr lang="en-US" sz="1800" b="0" i="0" dirty="0">
              <a:solidFill>
                <a:srgbClr val="4C4C4C"/>
              </a:solidFill>
              <a:effectLst/>
              <a:latin typeface="Times New Roman" panose="02020603050405020304" pitchFamily="18" charset="0"/>
              <a:cs typeface="Times New Roman" panose="02020603050405020304" pitchFamily="18" charset="0"/>
            </a:endParaRPr>
          </a:p>
          <a:p>
            <a:pPr>
              <a:spcBef>
                <a:spcPts val="0"/>
              </a:spcBef>
              <a:buFont typeface="Arial" panose="020B0604020202020204" pitchFamily="34" charset="0"/>
              <a:buChar char="•"/>
            </a:pPr>
            <a:r>
              <a:rPr lang="en-US" b="1" i="0" dirty="0" err="1">
                <a:solidFill>
                  <a:srgbClr val="4C4C4C"/>
                </a:solidFill>
                <a:effectLst/>
                <a:latin typeface="Times New Roman" panose="02020603050405020304" pitchFamily="18" charset="0"/>
                <a:cs typeface="Times New Roman" panose="02020603050405020304" pitchFamily="18" charset="0"/>
              </a:rPr>
              <a:t>Infekcija</a:t>
            </a:r>
            <a:endParaRPr lang="en-US" b="1" i="0" dirty="0">
              <a:solidFill>
                <a:srgbClr val="4C4C4C"/>
              </a:solidFill>
              <a:effectLst/>
              <a:latin typeface="Times New Roman" panose="02020603050405020304" pitchFamily="18" charset="0"/>
              <a:cs typeface="Times New Roman" panose="02020603050405020304" pitchFamily="18" charset="0"/>
            </a:endParaRPr>
          </a:p>
          <a:p>
            <a:pPr marL="742950" lvl="1" indent="-285750">
              <a:spcBef>
                <a:spcPts val="0"/>
              </a:spcBef>
              <a:buFont typeface="Arial" panose="020B0604020202020204" pitchFamily="34" charset="0"/>
              <a:buChar char="•"/>
            </a:pPr>
            <a:r>
              <a:rPr lang="en-US" sz="1800" b="0" i="0" dirty="0" err="1">
                <a:solidFill>
                  <a:srgbClr val="4C4C4C"/>
                </a:solidFill>
                <a:effectLst/>
                <a:latin typeface="Times New Roman" panose="02020603050405020304" pitchFamily="18" charset="0"/>
                <a:cs typeface="Times New Roman" panose="02020603050405020304" pitchFamily="18" charset="0"/>
              </a:rPr>
              <a:t>Kako</a:t>
            </a:r>
            <a:r>
              <a:rPr lang="en-US" sz="1800" b="0" i="0" dirty="0">
                <a:solidFill>
                  <a:srgbClr val="4C4C4C"/>
                </a:solidFill>
                <a:effectLst/>
                <a:latin typeface="Times New Roman" panose="02020603050405020304" pitchFamily="18" charset="0"/>
                <a:cs typeface="Times New Roman" panose="02020603050405020304" pitchFamily="18" charset="0"/>
              </a:rPr>
              <a:t> bi se </a:t>
            </a:r>
            <a:r>
              <a:rPr lang="en-US" sz="1800" b="0" i="0" dirty="0" err="1">
                <a:solidFill>
                  <a:srgbClr val="4C4C4C"/>
                </a:solidFill>
                <a:effectLst/>
                <a:latin typeface="Times New Roman" panose="02020603050405020304" pitchFamily="18" charset="0"/>
                <a:cs typeface="Times New Roman" panose="02020603050405020304" pitchFamily="18" charset="0"/>
              </a:rPr>
              <a:t>izbjegle</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infekcije</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svaki</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pacijent</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dobiva</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antibiotike</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prije</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operacije</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i</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nakon</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samog</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zahvata</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sr-Latn-BA" sz="1800" dirty="0">
                <a:solidFill>
                  <a:srgbClr val="4C4C4C"/>
                </a:solidFill>
                <a:latin typeface="Times New Roman" panose="02020603050405020304" pitchFamily="18" charset="0"/>
                <a:cs typeface="Times New Roman" panose="02020603050405020304" pitchFamily="18" charset="0"/>
              </a:rPr>
              <a:t>V</a:t>
            </a:r>
            <a:r>
              <a:rPr lang="en-US" sz="1800" b="0" i="0" dirty="0" err="1">
                <a:solidFill>
                  <a:srgbClr val="4C4C4C"/>
                </a:solidFill>
                <a:effectLst/>
                <a:latin typeface="Times New Roman" panose="02020603050405020304" pitchFamily="18" charset="0"/>
                <a:cs typeface="Times New Roman" panose="02020603050405020304" pitchFamily="18" charset="0"/>
              </a:rPr>
              <a:t>rlo</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rijetko</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infekcija</a:t>
            </a:r>
            <a:r>
              <a:rPr lang="en-US" sz="1800" b="0" i="0" dirty="0">
                <a:solidFill>
                  <a:srgbClr val="4C4C4C"/>
                </a:solidFill>
                <a:effectLst/>
                <a:latin typeface="Times New Roman" panose="02020603050405020304" pitchFamily="18" charset="0"/>
                <a:cs typeface="Times New Roman" panose="02020603050405020304" pitchFamily="18" charset="0"/>
              </a:rPr>
              <a:t> se </a:t>
            </a:r>
            <a:r>
              <a:rPr lang="en-US" sz="1800" b="0" i="0" dirty="0" err="1">
                <a:solidFill>
                  <a:srgbClr val="4C4C4C"/>
                </a:solidFill>
                <a:effectLst/>
                <a:latin typeface="Times New Roman" panose="02020603050405020304" pitchFamily="18" charset="0"/>
                <a:cs typeface="Times New Roman" panose="02020603050405020304" pitchFamily="18" charset="0"/>
              </a:rPr>
              <a:t>može</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pojaviti</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na</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mjestu</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sr-Latn-BA" sz="1800" b="0" i="0" dirty="0">
                <a:solidFill>
                  <a:srgbClr val="4C4C4C"/>
                </a:solidFill>
                <a:effectLst/>
                <a:latin typeface="Times New Roman" panose="02020603050405020304" pitchFamily="18" charset="0"/>
                <a:cs typeface="Times New Roman" panose="02020603050405020304" pitchFamily="18" charset="0"/>
              </a:rPr>
              <a:t>hirurškog</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reza</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i</a:t>
            </a:r>
            <a:r>
              <a:rPr lang="en-US" sz="1800" b="0" i="0" dirty="0">
                <a:solidFill>
                  <a:srgbClr val="4C4C4C"/>
                </a:solidFill>
                <a:effectLst/>
                <a:latin typeface="Times New Roman" panose="02020603050405020304" pitchFamily="18" charset="0"/>
                <a:cs typeface="Times New Roman" panose="02020603050405020304" pitchFamily="18" charset="0"/>
              </a:rPr>
              <a:t> u </a:t>
            </a:r>
            <a:r>
              <a:rPr lang="en-US" sz="1800" b="0" i="0" dirty="0" err="1">
                <a:solidFill>
                  <a:srgbClr val="4C4C4C"/>
                </a:solidFill>
                <a:effectLst/>
                <a:latin typeface="Times New Roman" panose="02020603050405020304" pitchFamily="18" charset="0"/>
                <a:cs typeface="Times New Roman" panose="02020603050405020304" pitchFamily="18" charset="0"/>
              </a:rPr>
              <a:t>dubljem</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tkivu</a:t>
            </a:r>
            <a:r>
              <a:rPr lang="en-US" sz="1800" b="0" i="0" dirty="0">
                <a:solidFill>
                  <a:srgbClr val="4C4C4C"/>
                </a:solidFill>
                <a:effectLst/>
                <a:latin typeface="Times New Roman" panose="02020603050405020304" pitchFamily="18" charset="0"/>
                <a:cs typeface="Times New Roman" panose="02020603050405020304" pitchFamily="18" charset="0"/>
              </a:rPr>
              <a:t> u </a:t>
            </a:r>
            <a:r>
              <a:rPr lang="en-US" sz="1800" b="0" i="0" dirty="0" err="1">
                <a:solidFill>
                  <a:srgbClr val="4C4C4C"/>
                </a:solidFill>
                <a:effectLst/>
                <a:latin typeface="Times New Roman" panose="02020603050405020304" pitchFamily="18" charset="0"/>
                <a:cs typeface="Times New Roman" panose="02020603050405020304" pitchFamily="18" charset="0"/>
              </a:rPr>
              <a:t>blizini</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endoproteze</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kuka</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Iako</a:t>
            </a:r>
            <a:r>
              <a:rPr lang="en-US" sz="1800" b="0" i="0" dirty="0">
                <a:solidFill>
                  <a:srgbClr val="4C4C4C"/>
                </a:solidFill>
                <a:effectLst/>
                <a:latin typeface="Times New Roman" panose="02020603050405020304" pitchFamily="18" charset="0"/>
                <a:cs typeface="Times New Roman" panose="02020603050405020304" pitchFamily="18" charset="0"/>
              </a:rPr>
              <a:t> se </a:t>
            </a:r>
            <a:r>
              <a:rPr lang="en-US" sz="1800" b="0" i="0" dirty="0" err="1">
                <a:solidFill>
                  <a:srgbClr val="4C4C4C"/>
                </a:solidFill>
                <a:effectLst/>
                <a:latin typeface="Times New Roman" panose="02020603050405020304" pitchFamily="18" charset="0"/>
                <a:cs typeface="Times New Roman" panose="02020603050405020304" pitchFamily="18" charset="0"/>
              </a:rPr>
              <a:t>većina</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infekcija</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liječi</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antibioticima</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ponekad</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infekcija</a:t>
            </a:r>
            <a:r>
              <a:rPr lang="en-US" sz="1800" b="0" i="0" dirty="0">
                <a:solidFill>
                  <a:srgbClr val="4C4C4C"/>
                </a:solidFill>
                <a:effectLst/>
                <a:latin typeface="Times New Roman" panose="02020603050405020304" pitchFamily="18" charset="0"/>
                <a:cs typeface="Times New Roman" panose="02020603050405020304" pitchFamily="18" charset="0"/>
              </a:rPr>
              <a:t> u </a:t>
            </a:r>
            <a:r>
              <a:rPr lang="en-US" sz="1800" b="0" i="0" dirty="0" err="1">
                <a:solidFill>
                  <a:srgbClr val="4C4C4C"/>
                </a:solidFill>
                <a:effectLst/>
                <a:latin typeface="Times New Roman" panose="02020603050405020304" pitchFamily="18" charset="0"/>
                <a:cs typeface="Times New Roman" panose="02020603050405020304" pitchFamily="18" charset="0"/>
              </a:rPr>
              <a:t>blizini</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proteze</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može</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zahtijevati</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operaciju</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uklanjanja</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i</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zamjene</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proteze</a:t>
            </a:r>
            <a:endParaRPr lang="en-US" sz="1800" b="0" i="0" dirty="0">
              <a:solidFill>
                <a:srgbClr val="4C4C4C"/>
              </a:solidFill>
              <a:effectLst/>
              <a:latin typeface="Times New Roman" panose="02020603050405020304" pitchFamily="18" charset="0"/>
              <a:cs typeface="Times New Roman" panose="02020603050405020304" pitchFamily="18" charset="0"/>
            </a:endParaRPr>
          </a:p>
          <a:p>
            <a:pPr>
              <a:spcBef>
                <a:spcPts val="0"/>
              </a:spcBef>
              <a:buFont typeface="Arial" panose="020B0604020202020204" pitchFamily="34" charset="0"/>
              <a:buChar char="•"/>
            </a:pPr>
            <a:r>
              <a:rPr lang="en-US" b="1" i="0" dirty="0" err="1">
                <a:solidFill>
                  <a:srgbClr val="4C4C4C"/>
                </a:solidFill>
                <a:effectLst/>
                <a:latin typeface="Times New Roman" panose="02020603050405020304" pitchFamily="18" charset="0"/>
                <a:cs typeface="Times New Roman" panose="02020603050405020304" pitchFamily="18" charset="0"/>
              </a:rPr>
              <a:t>Prelom</a:t>
            </a:r>
            <a:endParaRPr lang="en-US" b="1" i="0" dirty="0">
              <a:solidFill>
                <a:srgbClr val="4C4C4C"/>
              </a:solidFill>
              <a:effectLst/>
              <a:latin typeface="Times New Roman" panose="02020603050405020304" pitchFamily="18" charset="0"/>
              <a:cs typeface="Times New Roman" panose="02020603050405020304" pitchFamily="18" charset="0"/>
            </a:endParaRPr>
          </a:p>
          <a:p>
            <a:pPr marL="742950" lvl="1" indent="-285750">
              <a:spcBef>
                <a:spcPts val="0"/>
              </a:spcBef>
              <a:buFont typeface="Arial" panose="020B0604020202020204" pitchFamily="34" charset="0"/>
              <a:buChar char="•"/>
            </a:pPr>
            <a:r>
              <a:rPr lang="en-US" sz="1800" b="0" i="0" dirty="0" err="1">
                <a:solidFill>
                  <a:srgbClr val="4C4C4C"/>
                </a:solidFill>
                <a:effectLst/>
                <a:latin typeface="Times New Roman" panose="02020603050405020304" pitchFamily="18" charset="0"/>
                <a:cs typeface="Times New Roman" panose="02020603050405020304" pitchFamily="18" charset="0"/>
              </a:rPr>
              <a:t>Jedna</a:t>
            </a:r>
            <a:r>
              <a:rPr lang="en-US" sz="1800" b="0" i="0" dirty="0">
                <a:solidFill>
                  <a:srgbClr val="4C4C4C"/>
                </a:solidFill>
                <a:effectLst/>
                <a:latin typeface="Times New Roman" panose="02020603050405020304" pitchFamily="18" charset="0"/>
                <a:cs typeface="Times New Roman" panose="02020603050405020304" pitchFamily="18" charset="0"/>
              </a:rPr>
              <a:t> od </a:t>
            </a:r>
            <a:r>
              <a:rPr lang="en-US" sz="1800" b="0" i="0" dirty="0" err="1">
                <a:solidFill>
                  <a:srgbClr val="4C4C4C"/>
                </a:solidFill>
                <a:effectLst/>
                <a:latin typeface="Times New Roman" panose="02020603050405020304" pitchFamily="18" charset="0"/>
                <a:cs typeface="Times New Roman" panose="02020603050405020304" pitchFamily="18" charset="0"/>
              </a:rPr>
              <a:t>mogućih</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komplikacija</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ugradnje</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totalne</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endoproteze</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kuka</a:t>
            </a:r>
            <a:r>
              <a:rPr lang="en-US" sz="1800" b="0" i="0" dirty="0">
                <a:solidFill>
                  <a:srgbClr val="4C4C4C"/>
                </a:solidFill>
                <a:effectLst/>
                <a:latin typeface="Times New Roman" panose="02020603050405020304" pitchFamily="18" charset="0"/>
                <a:cs typeface="Times New Roman" panose="02020603050405020304" pitchFamily="18" charset="0"/>
              </a:rPr>
              <a:t> je </a:t>
            </a:r>
            <a:r>
              <a:rPr lang="en-US" sz="1800" b="0" i="0" dirty="0" err="1">
                <a:solidFill>
                  <a:srgbClr val="4C4C4C"/>
                </a:solidFill>
                <a:effectLst/>
                <a:latin typeface="Times New Roman" panose="02020603050405020304" pitchFamily="18" charset="0"/>
                <a:cs typeface="Times New Roman" panose="02020603050405020304" pitchFamily="18" charset="0"/>
              </a:rPr>
              <a:t>pelom</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okolnih</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kostiju</a:t>
            </a:r>
            <a:r>
              <a:rPr lang="en-US" sz="1800" b="0" i="0" dirty="0">
                <a:solidFill>
                  <a:srgbClr val="4C4C4C"/>
                </a:solidFill>
                <a:effectLst/>
                <a:latin typeface="Times New Roman" panose="02020603050405020304" pitchFamily="18" charset="0"/>
                <a:cs typeface="Times New Roman" panose="02020603050405020304" pitchFamily="18" charset="0"/>
              </a:rPr>
              <a:t>. T</a:t>
            </a:r>
            <a:r>
              <a:rPr lang="sr-Latn-BA" sz="1800" b="0" i="0" dirty="0">
                <a:solidFill>
                  <a:srgbClr val="4C4C4C"/>
                </a:solidFill>
                <a:effectLst/>
                <a:latin typeface="Times New Roman" panose="02020603050405020304" pitchFamily="18" charset="0"/>
                <a:cs typeface="Times New Roman" panose="02020603050405020304" pitchFamily="18" charset="0"/>
              </a:rPr>
              <a:t>o</a:t>
            </a:r>
            <a:r>
              <a:rPr lang="en-US" sz="1800" b="0" i="0" dirty="0" err="1">
                <a:solidFill>
                  <a:srgbClr val="4C4C4C"/>
                </a:solidFill>
                <a:effectLst/>
                <a:latin typeface="Times New Roman" panose="02020603050405020304" pitchFamily="18" charset="0"/>
                <a:cs typeface="Times New Roman" panose="02020603050405020304" pitchFamily="18" charset="0"/>
              </a:rPr>
              <a:t>kom</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operacije</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mogu</a:t>
            </a:r>
            <a:r>
              <a:rPr lang="en-US" sz="1800" b="0" i="0" dirty="0">
                <a:solidFill>
                  <a:srgbClr val="4C4C4C"/>
                </a:solidFill>
                <a:effectLst/>
                <a:latin typeface="Times New Roman" panose="02020603050405020304" pitchFamily="18" charset="0"/>
                <a:cs typeface="Times New Roman" panose="02020603050405020304" pitchFamily="18" charset="0"/>
              </a:rPr>
              <a:t> se </a:t>
            </a:r>
            <a:r>
              <a:rPr lang="en-US" sz="1800" b="0" i="0" dirty="0" err="1">
                <a:solidFill>
                  <a:srgbClr val="4C4C4C"/>
                </a:solidFill>
                <a:effectLst/>
                <a:latin typeface="Times New Roman" panose="02020603050405020304" pitchFamily="18" charset="0"/>
                <a:cs typeface="Times New Roman" panose="02020603050405020304" pitchFamily="18" charset="0"/>
              </a:rPr>
              <a:t>slomiti</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zdravi</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dijelovi</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zgloba</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kuka</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Veće</a:t>
            </a:r>
            <a:r>
              <a:rPr lang="en-US" sz="1800" b="0" i="0" dirty="0">
                <a:solidFill>
                  <a:srgbClr val="4C4C4C"/>
                </a:solidFill>
                <a:effectLst/>
                <a:latin typeface="Times New Roman" panose="02020603050405020304" pitchFamily="18" charset="0"/>
                <a:cs typeface="Times New Roman" panose="02020603050405020304" pitchFamily="18" charset="0"/>
              </a:rPr>
              <a:t> p</a:t>
            </a:r>
            <a:r>
              <a:rPr lang="sr-Latn-BA" sz="1800" b="0" i="0" dirty="0">
                <a:solidFill>
                  <a:srgbClr val="4C4C4C"/>
                </a:solidFill>
                <a:effectLst/>
                <a:latin typeface="Times New Roman" panose="02020603050405020304" pitchFamily="18" charset="0"/>
                <a:cs typeface="Times New Roman" panose="02020603050405020304" pitchFamily="18" charset="0"/>
              </a:rPr>
              <a:t>r</a:t>
            </a:r>
            <a:r>
              <a:rPr lang="en-US" sz="1800" b="0" i="0" dirty="0" err="1">
                <a:solidFill>
                  <a:srgbClr val="4C4C4C"/>
                </a:solidFill>
                <a:effectLst/>
                <a:latin typeface="Times New Roman" panose="02020603050405020304" pitchFamily="18" charset="0"/>
                <a:cs typeface="Times New Roman" panose="02020603050405020304" pitchFamily="18" charset="0"/>
              </a:rPr>
              <a:t>elome</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možda</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će</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trebati</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stabilizirati</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žicama</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sr-Latn-BA" sz="1800" b="0" i="0" dirty="0">
                <a:solidFill>
                  <a:srgbClr val="4C4C4C"/>
                </a:solidFill>
                <a:effectLst/>
                <a:latin typeface="Times New Roman" panose="02020603050405020304" pitchFamily="18" charset="0"/>
                <a:cs typeface="Times New Roman" panose="02020603050405020304" pitchFamily="18" charset="0"/>
              </a:rPr>
              <a:t>šrafima</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ili</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metalnom</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pločicom</a:t>
            </a:r>
            <a:br>
              <a:rPr lang="en-US" sz="1800" dirty="0">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DB6F40D-4495-48D1-837F-6F75363983E8}"/>
              </a:ext>
            </a:extLst>
          </p:cNvPr>
          <p:cNvPicPr>
            <a:picLocks noChangeAspect="1"/>
          </p:cNvPicPr>
          <p:nvPr/>
        </p:nvPicPr>
        <p:blipFill>
          <a:blip r:embed="rId2"/>
          <a:stretch>
            <a:fillRect/>
          </a:stretch>
        </p:blipFill>
        <p:spPr>
          <a:xfrm>
            <a:off x="10543592" y="3564196"/>
            <a:ext cx="1657350" cy="2752725"/>
          </a:xfrm>
          <a:prstGeom prst="rect">
            <a:avLst/>
          </a:prstGeom>
        </p:spPr>
      </p:pic>
      <p:pic>
        <p:nvPicPr>
          <p:cNvPr id="6" name="Picture 5">
            <a:extLst>
              <a:ext uri="{FF2B5EF4-FFF2-40B4-BE49-F238E27FC236}">
                <a16:creationId xmlns:a16="http://schemas.microsoft.com/office/drawing/2014/main" id="{A186C574-1B29-45E6-8022-9C06A7A45154}"/>
              </a:ext>
            </a:extLst>
          </p:cNvPr>
          <p:cNvPicPr>
            <a:picLocks noChangeAspect="1"/>
          </p:cNvPicPr>
          <p:nvPr/>
        </p:nvPicPr>
        <p:blipFill>
          <a:blip r:embed="rId3"/>
          <a:stretch>
            <a:fillRect/>
          </a:stretch>
        </p:blipFill>
        <p:spPr>
          <a:xfrm>
            <a:off x="10396926" y="149291"/>
            <a:ext cx="1518218" cy="3144513"/>
          </a:xfrm>
          <a:prstGeom prst="rect">
            <a:avLst/>
          </a:prstGeom>
        </p:spPr>
      </p:pic>
    </p:spTree>
    <p:extLst>
      <p:ext uri="{BB962C8B-B14F-4D97-AF65-F5344CB8AC3E}">
        <p14:creationId xmlns:p14="http://schemas.microsoft.com/office/powerpoint/2010/main" val="39319158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897A9-638D-435E-894E-D1DC738E0F85}"/>
              </a:ext>
            </a:extLst>
          </p:cNvPr>
          <p:cNvSpPr>
            <a:spLocks noGrp="1"/>
          </p:cNvSpPr>
          <p:nvPr>
            <p:ph type="title"/>
          </p:nvPr>
        </p:nvSpPr>
        <p:spPr/>
        <p:txBody>
          <a:bodyPr/>
          <a:lstStyle/>
          <a:p>
            <a:pPr algn="ctr"/>
            <a:r>
              <a:rPr lang="sr-Latn-BA" dirty="0">
                <a:solidFill>
                  <a:schemeClr val="tx1">
                    <a:lumMod val="95000"/>
                    <a:lumOff val="5000"/>
                  </a:schemeClr>
                </a:solidFill>
              </a:rPr>
              <a:t>Endoproteza kuka</a:t>
            </a:r>
            <a:endParaRPr lang="en-US" dirty="0"/>
          </a:p>
        </p:txBody>
      </p:sp>
      <p:sp>
        <p:nvSpPr>
          <p:cNvPr id="3" name="Content Placeholder 2">
            <a:extLst>
              <a:ext uri="{FF2B5EF4-FFF2-40B4-BE49-F238E27FC236}">
                <a16:creationId xmlns:a16="http://schemas.microsoft.com/office/drawing/2014/main" id="{D9A13CEA-F115-4037-A72E-ABE4D996477B}"/>
              </a:ext>
            </a:extLst>
          </p:cNvPr>
          <p:cNvSpPr>
            <a:spLocks noGrp="1"/>
          </p:cNvSpPr>
          <p:nvPr>
            <p:ph idx="1"/>
          </p:nvPr>
        </p:nvSpPr>
        <p:spPr>
          <a:xfrm>
            <a:off x="0" y="1740712"/>
            <a:ext cx="9614331" cy="4202889"/>
          </a:xfrm>
        </p:spPr>
        <p:txBody>
          <a:bodyPr>
            <a:normAutofit lnSpcReduction="10000"/>
          </a:bodyPr>
          <a:lstStyle/>
          <a:p>
            <a:pPr>
              <a:spcBef>
                <a:spcPts val="0"/>
              </a:spcBef>
              <a:buFont typeface="Arial" panose="020B0604020202020204" pitchFamily="34" charset="0"/>
              <a:buChar char="•"/>
            </a:pPr>
            <a:r>
              <a:rPr lang="en-US" sz="2400" b="1" i="0" dirty="0" err="1">
                <a:solidFill>
                  <a:srgbClr val="FF0000"/>
                </a:solidFill>
                <a:effectLst/>
                <a:latin typeface="Times New Roman" panose="02020603050405020304" pitchFamily="18" charset="0"/>
                <a:cs typeface="Times New Roman" panose="02020603050405020304" pitchFamily="18" charset="0"/>
              </a:rPr>
              <a:t>Rizici</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operacije</a:t>
            </a:r>
            <a:r>
              <a:rPr lang="en-US" sz="2400" b="1" i="0" dirty="0">
                <a:solidFill>
                  <a:srgbClr val="FF0000"/>
                </a:solidFill>
                <a:effectLst/>
                <a:latin typeface="Times New Roman" panose="02020603050405020304" pitchFamily="18" charset="0"/>
                <a:cs typeface="Times New Roman" panose="02020603050405020304" pitchFamily="18" charset="0"/>
              </a:rPr>
              <a:t> </a:t>
            </a:r>
            <a:endParaRPr lang="sr-Latn-BA" sz="2400" i="0" dirty="0">
              <a:solidFill>
                <a:srgbClr val="FF0000"/>
              </a:solidFill>
              <a:effectLst/>
              <a:latin typeface="Times New Roman" panose="02020603050405020304" pitchFamily="18" charset="0"/>
              <a:cs typeface="Times New Roman" panose="02020603050405020304" pitchFamily="18" charset="0"/>
            </a:endParaRPr>
          </a:p>
          <a:p>
            <a:pPr>
              <a:spcBef>
                <a:spcPts val="0"/>
              </a:spcBef>
              <a:buFont typeface="Arial" panose="020B0604020202020204" pitchFamily="34" charset="0"/>
              <a:buChar char="•"/>
            </a:pPr>
            <a:r>
              <a:rPr lang="en-US" b="1" i="0" dirty="0" err="1">
                <a:solidFill>
                  <a:srgbClr val="4C4C4C"/>
                </a:solidFill>
                <a:effectLst/>
                <a:latin typeface="Times New Roman" panose="02020603050405020304" pitchFamily="18" charset="0"/>
                <a:cs typeface="Times New Roman" panose="02020603050405020304" pitchFamily="18" charset="0"/>
              </a:rPr>
              <a:t>Dislokacija</a:t>
            </a:r>
            <a:endParaRPr lang="en-US" b="1" i="0" dirty="0">
              <a:solidFill>
                <a:srgbClr val="4C4C4C"/>
              </a:solidFill>
              <a:effectLst/>
              <a:latin typeface="Times New Roman" panose="02020603050405020304" pitchFamily="18" charset="0"/>
              <a:cs typeface="Times New Roman" panose="02020603050405020304" pitchFamily="18" charset="0"/>
            </a:endParaRPr>
          </a:p>
          <a:p>
            <a:pPr marL="742950" lvl="1" indent="-285750">
              <a:spcBef>
                <a:spcPts val="0"/>
              </a:spcBef>
              <a:buFont typeface="Arial" panose="020B0604020202020204" pitchFamily="34" charset="0"/>
              <a:buChar char="•"/>
            </a:pPr>
            <a:r>
              <a:rPr lang="en-US" sz="1800" b="0" i="0" dirty="0" err="1">
                <a:solidFill>
                  <a:srgbClr val="4C4C4C"/>
                </a:solidFill>
                <a:effectLst/>
                <a:latin typeface="Times New Roman" panose="02020603050405020304" pitchFamily="18" charset="0"/>
                <a:cs typeface="Times New Roman" panose="02020603050405020304" pitchFamily="18" charset="0"/>
              </a:rPr>
              <a:t>Određeni</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položaji</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mogu</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dovesti</a:t>
            </a:r>
            <a:r>
              <a:rPr lang="en-US" sz="1800" b="0" i="0" dirty="0">
                <a:solidFill>
                  <a:srgbClr val="4C4C4C"/>
                </a:solidFill>
                <a:effectLst/>
                <a:latin typeface="Times New Roman" panose="02020603050405020304" pitchFamily="18" charset="0"/>
                <a:cs typeface="Times New Roman" panose="02020603050405020304" pitchFamily="18" charset="0"/>
              </a:rPr>
              <a:t> do </a:t>
            </a:r>
            <a:r>
              <a:rPr lang="en-US" sz="1800" b="0" i="0" dirty="0" err="1">
                <a:solidFill>
                  <a:srgbClr val="4C4C4C"/>
                </a:solidFill>
                <a:effectLst/>
                <a:latin typeface="Times New Roman" panose="02020603050405020304" pitchFamily="18" charset="0"/>
                <a:cs typeface="Times New Roman" panose="02020603050405020304" pitchFamily="18" charset="0"/>
              </a:rPr>
              <a:t>dislokacije</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iščašenja</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zgloba</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kuka</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posebno</a:t>
            </a:r>
            <a:r>
              <a:rPr lang="en-US" sz="1800" b="0" i="0" dirty="0">
                <a:solidFill>
                  <a:srgbClr val="4C4C4C"/>
                </a:solidFill>
                <a:effectLst/>
                <a:latin typeface="Times New Roman" panose="02020603050405020304" pitchFamily="18" charset="0"/>
                <a:cs typeface="Times New Roman" panose="02020603050405020304" pitchFamily="18" charset="0"/>
              </a:rPr>
              <a:t> u </a:t>
            </a:r>
            <a:r>
              <a:rPr lang="en-US" sz="1800" b="0" i="0" dirty="0" err="1">
                <a:solidFill>
                  <a:srgbClr val="4C4C4C"/>
                </a:solidFill>
                <a:effectLst/>
                <a:latin typeface="Times New Roman" panose="02020603050405020304" pitchFamily="18" charset="0"/>
                <a:cs typeface="Times New Roman" panose="02020603050405020304" pitchFamily="18" charset="0"/>
              </a:rPr>
              <a:t>prvih</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nekoliko</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mjeseci</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nakon</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operacije</a:t>
            </a:r>
            <a:r>
              <a:rPr lang="en-US" sz="1800" b="0" i="0" dirty="0">
                <a:solidFill>
                  <a:srgbClr val="4C4C4C"/>
                </a:solidFill>
                <a:effectLst/>
                <a:latin typeface="Times New Roman" panose="02020603050405020304" pitchFamily="18" charset="0"/>
                <a:cs typeface="Times New Roman" panose="02020603050405020304" pitchFamily="18" charset="0"/>
              </a:rPr>
              <a:t>. U </a:t>
            </a:r>
            <a:r>
              <a:rPr lang="en-US" sz="1800" b="0" i="0" dirty="0" err="1">
                <a:solidFill>
                  <a:srgbClr val="4C4C4C"/>
                </a:solidFill>
                <a:effectLst/>
                <a:latin typeface="Times New Roman" panose="02020603050405020304" pitchFamily="18" charset="0"/>
                <a:cs typeface="Times New Roman" panose="02020603050405020304" pitchFamily="18" charset="0"/>
              </a:rPr>
              <a:t>slučaju</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dislokacije</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potrebno</a:t>
            </a:r>
            <a:r>
              <a:rPr lang="en-US" sz="1800" b="0" i="0" dirty="0">
                <a:solidFill>
                  <a:srgbClr val="4C4C4C"/>
                </a:solidFill>
                <a:effectLst/>
                <a:latin typeface="Times New Roman" panose="02020603050405020304" pitchFamily="18" charset="0"/>
                <a:cs typeface="Times New Roman" panose="02020603050405020304" pitchFamily="18" charset="0"/>
              </a:rPr>
              <a:t> je </a:t>
            </a:r>
            <a:r>
              <a:rPr lang="en-US" sz="1800" b="0" i="0" dirty="0" err="1">
                <a:solidFill>
                  <a:srgbClr val="4C4C4C"/>
                </a:solidFill>
                <a:effectLst/>
                <a:latin typeface="Times New Roman" panose="02020603050405020304" pitchFamily="18" charset="0"/>
                <a:cs typeface="Times New Roman" panose="02020603050405020304" pitchFamily="18" charset="0"/>
              </a:rPr>
              <a:t>hitno</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reponirati</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zglob</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kuka</a:t>
            </a:r>
            <a:r>
              <a:rPr lang="en-US" sz="1800" b="0" i="0" dirty="0">
                <a:solidFill>
                  <a:srgbClr val="4C4C4C"/>
                </a:solidFill>
                <a:effectLst/>
                <a:latin typeface="Times New Roman" panose="02020603050405020304" pitchFamily="18" charset="0"/>
                <a:cs typeface="Times New Roman" panose="02020603050405020304" pitchFamily="18" charset="0"/>
              </a:rPr>
              <a:t>.</a:t>
            </a:r>
          </a:p>
          <a:p>
            <a:pPr>
              <a:spcBef>
                <a:spcPts val="0"/>
              </a:spcBef>
              <a:buFont typeface="Arial" panose="020B0604020202020204" pitchFamily="34" charset="0"/>
              <a:buChar char="•"/>
            </a:pPr>
            <a:r>
              <a:rPr lang="en-US" b="1" i="0" dirty="0" err="1">
                <a:solidFill>
                  <a:srgbClr val="4C4C4C"/>
                </a:solidFill>
                <a:effectLst/>
                <a:latin typeface="Times New Roman" panose="02020603050405020304" pitchFamily="18" charset="0"/>
                <a:cs typeface="Times New Roman" panose="02020603050405020304" pitchFamily="18" charset="0"/>
              </a:rPr>
              <a:t>Promjena</a:t>
            </a:r>
            <a:r>
              <a:rPr lang="en-US" b="1" i="0" dirty="0">
                <a:solidFill>
                  <a:srgbClr val="4C4C4C"/>
                </a:solidFill>
                <a:effectLst/>
                <a:latin typeface="Times New Roman" panose="02020603050405020304" pitchFamily="18" charset="0"/>
                <a:cs typeface="Times New Roman" panose="02020603050405020304" pitchFamily="18" charset="0"/>
              </a:rPr>
              <a:t> du</a:t>
            </a:r>
            <a:r>
              <a:rPr lang="sr-Latn-BA" b="1" i="0" dirty="0">
                <a:solidFill>
                  <a:srgbClr val="4C4C4C"/>
                </a:solidFill>
                <a:effectLst/>
                <a:latin typeface="Times New Roman" panose="02020603050405020304" pitchFamily="18" charset="0"/>
                <a:cs typeface="Times New Roman" panose="02020603050405020304" pitchFamily="18" charset="0"/>
              </a:rPr>
              <a:t>ž</a:t>
            </a:r>
            <a:r>
              <a:rPr lang="en-US" b="1" i="0" dirty="0" err="1">
                <a:solidFill>
                  <a:srgbClr val="4C4C4C"/>
                </a:solidFill>
                <a:effectLst/>
                <a:latin typeface="Times New Roman" panose="02020603050405020304" pitchFamily="18" charset="0"/>
                <a:cs typeface="Times New Roman" panose="02020603050405020304" pitchFamily="18" charset="0"/>
              </a:rPr>
              <a:t>ine</a:t>
            </a:r>
            <a:r>
              <a:rPr lang="en-US" b="1" i="0" dirty="0">
                <a:solidFill>
                  <a:srgbClr val="4C4C4C"/>
                </a:solidFill>
                <a:effectLst/>
                <a:latin typeface="Times New Roman" panose="02020603050405020304" pitchFamily="18" charset="0"/>
                <a:cs typeface="Times New Roman" panose="02020603050405020304" pitchFamily="18" charset="0"/>
              </a:rPr>
              <a:t> </a:t>
            </a:r>
            <a:r>
              <a:rPr lang="en-US" b="1" i="0" dirty="0" err="1">
                <a:solidFill>
                  <a:srgbClr val="4C4C4C"/>
                </a:solidFill>
                <a:effectLst/>
                <a:latin typeface="Times New Roman" panose="02020603050405020304" pitchFamily="18" charset="0"/>
                <a:cs typeface="Times New Roman" panose="02020603050405020304" pitchFamily="18" charset="0"/>
              </a:rPr>
              <a:t>nogu</a:t>
            </a:r>
            <a:endParaRPr lang="sr-Latn-BA" b="1" i="0" dirty="0">
              <a:solidFill>
                <a:srgbClr val="4C4C4C"/>
              </a:solidFill>
              <a:effectLst/>
              <a:latin typeface="Times New Roman" panose="02020603050405020304" pitchFamily="18" charset="0"/>
              <a:cs typeface="Times New Roman" panose="02020603050405020304" pitchFamily="18" charset="0"/>
            </a:endParaRPr>
          </a:p>
          <a:p>
            <a:pPr lvl="1">
              <a:spcBef>
                <a:spcPts val="0"/>
              </a:spcBef>
              <a:buFont typeface="Arial" panose="020B0604020202020204" pitchFamily="34" charset="0"/>
              <a:buChar char="•"/>
            </a:pPr>
            <a:r>
              <a:rPr lang="en-US" sz="1800" b="0" i="0" dirty="0" err="1">
                <a:solidFill>
                  <a:srgbClr val="4C4C4C"/>
                </a:solidFill>
                <a:effectLst/>
                <a:latin typeface="Times New Roman" panose="02020603050405020304" pitchFamily="18" charset="0"/>
                <a:cs typeface="Times New Roman" panose="02020603050405020304" pitchFamily="18" charset="0"/>
              </a:rPr>
              <a:t>Umjetni</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zglob</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kuka</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ponekad</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čini</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jednu</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nogu</a:t>
            </a:r>
            <a:r>
              <a:rPr lang="en-US" sz="1800" b="0" i="0" dirty="0">
                <a:solidFill>
                  <a:srgbClr val="4C4C4C"/>
                </a:solidFill>
                <a:effectLst/>
                <a:latin typeface="Times New Roman" panose="02020603050405020304" pitchFamily="18" charset="0"/>
                <a:cs typeface="Times New Roman" panose="02020603050405020304" pitchFamily="18" charset="0"/>
              </a:rPr>
              <a:t> du</a:t>
            </a:r>
            <a:r>
              <a:rPr lang="sr-Latn-BA" sz="1800" b="0" i="0" dirty="0">
                <a:solidFill>
                  <a:srgbClr val="4C4C4C"/>
                </a:solidFill>
                <a:effectLst/>
                <a:latin typeface="Times New Roman" panose="02020603050405020304" pitchFamily="18" charset="0"/>
                <a:cs typeface="Times New Roman" panose="02020603050405020304" pitchFamily="18" charset="0"/>
              </a:rPr>
              <a:t>ž</a:t>
            </a:r>
            <a:r>
              <a:rPr lang="en-US" sz="1800" b="0" i="0" dirty="0">
                <a:solidFill>
                  <a:srgbClr val="4C4C4C"/>
                </a:solidFill>
                <a:effectLst/>
                <a:latin typeface="Times New Roman" panose="02020603050405020304" pitchFamily="18" charset="0"/>
                <a:cs typeface="Times New Roman" panose="02020603050405020304" pitchFamily="18" charset="0"/>
              </a:rPr>
              <a:t>om </a:t>
            </a:r>
            <a:r>
              <a:rPr lang="en-US" sz="1800" b="0" i="0" dirty="0" err="1">
                <a:solidFill>
                  <a:srgbClr val="4C4C4C"/>
                </a:solidFill>
                <a:effectLst/>
                <a:latin typeface="Times New Roman" panose="02020603050405020304" pitchFamily="18" charset="0"/>
                <a:cs typeface="Times New Roman" panose="02020603050405020304" pitchFamily="18" charset="0"/>
              </a:rPr>
              <a:t>ili</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kraćom</a:t>
            </a:r>
            <a:r>
              <a:rPr lang="en-US" sz="1800" b="0" i="0" dirty="0">
                <a:solidFill>
                  <a:srgbClr val="4C4C4C"/>
                </a:solidFill>
                <a:effectLst/>
                <a:latin typeface="Times New Roman" panose="02020603050405020304" pitchFamily="18" charset="0"/>
                <a:cs typeface="Times New Roman" panose="02020603050405020304" pitchFamily="18" charset="0"/>
              </a:rPr>
              <a:t> od </a:t>
            </a:r>
            <a:r>
              <a:rPr lang="en-US" sz="1800" b="0" i="0" dirty="0" err="1">
                <a:solidFill>
                  <a:srgbClr val="4C4C4C"/>
                </a:solidFill>
                <a:effectLst/>
                <a:latin typeface="Times New Roman" panose="02020603050405020304" pitchFamily="18" charset="0"/>
                <a:cs typeface="Times New Roman" panose="02020603050405020304" pitchFamily="18" charset="0"/>
              </a:rPr>
              <a:t>druge</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sr-Latn-BA" sz="1800" b="0" i="0" dirty="0">
                <a:solidFill>
                  <a:srgbClr val="4C4C4C"/>
                </a:solidFill>
                <a:effectLst/>
                <a:latin typeface="Times New Roman" panose="02020603050405020304" pitchFamily="18" charset="0"/>
                <a:cs typeface="Times New Roman" panose="02020603050405020304" pitchFamily="18" charset="0"/>
              </a:rPr>
              <a:t>Hirurg  treba </a:t>
            </a:r>
            <a:r>
              <a:rPr lang="en-US" sz="1800" b="0" i="0" dirty="0" err="1">
                <a:solidFill>
                  <a:srgbClr val="4C4C4C"/>
                </a:solidFill>
                <a:effectLst/>
                <a:latin typeface="Times New Roman" panose="02020603050405020304" pitchFamily="18" charset="0"/>
                <a:cs typeface="Times New Roman" panose="02020603050405020304" pitchFamily="18" charset="0"/>
              </a:rPr>
              <a:t>poduz</a:t>
            </a:r>
            <a:r>
              <a:rPr lang="sr-Latn-BA" sz="1800" b="0" i="0" dirty="0">
                <a:solidFill>
                  <a:srgbClr val="4C4C4C"/>
                </a:solidFill>
                <a:effectLst/>
                <a:latin typeface="Times New Roman" panose="02020603050405020304" pitchFamily="18" charset="0"/>
                <a:cs typeface="Times New Roman" panose="02020603050405020304" pitchFamily="18" charset="0"/>
              </a:rPr>
              <a:t>eti </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korake</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kako</a:t>
            </a:r>
            <a:r>
              <a:rPr lang="en-US" sz="1800" b="0" i="0" dirty="0">
                <a:solidFill>
                  <a:srgbClr val="4C4C4C"/>
                </a:solidFill>
                <a:effectLst/>
                <a:latin typeface="Times New Roman" panose="02020603050405020304" pitchFamily="18" charset="0"/>
                <a:cs typeface="Times New Roman" panose="02020603050405020304" pitchFamily="18" charset="0"/>
              </a:rPr>
              <a:t> bi </a:t>
            </a:r>
            <a:r>
              <a:rPr lang="en-US" sz="1800" b="0" i="0" dirty="0" err="1">
                <a:solidFill>
                  <a:srgbClr val="4C4C4C"/>
                </a:solidFill>
                <a:effectLst/>
                <a:latin typeface="Times New Roman" panose="02020603050405020304" pitchFamily="18" charset="0"/>
                <a:cs typeface="Times New Roman" panose="02020603050405020304" pitchFamily="18" charset="0"/>
              </a:rPr>
              <a:t>izbjegao</a:t>
            </a:r>
            <a:r>
              <a:rPr lang="en-US" sz="1800" b="0" i="0" dirty="0">
                <a:solidFill>
                  <a:srgbClr val="4C4C4C"/>
                </a:solidFill>
                <a:effectLst/>
                <a:latin typeface="Times New Roman" panose="02020603050405020304" pitchFamily="18" charset="0"/>
                <a:cs typeface="Times New Roman" panose="02020603050405020304" pitchFamily="18" charset="0"/>
              </a:rPr>
              <a:t> taj problem</a:t>
            </a:r>
            <a:r>
              <a:rPr lang="sr-Latn-BA" sz="1800" b="0" i="0" dirty="0">
                <a:solidFill>
                  <a:srgbClr val="4C4C4C"/>
                </a:solidFill>
                <a:effectLst/>
                <a:latin typeface="Times New Roman" panose="02020603050405020304" pitchFamily="18" charset="0"/>
                <a:cs typeface="Times New Roman" panose="02020603050405020304" pitchFamily="18" charset="0"/>
              </a:rPr>
              <a:t>. P</a:t>
            </a:r>
            <a:r>
              <a:rPr lang="en-US" sz="1800" b="0" i="0" dirty="0" err="1">
                <a:solidFill>
                  <a:srgbClr val="4C4C4C"/>
                </a:solidFill>
                <a:effectLst/>
                <a:latin typeface="Times New Roman" panose="02020603050405020304" pitchFamily="18" charset="0"/>
                <a:cs typeface="Times New Roman" panose="02020603050405020304" pitchFamily="18" charset="0"/>
              </a:rPr>
              <a:t>onekad</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deformacije</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kuka</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prije</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operacije</a:t>
            </a:r>
            <a:r>
              <a:rPr lang="en-US" sz="1800" b="0" i="0" dirty="0">
                <a:solidFill>
                  <a:srgbClr val="4C4C4C"/>
                </a:solidFill>
                <a:effectLst/>
                <a:latin typeface="Times New Roman" panose="02020603050405020304" pitchFamily="18" charset="0"/>
                <a:cs typeface="Times New Roman" panose="02020603050405020304" pitchFamily="18" charset="0"/>
              </a:rPr>
              <a:t> ne </a:t>
            </a:r>
            <a:r>
              <a:rPr lang="en-US" sz="1800" b="0" i="0" dirty="0" err="1">
                <a:solidFill>
                  <a:srgbClr val="4C4C4C"/>
                </a:solidFill>
                <a:effectLst/>
                <a:latin typeface="Times New Roman" panose="02020603050405020304" pitchFamily="18" charset="0"/>
                <a:cs typeface="Times New Roman" panose="02020603050405020304" pitchFamily="18" charset="0"/>
              </a:rPr>
              <a:t>dopuštaju</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potpuno</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izjednačavanje</a:t>
            </a:r>
            <a:r>
              <a:rPr lang="en-US" sz="1800" b="0" i="0" dirty="0">
                <a:solidFill>
                  <a:srgbClr val="4C4C4C"/>
                </a:solidFill>
                <a:effectLst/>
                <a:latin typeface="Times New Roman" panose="02020603050405020304" pitchFamily="18" charset="0"/>
                <a:cs typeface="Times New Roman" panose="02020603050405020304" pitchFamily="18" charset="0"/>
              </a:rPr>
              <a:t> du</a:t>
            </a:r>
            <a:r>
              <a:rPr lang="sr-Latn-BA" sz="1800" b="0" i="0" dirty="0">
                <a:solidFill>
                  <a:srgbClr val="4C4C4C"/>
                </a:solidFill>
                <a:effectLst/>
                <a:latin typeface="Times New Roman" panose="02020603050405020304" pitchFamily="18" charset="0"/>
                <a:cs typeface="Times New Roman" panose="02020603050405020304" pitchFamily="18" charset="0"/>
              </a:rPr>
              <a:t>ž</a:t>
            </a:r>
            <a:r>
              <a:rPr lang="en-US" sz="1800" b="0" i="0" dirty="0" err="1">
                <a:solidFill>
                  <a:srgbClr val="4C4C4C"/>
                </a:solidFill>
                <a:effectLst/>
                <a:latin typeface="Times New Roman" panose="02020603050405020304" pitchFamily="18" charset="0"/>
                <a:cs typeface="Times New Roman" panose="02020603050405020304" pitchFamily="18" charset="0"/>
              </a:rPr>
              <a:t>ina</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nogu</a:t>
            </a:r>
            <a:endParaRPr lang="sr-Latn-BA" sz="1800" b="1" i="0" dirty="0">
              <a:solidFill>
                <a:srgbClr val="4C4C4C"/>
              </a:solidFill>
              <a:effectLst/>
              <a:latin typeface="Times New Roman" panose="02020603050405020304" pitchFamily="18" charset="0"/>
              <a:cs typeface="Times New Roman" panose="02020603050405020304" pitchFamily="18" charset="0"/>
            </a:endParaRPr>
          </a:p>
          <a:p>
            <a:pPr>
              <a:spcBef>
                <a:spcPts val="0"/>
              </a:spcBef>
              <a:buFont typeface="Arial" panose="020B0604020202020204" pitchFamily="34" charset="0"/>
              <a:buChar char="•"/>
            </a:pPr>
            <a:r>
              <a:rPr lang="en-US" b="1" i="0" dirty="0" err="1">
                <a:solidFill>
                  <a:srgbClr val="4C4C4C"/>
                </a:solidFill>
                <a:effectLst/>
                <a:latin typeface="Times New Roman" panose="02020603050405020304" pitchFamily="18" charset="0"/>
                <a:cs typeface="Times New Roman" panose="02020603050405020304" pitchFamily="18" charset="0"/>
              </a:rPr>
              <a:t>Labavljenje</a:t>
            </a:r>
            <a:r>
              <a:rPr lang="en-US" b="1" i="0" dirty="0">
                <a:solidFill>
                  <a:srgbClr val="4C4C4C"/>
                </a:solidFill>
                <a:effectLst/>
                <a:latin typeface="Times New Roman" panose="02020603050405020304" pitchFamily="18" charset="0"/>
                <a:cs typeface="Times New Roman" panose="02020603050405020304" pitchFamily="18" charset="0"/>
              </a:rPr>
              <a:t> </a:t>
            </a:r>
            <a:r>
              <a:rPr lang="en-US" b="1" i="0" dirty="0" err="1">
                <a:solidFill>
                  <a:srgbClr val="4C4C4C"/>
                </a:solidFill>
                <a:effectLst/>
                <a:latin typeface="Times New Roman" panose="02020603050405020304" pitchFamily="18" charset="0"/>
                <a:cs typeface="Times New Roman" panose="02020603050405020304" pitchFamily="18" charset="0"/>
              </a:rPr>
              <a:t>proteze</a:t>
            </a:r>
            <a:endParaRPr lang="en-US" b="1" i="0" dirty="0">
              <a:solidFill>
                <a:srgbClr val="4C4C4C"/>
              </a:solidFill>
              <a:effectLst/>
              <a:latin typeface="Times New Roman" panose="02020603050405020304" pitchFamily="18" charset="0"/>
              <a:cs typeface="Times New Roman" panose="02020603050405020304" pitchFamily="18" charset="0"/>
            </a:endParaRPr>
          </a:p>
          <a:p>
            <a:pPr marL="742950" lvl="1" indent="-285750">
              <a:spcBef>
                <a:spcPts val="0"/>
              </a:spcBef>
              <a:buFont typeface="Arial" panose="020B0604020202020204" pitchFamily="34" charset="0"/>
              <a:buChar char="•"/>
            </a:pPr>
            <a:r>
              <a:rPr lang="en-US" sz="1800" b="0" i="0" dirty="0" err="1">
                <a:solidFill>
                  <a:srgbClr val="4C4C4C"/>
                </a:solidFill>
                <a:effectLst/>
                <a:latin typeface="Times New Roman" panose="02020603050405020304" pitchFamily="18" charset="0"/>
                <a:cs typeface="Times New Roman" panose="02020603050405020304" pitchFamily="18" charset="0"/>
              </a:rPr>
              <a:t>Iako</a:t>
            </a:r>
            <a:r>
              <a:rPr lang="en-US" sz="1800" b="0" i="0" dirty="0">
                <a:solidFill>
                  <a:srgbClr val="4C4C4C"/>
                </a:solidFill>
                <a:effectLst/>
                <a:latin typeface="Times New Roman" panose="02020603050405020304" pitchFamily="18" charset="0"/>
                <a:cs typeface="Times New Roman" panose="02020603050405020304" pitchFamily="18" charset="0"/>
              </a:rPr>
              <a:t> je ova </a:t>
            </a:r>
            <a:r>
              <a:rPr lang="en-US" sz="1800" b="0" i="0" dirty="0" err="1">
                <a:solidFill>
                  <a:srgbClr val="4C4C4C"/>
                </a:solidFill>
                <a:effectLst/>
                <a:latin typeface="Times New Roman" panose="02020603050405020304" pitchFamily="18" charset="0"/>
                <a:cs typeface="Times New Roman" panose="02020603050405020304" pitchFamily="18" charset="0"/>
              </a:rPr>
              <a:t>komplikacija</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rijetka</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kod</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novijih</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implantata</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vaš</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novi</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zglob</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možda</a:t>
            </a:r>
            <a:r>
              <a:rPr lang="en-US" sz="1800" b="0" i="0" dirty="0">
                <a:solidFill>
                  <a:srgbClr val="4C4C4C"/>
                </a:solidFill>
                <a:effectLst/>
                <a:latin typeface="Times New Roman" panose="02020603050405020304" pitchFamily="18" charset="0"/>
                <a:cs typeface="Times New Roman" panose="02020603050405020304" pitchFamily="18" charset="0"/>
              </a:rPr>
              <a:t> se </a:t>
            </a:r>
            <a:r>
              <a:rPr lang="en-US" sz="1800" b="0" i="0" dirty="0" err="1">
                <a:solidFill>
                  <a:srgbClr val="4C4C4C"/>
                </a:solidFill>
                <a:effectLst/>
                <a:latin typeface="Times New Roman" panose="02020603050405020304" pitchFamily="18" charset="0"/>
                <a:cs typeface="Times New Roman" panose="02020603050405020304" pitchFamily="18" charset="0"/>
              </a:rPr>
              <a:t>neće</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čvrsto</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fiksirati</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na</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kosti</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ili</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će</a:t>
            </a:r>
            <a:r>
              <a:rPr lang="en-US" sz="1800" b="0" i="0" dirty="0">
                <a:solidFill>
                  <a:srgbClr val="4C4C4C"/>
                </a:solidFill>
                <a:effectLst/>
                <a:latin typeface="Times New Roman" panose="02020603050405020304" pitchFamily="18" charset="0"/>
                <a:cs typeface="Times New Roman" panose="02020603050405020304" pitchFamily="18" charset="0"/>
              </a:rPr>
              <a:t> s </a:t>
            </a:r>
            <a:r>
              <a:rPr lang="en-US" sz="1800" b="0" i="0" dirty="0" err="1">
                <a:solidFill>
                  <a:srgbClr val="4C4C4C"/>
                </a:solidFill>
                <a:effectLst/>
                <a:latin typeface="Times New Roman" panose="02020603050405020304" pitchFamily="18" charset="0"/>
                <a:cs typeface="Times New Roman" panose="02020603050405020304" pitchFamily="18" charset="0"/>
              </a:rPr>
              <a:t>vremenom</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popustiti</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što</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uzrokuje</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bol</a:t>
            </a:r>
            <a:r>
              <a:rPr lang="en-US" sz="1800" b="0" i="0" dirty="0">
                <a:solidFill>
                  <a:srgbClr val="4C4C4C"/>
                </a:solidFill>
                <a:effectLst/>
                <a:latin typeface="Times New Roman" panose="02020603050405020304" pitchFamily="18" charset="0"/>
                <a:cs typeface="Times New Roman" panose="02020603050405020304" pitchFamily="18" charset="0"/>
              </a:rPr>
              <a:t> u kuku. Da bi se problem </a:t>
            </a:r>
            <a:r>
              <a:rPr lang="en-US" sz="1800" b="0" i="0" dirty="0" err="1">
                <a:solidFill>
                  <a:srgbClr val="4C4C4C"/>
                </a:solidFill>
                <a:effectLst/>
                <a:latin typeface="Times New Roman" panose="02020603050405020304" pitchFamily="18" charset="0"/>
                <a:cs typeface="Times New Roman" panose="02020603050405020304" pitchFamily="18" charset="0"/>
              </a:rPr>
              <a:t>riješio</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možda</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će</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biti</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potrebna</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operacija</a:t>
            </a:r>
            <a:endParaRPr lang="en-US" sz="1800" b="0" i="0" dirty="0">
              <a:solidFill>
                <a:srgbClr val="4C4C4C"/>
              </a:solidFill>
              <a:effectLst/>
              <a:latin typeface="Times New Roman" panose="02020603050405020304" pitchFamily="18" charset="0"/>
              <a:cs typeface="Times New Roman" panose="02020603050405020304" pitchFamily="18" charset="0"/>
            </a:endParaRPr>
          </a:p>
          <a:p>
            <a:pPr>
              <a:spcBef>
                <a:spcPts val="0"/>
              </a:spcBef>
              <a:buFont typeface="Arial" panose="020B0604020202020204" pitchFamily="34" charset="0"/>
              <a:buChar char="•"/>
            </a:pPr>
            <a:r>
              <a:rPr lang="en-US" b="1" i="0" dirty="0" err="1">
                <a:solidFill>
                  <a:srgbClr val="4C4C4C"/>
                </a:solidFill>
                <a:effectLst/>
                <a:latin typeface="Times New Roman" panose="02020603050405020304" pitchFamily="18" charset="0"/>
                <a:cs typeface="Times New Roman" panose="02020603050405020304" pitchFamily="18" charset="0"/>
              </a:rPr>
              <a:t>Oštećenje</a:t>
            </a:r>
            <a:r>
              <a:rPr lang="en-US" b="1" i="0" dirty="0">
                <a:solidFill>
                  <a:srgbClr val="4C4C4C"/>
                </a:solidFill>
                <a:effectLst/>
                <a:latin typeface="Times New Roman" panose="02020603050405020304" pitchFamily="18" charset="0"/>
                <a:cs typeface="Times New Roman" panose="02020603050405020304" pitchFamily="18" charset="0"/>
              </a:rPr>
              <a:t> </a:t>
            </a:r>
            <a:r>
              <a:rPr lang="en-US" b="1" i="0" dirty="0" err="1">
                <a:solidFill>
                  <a:srgbClr val="4C4C4C"/>
                </a:solidFill>
                <a:effectLst/>
                <a:latin typeface="Times New Roman" panose="02020603050405020304" pitchFamily="18" charset="0"/>
                <a:cs typeface="Times New Roman" panose="02020603050405020304" pitchFamily="18" charset="0"/>
              </a:rPr>
              <a:t>živaca</a:t>
            </a:r>
            <a:endParaRPr lang="en-US" b="1" i="0" dirty="0">
              <a:solidFill>
                <a:srgbClr val="4C4C4C"/>
              </a:solidFill>
              <a:effectLst/>
              <a:latin typeface="Times New Roman" panose="02020603050405020304" pitchFamily="18" charset="0"/>
              <a:cs typeface="Times New Roman" panose="02020603050405020304" pitchFamily="18" charset="0"/>
            </a:endParaRPr>
          </a:p>
          <a:p>
            <a:pPr marL="742950" lvl="1" indent="-285750">
              <a:spcBef>
                <a:spcPts val="0"/>
              </a:spcBef>
              <a:buFont typeface="Arial" panose="020B0604020202020204" pitchFamily="34" charset="0"/>
              <a:buChar char="•"/>
            </a:pPr>
            <a:r>
              <a:rPr lang="en-US" sz="1800" b="0" i="0" dirty="0" err="1">
                <a:solidFill>
                  <a:srgbClr val="4C4C4C"/>
                </a:solidFill>
                <a:effectLst/>
                <a:latin typeface="Times New Roman" panose="02020603050405020304" pitchFamily="18" charset="0"/>
                <a:cs typeface="Times New Roman" panose="02020603050405020304" pitchFamily="18" charset="0"/>
              </a:rPr>
              <a:t>Rijetko</a:t>
            </a:r>
            <a:r>
              <a:rPr lang="en-US" sz="1800" b="0" i="0" dirty="0">
                <a:solidFill>
                  <a:srgbClr val="4C4C4C"/>
                </a:solidFill>
                <a:effectLst/>
                <a:latin typeface="Times New Roman" panose="02020603050405020304" pitchFamily="18" charset="0"/>
                <a:cs typeface="Times New Roman" panose="02020603050405020304" pitchFamily="18" charset="0"/>
              </a:rPr>
              <a:t> se </a:t>
            </a:r>
            <a:r>
              <a:rPr lang="en-US" sz="1800" b="0" i="0" dirty="0" err="1">
                <a:solidFill>
                  <a:srgbClr val="4C4C4C"/>
                </a:solidFill>
                <a:effectLst/>
                <a:latin typeface="Times New Roman" panose="02020603050405020304" pitchFamily="18" charset="0"/>
                <a:cs typeface="Times New Roman" panose="02020603050405020304" pitchFamily="18" charset="0"/>
              </a:rPr>
              <a:t>mogu</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sr-Latn-BA" sz="1800" b="0" i="0" dirty="0">
                <a:solidFill>
                  <a:srgbClr val="4C4C4C"/>
                </a:solidFill>
                <a:effectLst/>
                <a:latin typeface="Times New Roman" panose="02020603050405020304" pitchFamily="18" charset="0"/>
                <a:cs typeface="Times New Roman" panose="02020603050405020304" pitchFamily="18" charset="0"/>
              </a:rPr>
              <a:t>povrijediti nerv</a:t>
            </a:r>
            <a:r>
              <a:rPr lang="en-US" sz="1800" b="0" i="0" dirty="0">
                <a:solidFill>
                  <a:srgbClr val="4C4C4C"/>
                </a:solidFill>
                <a:effectLst/>
                <a:latin typeface="Times New Roman" panose="02020603050405020304" pitchFamily="18" charset="0"/>
                <a:cs typeface="Times New Roman" panose="02020603050405020304" pitchFamily="18" charset="0"/>
              </a:rPr>
              <a:t> u </a:t>
            </a:r>
            <a:r>
              <a:rPr lang="en-US" sz="1800" b="0" i="0" dirty="0" err="1">
                <a:solidFill>
                  <a:srgbClr val="4C4C4C"/>
                </a:solidFill>
                <a:effectLst/>
                <a:latin typeface="Times New Roman" panose="02020603050405020304" pitchFamily="18" charset="0"/>
                <a:cs typeface="Times New Roman" panose="02020603050405020304" pitchFamily="18" charset="0"/>
              </a:rPr>
              <a:t>području</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ugradnje</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implantata</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Oštećenje</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sr-Latn-BA" sz="1800" b="0" i="0" dirty="0">
                <a:solidFill>
                  <a:srgbClr val="4C4C4C"/>
                </a:solidFill>
                <a:effectLst/>
                <a:latin typeface="Times New Roman" panose="02020603050405020304" pitchFamily="18" charset="0"/>
                <a:cs typeface="Times New Roman" panose="02020603050405020304" pitchFamily="18" charset="0"/>
              </a:rPr>
              <a:t>nerva</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može</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uzrokovati</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utrnulost</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slabost</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i</a:t>
            </a:r>
            <a:r>
              <a:rPr lang="en-US" sz="1800" b="0" i="0" dirty="0">
                <a:solidFill>
                  <a:srgbClr val="4C4C4C"/>
                </a:solidFill>
                <a:effectLst/>
                <a:latin typeface="Times New Roman" panose="02020603050405020304" pitchFamily="18" charset="0"/>
                <a:cs typeface="Times New Roman" panose="02020603050405020304" pitchFamily="18" charset="0"/>
              </a:rPr>
              <a:t> </a:t>
            </a:r>
            <a:r>
              <a:rPr lang="en-US" sz="1800" b="0" i="0" dirty="0" err="1">
                <a:solidFill>
                  <a:srgbClr val="4C4C4C"/>
                </a:solidFill>
                <a:effectLst/>
                <a:latin typeface="Times New Roman" panose="02020603050405020304" pitchFamily="18" charset="0"/>
                <a:cs typeface="Times New Roman" panose="02020603050405020304" pitchFamily="18" charset="0"/>
              </a:rPr>
              <a:t>bol</a:t>
            </a:r>
            <a:endParaRPr lang="en-US" sz="1800" b="0" i="0" dirty="0">
              <a:solidFill>
                <a:srgbClr val="4C4C4C"/>
              </a:solidFill>
              <a:effectLst/>
              <a:latin typeface="Times New Roman" panose="02020603050405020304" pitchFamily="18"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C27A3650-C773-411A-BE7B-9E3C44FF5BC3}"/>
              </a:ext>
            </a:extLst>
          </p:cNvPr>
          <p:cNvPicPr>
            <a:picLocks noChangeAspect="1"/>
          </p:cNvPicPr>
          <p:nvPr/>
        </p:nvPicPr>
        <p:blipFill>
          <a:blip r:embed="rId2"/>
          <a:stretch>
            <a:fillRect/>
          </a:stretch>
        </p:blipFill>
        <p:spPr>
          <a:xfrm>
            <a:off x="10142376" y="0"/>
            <a:ext cx="1705629" cy="2451480"/>
          </a:xfrm>
          <a:prstGeom prst="rect">
            <a:avLst/>
          </a:prstGeom>
        </p:spPr>
      </p:pic>
      <p:pic>
        <p:nvPicPr>
          <p:cNvPr id="6" name="Picture 5">
            <a:extLst>
              <a:ext uri="{FF2B5EF4-FFF2-40B4-BE49-F238E27FC236}">
                <a16:creationId xmlns:a16="http://schemas.microsoft.com/office/drawing/2014/main" id="{A5D9D98B-9FCD-43DA-B527-8D899F32B1CB}"/>
              </a:ext>
            </a:extLst>
          </p:cNvPr>
          <p:cNvPicPr>
            <a:picLocks noChangeAspect="1"/>
          </p:cNvPicPr>
          <p:nvPr/>
        </p:nvPicPr>
        <p:blipFill>
          <a:blip r:embed="rId3"/>
          <a:stretch>
            <a:fillRect/>
          </a:stretch>
        </p:blipFill>
        <p:spPr>
          <a:xfrm>
            <a:off x="9538410" y="2549483"/>
            <a:ext cx="2653590" cy="1942375"/>
          </a:xfrm>
          <a:prstGeom prst="rect">
            <a:avLst/>
          </a:prstGeom>
        </p:spPr>
      </p:pic>
      <p:pic>
        <p:nvPicPr>
          <p:cNvPr id="4" name="Picture 3">
            <a:extLst>
              <a:ext uri="{FF2B5EF4-FFF2-40B4-BE49-F238E27FC236}">
                <a16:creationId xmlns:a16="http://schemas.microsoft.com/office/drawing/2014/main" id="{42F079CA-F570-4E79-9936-BE73E22E2ECC}"/>
              </a:ext>
            </a:extLst>
          </p:cNvPr>
          <p:cNvPicPr>
            <a:picLocks noChangeAspect="1"/>
          </p:cNvPicPr>
          <p:nvPr/>
        </p:nvPicPr>
        <p:blipFill>
          <a:blip r:embed="rId4"/>
          <a:stretch>
            <a:fillRect/>
          </a:stretch>
        </p:blipFill>
        <p:spPr>
          <a:xfrm>
            <a:off x="9238691" y="4927601"/>
            <a:ext cx="2609314" cy="1749704"/>
          </a:xfrm>
          <a:prstGeom prst="rect">
            <a:avLst/>
          </a:prstGeom>
        </p:spPr>
      </p:pic>
    </p:spTree>
    <p:extLst>
      <p:ext uri="{BB962C8B-B14F-4D97-AF65-F5344CB8AC3E}">
        <p14:creationId xmlns:p14="http://schemas.microsoft.com/office/powerpoint/2010/main" val="2408207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E7DD5-512C-4AD6-87A7-F3872D2C9E28}"/>
              </a:ext>
            </a:extLst>
          </p:cNvPr>
          <p:cNvSpPr>
            <a:spLocks noGrp="1"/>
          </p:cNvSpPr>
          <p:nvPr>
            <p:ph type="title"/>
          </p:nvPr>
        </p:nvSpPr>
        <p:spPr>
          <a:xfrm>
            <a:off x="471521" y="0"/>
            <a:ext cx="8596668" cy="1320800"/>
          </a:xfrm>
        </p:spPr>
        <p:txBody>
          <a:bodyPr/>
          <a:lstStyle/>
          <a:p>
            <a:r>
              <a:rPr lang="sr-Latn-BA" dirty="0">
                <a:solidFill>
                  <a:schemeClr val="tx1">
                    <a:lumMod val="95000"/>
                    <a:lumOff val="5000"/>
                  </a:schemeClr>
                </a:solidFill>
              </a:rPr>
              <a:t>Prelomi vrata butne kosti</a:t>
            </a:r>
            <a:br>
              <a:rPr lang="sr-Latn-BA" dirty="0">
                <a:solidFill>
                  <a:schemeClr val="tx1">
                    <a:lumMod val="95000"/>
                    <a:lumOff val="5000"/>
                  </a:schemeClr>
                </a:solidFill>
              </a:rPr>
            </a:br>
            <a:r>
              <a:rPr lang="sr-Latn-BA" i="1" dirty="0">
                <a:solidFill>
                  <a:schemeClr val="tx1">
                    <a:lumMod val="95000"/>
                    <a:lumOff val="5000"/>
                  </a:schemeClr>
                </a:solidFill>
              </a:rPr>
              <a:t>Fractura colli femoris</a:t>
            </a:r>
            <a:endParaRPr lang="en-US" dirty="0"/>
          </a:p>
        </p:txBody>
      </p:sp>
      <p:sp>
        <p:nvSpPr>
          <p:cNvPr id="3" name="Content Placeholder 2">
            <a:extLst>
              <a:ext uri="{FF2B5EF4-FFF2-40B4-BE49-F238E27FC236}">
                <a16:creationId xmlns:a16="http://schemas.microsoft.com/office/drawing/2014/main" id="{65C90BA9-5657-4BB3-9C38-C7089AFED9AF}"/>
              </a:ext>
            </a:extLst>
          </p:cNvPr>
          <p:cNvSpPr>
            <a:spLocks noGrp="1"/>
          </p:cNvSpPr>
          <p:nvPr>
            <p:ph idx="1"/>
          </p:nvPr>
        </p:nvSpPr>
        <p:spPr>
          <a:xfrm>
            <a:off x="136158" y="1256861"/>
            <a:ext cx="8596668" cy="5601139"/>
          </a:xfrm>
        </p:spPr>
        <p:txBody>
          <a:bodyPr>
            <a:noAutofit/>
          </a:bodyPr>
          <a:lstStyle/>
          <a:p>
            <a:pPr>
              <a:spcBef>
                <a:spcPts val="0"/>
              </a:spcBef>
            </a:pPr>
            <a:r>
              <a:rPr lang="en-US" sz="1900" b="1" i="0" dirty="0" err="1">
                <a:solidFill>
                  <a:srgbClr val="242021"/>
                </a:solidFill>
                <a:effectLst/>
                <a:latin typeface="TimesNewRomanPSMT"/>
              </a:rPr>
              <a:t>Lamelarna</a:t>
            </a:r>
            <a:r>
              <a:rPr lang="en-US" sz="1900" b="1" i="0" dirty="0">
                <a:solidFill>
                  <a:srgbClr val="242021"/>
                </a:solidFill>
                <a:effectLst/>
                <a:latin typeface="TimesNewRomanPSMT"/>
              </a:rPr>
              <a:t> </a:t>
            </a:r>
            <a:r>
              <a:rPr lang="en-US" sz="1900" b="1" i="0" dirty="0" err="1">
                <a:solidFill>
                  <a:srgbClr val="242021"/>
                </a:solidFill>
                <a:effectLst/>
                <a:latin typeface="TimesNewRomanPSMT"/>
              </a:rPr>
              <a:t>građa</a:t>
            </a:r>
            <a:r>
              <a:rPr lang="en-US" sz="1900" b="1" i="0" dirty="0">
                <a:solidFill>
                  <a:srgbClr val="242021"/>
                </a:solidFill>
                <a:effectLst/>
                <a:latin typeface="TimesNewRomanPSMT"/>
              </a:rPr>
              <a:t> </a:t>
            </a:r>
            <a:r>
              <a:rPr lang="en-US" sz="1900" b="0" i="0" dirty="0" err="1">
                <a:solidFill>
                  <a:srgbClr val="242021"/>
                </a:solidFill>
                <a:effectLst/>
                <a:latin typeface="TimesNewRomanPSMT"/>
              </a:rPr>
              <a:t>predstavlja</a:t>
            </a:r>
            <a:r>
              <a:rPr lang="en-US" sz="1900" b="0" i="0" dirty="0">
                <a:solidFill>
                  <a:srgbClr val="242021"/>
                </a:solidFill>
                <a:effectLst/>
                <a:latin typeface="TimesNewRomanPSMT"/>
              </a:rPr>
              <a:t> </a:t>
            </a:r>
            <a:r>
              <a:rPr lang="en-US" sz="1900" b="0" i="0" dirty="0" err="1">
                <a:solidFill>
                  <a:srgbClr val="242021"/>
                </a:solidFill>
                <a:effectLst/>
                <a:latin typeface="TimesNewRomanPSMT"/>
              </a:rPr>
              <a:t>nosivi</a:t>
            </a:r>
            <a:r>
              <a:rPr lang="sr-Latn-BA" sz="1900" dirty="0">
                <a:solidFill>
                  <a:srgbClr val="242021"/>
                </a:solidFill>
                <a:latin typeface="TimesNewRomanPSMT"/>
              </a:rPr>
              <a:t>  </a:t>
            </a:r>
            <a:r>
              <a:rPr lang="en-US" sz="1900" b="0" i="0" dirty="0" err="1">
                <a:solidFill>
                  <a:srgbClr val="242021"/>
                </a:solidFill>
                <a:effectLst/>
                <a:latin typeface="TimesNewRomanPSMT"/>
              </a:rPr>
              <a:t>kompresivni</a:t>
            </a:r>
            <a:r>
              <a:rPr lang="en-US" sz="1900" b="0" i="0" dirty="0">
                <a:solidFill>
                  <a:srgbClr val="242021"/>
                </a:solidFill>
                <a:effectLst/>
                <a:latin typeface="TimesNewRomanPSMT"/>
              </a:rPr>
              <a:t> </a:t>
            </a:r>
            <a:r>
              <a:rPr lang="en-US" sz="1900" b="0" i="0" dirty="0" err="1">
                <a:solidFill>
                  <a:srgbClr val="242021"/>
                </a:solidFill>
                <a:effectLst/>
                <a:latin typeface="TimesNewRomanPSMT"/>
              </a:rPr>
              <a:t>sistem</a:t>
            </a:r>
            <a:r>
              <a:rPr lang="en-US" sz="1900" b="0" i="0" dirty="0">
                <a:solidFill>
                  <a:srgbClr val="242021"/>
                </a:solidFill>
                <a:effectLst/>
                <a:latin typeface="TimesNewRomanPSMT"/>
              </a:rPr>
              <a:t>, koji je u </a:t>
            </a:r>
            <a:r>
              <a:rPr lang="en-US" sz="1900" b="0" i="0" dirty="0" err="1">
                <a:solidFill>
                  <a:srgbClr val="242021"/>
                </a:solidFill>
                <a:effectLst/>
                <a:latin typeface="TimesNewRomanPSMT"/>
              </a:rPr>
              <a:t>odnosu</a:t>
            </a:r>
            <a:r>
              <a:rPr lang="en-US" sz="1900" b="0" i="0" dirty="0">
                <a:solidFill>
                  <a:srgbClr val="242021"/>
                </a:solidFill>
                <a:effectLst/>
                <a:latin typeface="TimesNewRomanPSMT"/>
              </a:rPr>
              <a:t> </a:t>
            </a:r>
            <a:r>
              <a:rPr lang="en-US" sz="1900" b="0" i="0" dirty="0" err="1">
                <a:solidFill>
                  <a:srgbClr val="242021"/>
                </a:solidFill>
                <a:effectLst/>
                <a:latin typeface="TimesNewRomanPSMT"/>
              </a:rPr>
              <a:t>na</a:t>
            </a:r>
            <a:r>
              <a:rPr lang="en-US" sz="1900" b="0" i="0" dirty="0">
                <a:solidFill>
                  <a:srgbClr val="242021"/>
                </a:solidFill>
                <a:effectLst/>
                <a:latin typeface="TimesNewRomanPSMT"/>
              </a:rPr>
              <a:t> </a:t>
            </a:r>
            <a:r>
              <a:rPr lang="en-US" sz="1900" b="0" i="0" dirty="0" err="1">
                <a:solidFill>
                  <a:srgbClr val="242021"/>
                </a:solidFill>
                <a:effectLst/>
                <a:latin typeface="TimesNewRomanPSMT"/>
              </a:rPr>
              <a:t>sile</a:t>
            </a:r>
            <a:r>
              <a:rPr lang="en-US" sz="1900" b="0" i="0" dirty="0">
                <a:solidFill>
                  <a:srgbClr val="242021"/>
                </a:solidFill>
                <a:effectLst/>
                <a:latin typeface="TimesNewRomanPSMT"/>
              </a:rPr>
              <a:t> </a:t>
            </a:r>
            <a:r>
              <a:rPr lang="en-US" sz="1900" b="0" i="0" dirty="0" err="1">
                <a:solidFill>
                  <a:srgbClr val="242021"/>
                </a:solidFill>
                <a:effectLst/>
                <a:latin typeface="TimesNewRomanPSMT"/>
              </a:rPr>
              <a:t>opterećenja</a:t>
            </a:r>
            <a:r>
              <a:rPr lang="en-US" sz="1900" b="0" i="0" dirty="0">
                <a:solidFill>
                  <a:srgbClr val="242021"/>
                </a:solidFill>
                <a:effectLst/>
                <a:latin typeface="TimesNewRomanPSMT"/>
              </a:rPr>
              <a:t> </a:t>
            </a:r>
            <a:r>
              <a:rPr lang="en-US" sz="1900" b="0" i="0" dirty="0" err="1">
                <a:solidFill>
                  <a:srgbClr val="242021"/>
                </a:solidFill>
                <a:effectLst/>
                <a:latin typeface="TimesNewRomanPSMT"/>
              </a:rPr>
              <a:t>postavljen</a:t>
            </a:r>
            <a:r>
              <a:rPr lang="en-US" sz="1900" b="0" i="0" dirty="0">
                <a:solidFill>
                  <a:srgbClr val="242021"/>
                </a:solidFill>
                <a:effectLst/>
                <a:latin typeface="TimesNewRomanPSMT"/>
              </a:rPr>
              <a:t> </a:t>
            </a:r>
            <a:r>
              <a:rPr lang="en-US" sz="1900" b="0" i="0" dirty="0" err="1">
                <a:solidFill>
                  <a:srgbClr val="242021"/>
                </a:solidFill>
                <a:effectLst/>
                <a:latin typeface="TimesNewRomanPSMT"/>
              </a:rPr>
              <a:t>gotovo</a:t>
            </a:r>
            <a:r>
              <a:rPr lang="en-US" sz="1900" b="0" i="0" dirty="0">
                <a:solidFill>
                  <a:srgbClr val="242021"/>
                </a:solidFill>
                <a:effectLst/>
                <a:latin typeface="TimesNewRomanPSMT"/>
              </a:rPr>
              <a:t> </a:t>
            </a:r>
            <a:r>
              <a:rPr lang="en-US" sz="1900" b="0" i="0" dirty="0" err="1">
                <a:solidFill>
                  <a:srgbClr val="242021"/>
                </a:solidFill>
                <a:effectLst/>
                <a:latin typeface="TimesNewRomanPSMT"/>
              </a:rPr>
              <a:t>okomito</a:t>
            </a:r>
            <a:r>
              <a:rPr lang="en-US" sz="1900" b="0" i="0" dirty="0">
                <a:solidFill>
                  <a:srgbClr val="242021"/>
                </a:solidFill>
                <a:effectLst/>
                <a:latin typeface="TimesNewRomanPSMT"/>
              </a:rPr>
              <a:t>.</a:t>
            </a:r>
            <a:r>
              <a:rPr lang="en-US" sz="1900" dirty="0"/>
              <a:t> </a:t>
            </a:r>
            <a:r>
              <a:rPr lang="en-US" sz="1900" b="0" i="0" dirty="0" err="1">
                <a:solidFill>
                  <a:srgbClr val="242021"/>
                </a:solidFill>
                <a:effectLst/>
                <a:latin typeface="TimesNewRomanPSMT"/>
              </a:rPr>
              <a:t>Posmatrajući</a:t>
            </a:r>
            <a:r>
              <a:rPr lang="en-US" sz="1900" b="0" i="0" dirty="0">
                <a:solidFill>
                  <a:srgbClr val="242021"/>
                </a:solidFill>
                <a:effectLst/>
                <a:latin typeface="TimesNewRomanPSMT"/>
              </a:rPr>
              <a:t> </a:t>
            </a:r>
            <a:r>
              <a:rPr lang="en-US" sz="1900" b="0" i="0" dirty="0" err="1">
                <a:solidFill>
                  <a:srgbClr val="242021"/>
                </a:solidFill>
                <a:effectLst/>
                <a:latin typeface="TimesNewRomanPSMT"/>
              </a:rPr>
              <a:t>arhitektonske</a:t>
            </a:r>
            <a:r>
              <a:rPr lang="en-US" sz="1900" b="0" i="0" dirty="0">
                <a:solidFill>
                  <a:srgbClr val="242021"/>
                </a:solidFill>
                <a:effectLst/>
                <a:latin typeface="TimesNewRomanPSMT"/>
              </a:rPr>
              <a:t> </a:t>
            </a:r>
            <a:r>
              <a:rPr lang="en-US" sz="1900" b="0" i="0" dirty="0" err="1">
                <a:solidFill>
                  <a:srgbClr val="242021"/>
                </a:solidFill>
                <a:effectLst/>
                <a:latin typeface="TimesNewRomanPSMT"/>
              </a:rPr>
              <a:t>građe</a:t>
            </a:r>
            <a:r>
              <a:rPr lang="en-US" sz="1900" b="0" i="0" dirty="0">
                <a:solidFill>
                  <a:srgbClr val="242021"/>
                </a:solidFill>
                <a:effectLst/>
                <a:latin typeface="TimesNewRomanPSMT"/>
              </a:rPr>
              <a:t> </a:t>
            </a:r>
            <a:r>
              <a:rPr lang="en-US" sz="1900" b="0" i="0" dirty="0" err="1">
                <a:solidFill>
                  <a:srgbClr val="242021"/>
                </a:solidFill>
                <a:effectLst/>
                <a:latin typeface="TimesNewRomanPSMT"/>
              </a:rPr>
              <a:t>spongioznih</a:t>
            </a:r>
            <a:r>
              <a:rPr lang="en-US" sz="1900" b="0" i="0" dirty="0">
                <a:solidFill>
                  <a:srgbClr val="242021"/>
                </a:solidFill>
                <a:effectLst/>
                <a:latin typeface="TimesNewRomanPSMT"/>
              </a:rPr>
              <a:t> </a:t>
            </a:r>
            <a:r>
              <a:rPr lang="en-US" sz="1900" b="0" i="0" dirty="0" err="1">
                <a:solidFill>
                  <a:srgbClr val="242021"/>
                </a:solidFill>
                <a:effectLst/>
                <a:latin typeface="TimesNewRomanPSMT"/>
              </a:rPr>
              <a:t>gredica</a:t>
            </a:r>
            <a:r>
              <a:rPr lang="en-US" sz="1900" b="0" i="0" dirty="0">
                <a:solidFill>
                  <a:srgbClr val="242021"/>
                </a:solidFill>
                <a:effectLst/>
                <a:latin typeface="TimesNewRomanPSMT"/>
              </a:rPr>
              <a:t>, </a:t>
            </a:r>
            <a:r>
              <a:rPr lang="en-US" sz="1900" b="0" i="0" dirty="0" err="1">
                <a:solidFill>
                  <a:srgbClr val="242021"/>
                </a:solidFill>
                <a:effectLst/>
                <a:latin typeface="TimesNewRomanPSMT"/>
              </a:rPr>
              <a:t>može</a:t>
            </a:r>
            <a:r>
              <a:rPr lang="en-US" sz="1900" b="0" i="0" dirty="0">
                <a:solidFill>
                  <a:srgbClr val="242021"/>
                </a:solidFill>
                <a:effectLst/>
                <a:latin typeface="TimesNewRomanPSMT"/>
              </a:rPr>
              <a:t> se </a:t>
            </a:r>
            <a:r>
              <a:rPr lang="en-US" sz="1900" b="0" i="0" dirty="0" err="1">
                <a:solidFill>
                  <a:srgbClr val="242021"/>
                </a:solidFill>
                <a:effectLst/>
                <a:latin typeface="TimesNewRomanPSMT"/>
              </a:rPr>
              <a:t>zaključiti</a:t>
            </a:r>
            <a:r>
              <a:rPr lang="en-US" sz="1900" b="0" i="0" dirty="0">
                <a:solidFill>
                  <a:srgbClr val="242021"/>
                </a:solidFill>
                <a:effectLst/>
                <a:latin typeface="TimesNewRomanPSMT"/>
              </a:rPr>
              <a:t> da</a:t>
            </a:r>
            <a:r>
              <a:rPr lang="sr-Latn-BA" sz="1900" b="0" i="0" dirty="0">
                <a:solidFill>
                  <a:srgbClr val="242021"/>
                </a:solidFill>
                <a:effectLst/>
                <a:latin typeface="TimesNewRomanPSMT"/>
              </a:rPr>
              <a:t> </a:t>
            </a:r>
            <a:r>
              <a:rPr lang="en-US" sz="1900" b="0" i="0" dirty="0">
                <a:solidFill>
                  <a:srgbClr val="242021"/>
                </a:solidFill>
                <a:effectLst/>
                <a:latin typeface="TimesNewRomanPSMT"/>
              </a:rPr>
              <a:t>je </a:t>
            </a:r>
            <a:r>
              <a:rPr lang="en-US" sz="1900" b="0" i="0" dirty="0" err="1">
                <a:solidFill>
                  <a:srgbClr val="242021"/>
                </a:solidFill>
                <a:effectLst/>
                <a:latin typeface="TimesNewRomanPSMT"/>
              </a:rPr>
              <a:t>ovakva</a:t>
            </a:r>
            <a:r>
              <a:rPr lang="en-US" sz="1900" b="0" i="0" dirty="0">
                <a:solidFill>
                  <a:srgbClr val="242021"/>
                </a:solidFill>
                <a:effectLst/>
                <a:latin typeface="TimesNewRomanPSMT"/>
              </a:rPr>
              <a:t> </a:t>
            </a:r>
            <a:r>
              <a:rPr lang="en-US" sz="1900" b="0" i="0" dirty="0" err="1">
                <a:solidFill>
                  <a:srgbClr val="242021"/>
                </a:solidFill>
                <a:effectLst/>
                <a:latin typeface="TimesNewRomanPSMT"/>
              </a:rPr>
              <a:t>građa</a:t>
            </a:r>
            <a:r>
              <a:rPr lang="en-US" sz="1900" b="0" i="0" dirty="0">
                <a:solidFill>
                  <a:srgbClr val="242021"/>
                </a:solidFill>
                <a:effectLst/>
                <a:latin typeface="TimesNewRomanPSMT"/>
              </a:rPr>
              <a:t> </a:t>
            </a:r>
            <a:r>
              <a:rPr lang="en-US" sz="1900" b="0" i="0" dirty="0" err="1">
                <a:solidFill>
                  <a:srgbClr val="242021"/>
                </a:solidFill>
                <a:effectLst/>
                <a:latin typeface="TimesNewRomanPSMT"/>
              </a:rPr>
              <a:t>prvenstveno</a:t>
            </a:r>
            <a:r>
              <a:rPr lang="en-US" sz="1900" b="0" i="0" dirty="0">
                <a:solidFill>
                  <a:srgbClr val="242021"/>
                </a:solidFill>
                <a:effectLst/>
                <a:latin typeface="TimesNewRomanPSMT"/>
              </a:rPr>
              <a:t> </a:t>
            </a:r>
            <a:r>
              <a:rPr lang="en-US" sz="1900" b="0" i="0" dirty="0" err="1">
                <a:solidFill>
                  <a:srgbClr val="242021"/>
                </a:solidFill>
                <a:effectLst/>
                <a:latin typeface="TimesNewRomanPSMT"/>
              </a:rPr>
              <a:t>posljedica</a:t>
            </a:r>
            <a:r>
              <a:rPr lang="en-US" sz="1900" b="0" i="0" dirty="0">
                <a:solidFill>
                  <a:srgbClr val="242021"/>
                </a:solidFill>
                <a:effectLst/>
                <a:latin typeface="TimesNewRomanPSMT"/>
              </a:rPr>
              <a:t> </a:t>
            </a:r>
            <a:r>
              <a:rPr lang="en-US" sz="1900" b="0" i="0" dirty="0" err="1">
                <a:solidFill>
                  <a:srgbClr val="242021"/>
                </a:solidFill>
                <a:effectLst/>
                <a:latin typeface="TimesNewRomanPSMT"/>
              </a:rPr>
              <a:t>djelovanja</a:t>
            </a:r>
            <a:r>
              <a:rPr lang="en-US" sz="1900" b="0" i="0" dirty="0">
                <a:solidFill>
                  <a:srgbClr val="242021"/>
                </a:solidFill>
                <a:effectLst/>
                <a:latin typeface="TimesNewRomanPSMT"/>
              </a:rPr>
              <a:t> </a:t>
            </a:r>
            <a:r>
              <a:rPr lang="en-US" sz="1900" b="0" i="0" dirty="0" err="1">
                <a:solidFill>
                  <a:srgbClr val="242021"/>
                </a:solidFill>
                <a:effectLst/>
                <a:latin typeface="TimesNewRomanPSMT"/>
              </a:rPr>
              <a:t>sila</a:t>
            </a:r>
            <a:r>
              <a:rPr lang="en-US" sz="1900" b="0" i="0" dirty="0">
                <a:solidFill>
                  <a:srgbClr val="242021"/>
                </a:solidFill>
                <a:effectLst/>
                <a:latin typeface="TimesNewRomanPSMT"/>
              </a:rPr>
              <a:t> </a:t>
            </a:r>
            <a:r>
              <a:rPr lang="en-US" sz="1900" b="0" i="0" dirty="0" err="1">
                <a:solidFill>
                  <a:srgbClr val="242021"/>
                </a:solidFill>
                <a:effectLst/>
                <a:latin typeface="TimesNewRomanPSMT"/>
              </a:rPr>
              <a:t>naprezanja</a:t>
            </a:r>
            <a:r>
              <a:rPr lang="en-US" sz="1900" b="0" i="0" dirty="0">
                <a:solidFill>
                  <a:srgbClr val="242021"/>
                </a:solidFill>
                <a:effectLst/>
                <a:latin typeface="TimesNewRomanPSMT"/>
              </a:rPr>
              <a:t> </a:t>
            </a:r>
            <a:r>
              <a:rPr lang="en-US" sz="1900" b="0" i="0" dirty="0" err="1">
                <a:solidFill>
                  <a:srgbClr val="242021"/>
                </a:solidFill>
                <a:effectLst/>
                <a:latin typeface="TimesNewRomanPSMT"/>
              </a:rPr>
              <a:t>i</a:t>
            </a:r>
            <a:r>
              <a:rPr lang="en-US" sz="1900" b="0" i="0" dirty="0">
                <a:solidFill>
                  <a:srgbClr val="242021"/>
                </a:solidFill>
                <a:effectLst/>
                <a:latin typeface="TimesNewRomanPSMT"/>
              </a:rPr>
              <a:t> da se </a:t>
            </a:r>
            <a:r>
              <a:rPr lang="en-US" sz="1900" b="0" i="0" dirty="0" err="1">
                <a:solidFill>
                  <a:srgbClr val="242021"/>
                </a:solidFill>
                <a:effectLst/>
                <a:latin typeface="TimesNewRomanPSMT"/>
              </a:rPr>
              <a:t>radi</a:t>
            </a:r>
            <a:r>
              <a:rPr lang="en-US" sz="1900" b="0" i="0" dirty="0">
                <a:solidFill>
                  <a:srgbClr val="242021"/>
                </a:solidFill>
                <a:effectLst/>
                <a:latin typeface="TimesNewRomanPSMT"/>
              </a:rPr>
              <a:t> o</a:t>
            </a:r>
            <a:r>
              <a:rPr lang="sr-Latn-BA" sz="1900" b="0" i="0" dirty="0">
                <a:solidFill>
                  <a:srgbClr val="242021"/>
                </a:solidFill>
                <a:effectLst/>
                <a:latin typeface="TimesNewRomanPSMT"/>
              </a:rPr>
              <a:t> </a:t>
            </a:r>
            <a:r>
              <a:rPr lang="en-US" sz="1900" b="0" i="0" dirty="0" err="1">
                <a:solidFill>
                  <a:srgbClr val="242021"/>
                </a:solidFill>
                <a:effectLst/>
                <a:latin typeface="TimesNewRomanPSMT"/>
              </a:rPr>
              <a:t>funkcionalnoj</a:t>
            </a:r>
            <a:r>
              <a:rPr lang="en-US" sz="1900" b="0" i="0" dirty="0">
                <a:solidFill>
                  <a:srgbClr val="242021"/>
                </a:solidFill>
                <a:effectLst/>
                <a:latin typeface="TimesNewRomanPSMT"/>
              </a:rPr>
              <a:t>, a ne </a:t>
            </a:r>
            <a:r>
              <a:rPr lang="en-US" sz="1900" b="0" i="0" dirty="0" err="1">
                <a:solidFill>
                  <a:srgbClr val="242021"/>
                </a:solidFill>
                <a:effectLst/>
                <a:latin typeface="TimesNewRomanPSMT"/>
              </a:rPr>
              <a:t>čisto</a:t>
            </a:r>
            <a:r>
              <a:rPr lang="en-US" sz="1900" b="0" i="0" dirty="0">
                <a:solidFill>
                  <a:srgbClr val="242021"/>
                </a:solidFill>
                <a:effectLst/>
                <a:latin typeface="TimesNewRomanPSMT"/>
              </a:rPr>
              <a:t> </a:t>
            </a:r>
            <a:r>
              <a:rPr lang="en-US" sz="1900" b="0" i="0" dirty="0" err="1">
                <a:solidFill>
                  <a:srgbClr val="242021"/>
                </a:solidFill>
                <a:effectLst/>
                <a:latin typeface="TimesNewRomanPSMT"/>
              </a:rPr>
              <a:t>statičkoj</a:t>
            </a:r>
            <a:r>
              <a:rPr lang="en-US" sz="1900" b="0" i="0" dirty="0">
                <a:solidFill>
                  <a:srgbClr val="242021"/>
                </a:solidFill>
                <a:effectLst/>
                <a:latin typeface="TimesNewRomanPSMT"/>
              </a:rPr>
              <a:t> </a:t>
            </a:r>
            <a:r>
              <a:rPr lang="en-US" sz="1900" b="0" i="0" dirty="0" err="1">
                <a:solidFill>
                  <a:srgbClr val="242021"/>
                </a:solidFill>
                <a:effectLst/>
                <a:latin typeface="TimesNewRomanPSMT"/>
              </a:rPr>
              <a:t>građi</a:t>
            </a:r>
            <a:r>
              <a:rPr lang="en-US" sz="1900" b="0" i="0" dirty="0">
                <a:solidFill>
                  <a:srgbClr val="242021"/>
                </a:solidFill>
                <a:effectLst/>
                <a:latin typeface="TimesNewRomanPSMT"/>
              </a:rPr>
              <a:t> </a:t>
            </a:r>
            <a:r>
              <a:rPr lang="en-US" sz="1900" b="0" i="0" dirty="0" err="1">
                <a:solidFill>
                  <a:srgbClr val="242021"/>
                </a:solidFill>
                <a:effectLst/>
                <a:latin typeface="TimesNewRomanPSMT"/>
              </a:rPr>
              <a:t>kosti</a:t>
            </a:r>
            <a:r>
              <a:rPr lang="en-US" sz="1900" b="0" i="0" dirty="0">
                <a:solidFill>
                  <a:srgbClr val="242021"/>
                </a:solidFill>
                <a:effectLst/>
                <a:latin typeface="TimesNewRomanPSMT"/>
              </a:rPr>
              <a:t>. </a:t>
            </a:r>
            <a:endParaRPr lang="sr-Latn-BA" sz="1900" b="0" i="0" dirty="0">
              <a:solidFill>
                <a:srgbClr val="242021"/>
              </a:solidFill>
              <a:effectLst/>
              <a:latin typeface="TimesNewRomanPSMT"/>
            </a:endParaRPr>
          </a:p>
          <a:p>
            <a:pPr>
              <a:spcBef>
                <a:spcPts val="0"/>
              </a:spcBef>
            </a:pPr>
            <a:r>
              <a:rPr lang="en-US" sz="1900" b="1" i="0" dirty="0" err="1">
                <a:solidFill>
                  <a:schemeClr val="tx1"/>
                </a:solidFill>
                <a:effectLst/>
                <a:latin typeface="Times New Roman" panose="02020603050405020304" pitchFamily="18" charset="0"/>
                <a:cs typeface="Times New Roman" panose="02020603050405020304" pitchFamily="18" charset="0"/>
              </a:rPr>
              <a:t>Prelomi</a:t>
            </a:r>
            <a:r>
              <a:rPr lang="en-US" sz="1900" b="1" i="0" dirty="0">
                <a:solidFill>
                  <a:schemeClr val="tx1"/>
                </a:solidFill>
                <a:effectLst/>
                <a:latin typeface="Times New Roman" panose="02020603050405020304" pitchFamily="18" charset="0"/>
                <a:cs typeface="Times New Roman" panose="02020603050405020304" pitchFamily="18" charset="0"/>
              </a:rPr>
              <a:t> </a:t>
            </a:r>
            <a:r>
              <a:rPr lang="en-US" sz="1900" b="1" i="0" dirty="0" err="1">
                <a:solidFill>
                  <a:schemeClr val="tx1"/>
                </a:solidFill>
                <a:effectLst/>
                <a:latin typeface="Times New Roman" panose="02020603050405020304" pitchFamily="18" charset="0"/>
                <a:cs typeface="Times New Roman" panose="02020603050405020304" pitchFamily="18" charset="0"/>
              </a:rPr>
              <a:t>vrata</a:t>
            </a:r>
            <a:r>
              <a:rPr lang="en-US" sz="1900" b="1" i="0" dirty="0">
                <a:solidFill>
                  <a:schemeClr val="tx1"/>
                </a:solidFill>
                <a:effectLst/>
                <a:latin typeface="Times New Roman" panose="02020603050405020304" pitchFamily="18" charset="0"/>
                <a:cs typeface="Times New Roman" panose="02020603050405020304" pitchFamily="18" charset="0"/>
              </a:rPr>
              <a:t> </a:t>
            </a:r>
            <a:r>
              <a:rPr lang="en-US" sz="1900" b="1" i="0" dirty="0" err="1">
                <a:solidFill>
                  <a:schemeClr val="tx1"/>
                </a:solidFill>
                <a:effectLst/>
                <a:latin typeface="Times New Roman" panose="02020603050405020304" pitchFamily="18" charset="0"/>
                <a:cs typeface="Times New Roman" panose="02020603050405020304" pitchFamily="18" charset="0"/>
              </a:rPr>
              <a:t>butne</a:t>
            </a:r>
            <a:r>
              <a:rPr lang="en-US" sz="1900" b="1" i="0" dirty="0">
                <a:solidFill>
                  <a:schemeClr val="tx1"/>
                </a:solidFill>
                <a:effectLst/>
                <a:latin typeface="Times New Roman" panose="02020603050405020304" pitchFamily="18" charset="0"/>
                <a:cs typeface="Times New Roman" panose="02020603050405020304" pitchFamily="18" charset="0"/>
              </a:rPr>
              <a:t> </a:t>
            </a:r>
            <a:r>
              <a:rPr lang="en-US" sz="1900" b="1" i="0" dirty="0" err="1">
                <a:solidFill>
                  <a:schemeClr val="tx1"/>
                </a:solidFill>
                <a:effectLst/>
                <a:latin typeface="Times New Roman" panose="02020603050405020304" pitchFamily="18" charset="0"/>
                <a:cs typeface="Times New Roman" panose="02020603050405020304" pitchFamily="18" charset="0"/>
              </a:rPr>
              <a:t>kosti</a:t>
            </a:r>
            <a:r>
              <a:rPr lang="en-US" sz="1900" i="0" dirty="0">
                <a:solidFill>
                  <a:schemeClr val="tx1"/>
                </a:solidFill>
                <a:effectLst/>
                <a:latin typeface="Times New Roman" panose="02020603050405020304" pitchFamily="18" charset="0"/>
                <a:cs typeface="Times New Roman" panose="02020603050405020304" pitchFamily="18" charset="0"/>
              </a:rPr>
              <a:t> </a:t>
            </a:r>
            <a:r>
              <a:rPr lang="en-US" sz="1900" i="0" dirty="0" err="1">
                <a:solidFill>
                  <a:schemeClr val="tx1"/>
                </a:solidFill>
                <a:effectLst/>
                <a:latin typeface="Times New Roman" panose="02020603050405020304" pitchFamily="18" charset="0"/>
                <a:cs typeface="Times New Roman" panose="02020603050405020304" pitchFamily="18" charset="0"/>
              </a:rPr>
              <a:t>najčešće</a:t>
            </a:r>
            <a:r>
              <a:rPr lang="en-US" sz="1900" i="0" dirty="0">
                <a:solidFill>
                  <a:schemeClr val="tx1"/>
                </a:solidFill>
                <a:effectLst/>
                <a:latin typeface="Times New Roman" panose="02020603050405020304" pitchFamily="18" charset="0"/>
                <a:cs typeface="Times New Roman" panose="02020603050405020304" pitchFamily="18" charset="0"/>
              </a:rPr>
              <a:t> </a:t>
            </a:r>
            <a:r>
              <a:rPr lang="en-US" sz="1900" i="0" dirty="0" err="1">
                <a:solidFill>
                  <a:schemeClr val="tx1"/>
                </a:solidFill>
                <a:effectLst/>
                <a:latin typeface="Times New Roman" panose="02020603050405020304" pitchFamily="18" charset="0"/>
                <a:cs typeface="Times New Roman" panose="02020603050405020304" pitchFamily="18" charset="0"/>
              </a:rPr>
              <a:t>nastaju</a:t>
            </a:r>
            <a:r>
              <a:rPr lang="en-US" sz="1900" i="0" dirty="0">
                <a:solidFill>
                  <a:schemeClr val="tx1"/>
                </a:solidFill>
                <a:effectLst/>
                <a:latin typeface="Times New Roman" panose="02020603050405020304" pitchFamily="18" charset="0"/>
                <a:cs typeface="Times New Roman" panose="02020603050405020304" pitchFamily="18" charset="0"/>
              </a:rPr>
              <a:t> </a:t>
            </a:r>
            <a:r>
              <a:rPr lang="en-US" sz="1900" i="0" dirty="0" err="1">
                <a:solidFill>
                  <a:schemeClr val="tx1"/>
                </a:solidFill>
                <a:effectLst/>
                <a:latin typeface="Times New Roman" panose="02020603050405020304" pitchFamily="18" charset="0"/>
                <a:cs typeface="Times New Roman" panose="02020603050405020304" pitchFamily="18" charset="0"/>
              </a:rPr>
              <a:t>pri</a:t>
            </a:r>
            <a:r>
              <a:rPr lang="en-US" sz="1900" i="0" dirty="0">
                <a:solidFill>
                  <a:schemeClr val="tx1"/>
                </a:solidFill>
                <a:effectLst/>
                <a:latin typeface="Times New Roman" panose="02020603050405020304" pitchFamily="18" charset="0"/>
                <a:cs typeface="Times New Roman" panose="02020603050405020304" pitchFamily="18" charset="0"/>
              </a:rPr>
              <a:t> </a:t>
            </a:r>
            <a:r>
              <a:rPr lang="en-US" sz="1900" i="0" dirty="0" err="1">
                <a:solidFill>
                  <a:schemeClr val="tx1"/>
                </a:solidFill>
                <a:effectLst/>
                <a:latin typeface="Times New Roman" panose="02020603050405020304" pitchFamily="18" charset="0"/>
                <a:cs typeface="Times New Roman" panose="02020603050405020304" pitchFamily="18" charset="0"/>
              </a:rPr>
              <a:t>padu</a:t>
            </a:r>
            <a:r>
              <a:rPr lang="en-US" sz="1900" i="0" dirty="0">
                <a:solidFill>
                  <a:schemeClr val="tx1"/>
                </a:solidFill>
                <a:effectLst/>
                <a:latin typeface="Times New Roman" panose="02020603050405020304" pitchFamily="18" charset="0"/>
                <a:cs typeface="Times New Roman" panose="02020603050405020304" pitchFamily="18" charset="0"/>
              </a:rPr>
              <a:t> </a:t>
            </a:r>
            <a:r>
              <a:rPr lang="en-US" sz="1900" i="0" dirty="0" err="1">
                <a:solidFill>
                  <a:schemeClr val="tx1"/>
                </a:solidFill>
                <a:effectLst/>
                <a:latin typeface="Times New Roman" panose="02020603050405020304" pitchFamily="18" charset="0"/>
                <a:cs typeface="Times New Roman" panose="02020603050405020304" pitchFamily="18" charset="0"/>
              </a:rPr>
              <a:t>na</a:t>
            </a:r>
            <a:r>
              <a:rPr lang="en-US" sz="1900" i="0" dirty="0">
                <a:solidFill>
                  <a:schemeClr val="tx1"/>
                </a:solidFill>
                <a:effectLst/>
                <a:latin typeface="Times New Roman" panose="02020603050405020304" pitchFamily="18" charset="0"/>
                <a:cs typeface="Times New Roman" panose="02020603050405020304" pitchFamily="18" charset="0"/>
              </a:rPr>
              <a:t> </a:t>
            </a:r>
            <a:r>
              <a:rPr lang="en-US" sz="1900" i="0" dirty="0" err="1">
                <a:solidFill>
                  <a:schemeClr val="tx1"/>
                </a:solidFill>
                <a:effectLst/>
                <a:latin typeface="Times New Roman" panose="02020603050405020304" pitchFamily="18" charset="0"/>
                <a:cs typeface="Times New Roman" panose="02020603050405020304" pitchFamily="18" charset="0"/>
              </a:rPr>
              <a:t>kuk</a:t>
            </a:r>
            <a:r>
              <a:rPr lang="en-US" sz="1900" i="0" dirty="0">
                <a:solidFill>
                  <a:schemeClr val="tx1"/>
                </a:solidFill>
                <a:effectLst/>
                <a:latin typeface="Times New Roman" panose="02020603050405020304" pitchFamily="18" charset="0"/>
                <a:cs typeface="Times New Roman" panose="02020603050405020304" pitchFamily="18" charset="0"/>
              </a:rPr>
              <a:t>. </a:t>
            </a:r>
            <a:r>
              <a:rPr lang="en-US" sz="1900" i="0" dirty="0" err="1">
                <a:solidFill>
                  <a:schemeClr val="tx1"/>
                </a:solidFill>
                <a:effectLst/>
                <a:latin typeface="Times New Roman" panose="02020603050405020304" pitchFamily="18" charset="0"/>
                <a:cs typeface="Times New Roman" panose="02020603050405020304" pitchFamily="18" charset="0"/>
              </a:rPr>
              <a:t>Najčešće</a:t>
            </a:r>
            <a:r>
              <a:rPr lang="en-US" sz="1900" i="0" dirty="0">
                <a:solidFill>
                  <a:schemeClr val="tx1"/>
                </a:solidFill>
                <a:effectLst/>
                <a:latin typeface="Times New Roman" panose="02020603050405020304" pitchFamily="18" charset="0"/>
                <a:cs typeface="Times New Roman" panose="02020603050405020304" pitchFamily="18" charset="0"/>
              </a:rPr>
              <a:t> se </a:t>
            </a:r>
            <a:r>
              <a:rPr lang="en-US" sz="1900" i="0" dirty="0" err="1">
                <a:solidFill>
                  <a:schemeClr val="tx1"/>
                </a:solidFill>
                <a:effectLst/>
                <a:latin typeface="Times New Roman" panose="02020603050405020304" pitchFamily="18" charset="0"/>
                <a:cs typeface="Times New Roman" panose="02020603050405020304" pitchFamily="18" charset="0"/>
              </a:rPr>
              <a:t>sreće</a:t>
            </a:r>
            <a:r>
              <a:rPr lang="en-US" sz="1900" i="0" dirty="0">
                <a:solidFill>
                  <a:schemeClr val="tx1"/>
                </a:solidFill>
                <a:effectLst/>
                <a:latin typeface="Times New Roman" panose="02020603050405020304" pitchFamily="18" charset="0"/>
                <a:cs typeface="Times New Roman" panose="02020603050405020304" pitchFamily="18" charset="0"/>
              </a:rPr>
              <a:t> </a:t>
            </a:r>
            <a:r>
              <a:rPr lang="en-US" sz="1900" i="0" dirty="0" err="1">
                <a:solidFill>
                  <a:schemeClr val="tx1"/>
                </a:solidFill>
                <a:effectLst/>
                <a:latin typeface="Times New Roman" panose="02020603050405020304" pitchFamily="18" charset="0"/>
                <a:cs typeface="Times New Roman" panose="02020603050405020304" pitchFamily="18" charset="0"/>
              </a:rPr>
              <a:t>kod</a:t>
            </a:r>
            <a:r>
              <a:rPr lang="en-US" sz="1900" i="0" dirty="0">
                <a:solidFill>
                  <a:schemeClr val="tx1"/>
                </a:solidFill>
                <a:effectLst/>
                <a:latin typeface="Times New Roman" panose="02020603050405020304" pitchFamily="18" charset="0"/>
                <a:cs typeface="Times New Roman" panose="02020603050405020304" pitchFamily="18" charset="0"/>
              </a:rPr>
              <a:t> </a:t>
            </a:r>
            <a:r>
              <a:rPr lang="en-US" sz="1900" i="0" dirty="0" err="1">
                <a:solidFill>
                  <a:schemeClr val="tx1"/>
                </a:solidFill>
                <a:effectLst/>
                <a:latin typeface="Times New Roman" panose="02020603050405020304" pitchFamily="18" charset="0"/>
                <a:cs typeface="Times New Roman" panose="02020603050405020304" pitchFamily="18" charset="0"/>
              </a:rPr>
              <a:t>osoba</a:t>
            </a:r>
            <a:r>
              <a:rPr lang="en-US" sz="1900" i="0" dirty="0">
                <a:solidFill>
                  <a:schemeClr val="tx1"/>
                </a:solidFill>
                <a:effectLst/>
                <a:latin typeface="Times New Roman" panose="02020603050405020304" pitchFamily="18" charset="0"/>
                <a:cs typeface="Times New Roman" panose="02020603050405020304" pitchFamily="18" charset="0"/>
              </a:rPr>
              <a:t> </a:t>
            </a:r>
            <a:r>
              <a:rPr lang="en-US" sz="1900" i="0" dirty="0" err="1">
                <a:solidFill>
                  <a:schemeClr val="tx1"/>
                </a:solidFill>
                <a:effectLst/>
                <a:latin typeface="Times New Roman" panose="02020603050405020304" pitchFamily="18" charset="0"/>
                <a:cs typeface="Times New Roman" panose="02020603050405020304" pitchFamily="18" charset="0"/>
              </a:rPr>
              <a:t>preko</a:t>
            </a:r>
            <a:r>
              <a:rPr lang="en-US" sz="1900" i="0" dirty="0">
                <a:solidFill>
                  <a:schemeClr val="tx1"/>
                </a:solidFill>
                <a:effectLst/>
                <a:latin typeface="Times New Roman" panose="02020603050405020304" pitchFamily="18" charset="0"/>
                <a:cs typeface="Times New Roman" panose="02020603050405020304" pitchFamily="18" charset="0"/>
              </a:rPr>
              <a:t> </a:t>
            </a:r>
            <a:r>
              <a:rPr lang="en-US" sz="1900" i="0" dirty="0" err="1">
                <a:solidFill>
                  <a:schemeClr val="tx1"/>
                </a:solidFill>
                <a:effectLst/>
                <a:latin typeface="Times New Roman" panose="02020603050405020304" pitchFamily="18" charset="0"/>
                <a:cs typeface="Times New Roman" panose="02020603050405020304" pitchFamily="18" charset="0"/>
              </a:rPr>
              <a:t>šezdesete</a:t>
            </a:r>
            <a:r>
              <a:rPr lang="en-US" sz="1900" i="0" dirty="0">
                <a:solidFill>
                  <a:schemeClr val="tx1"/>
                </a:solidFill>
                <a:effectLst/>
                <a:latin typeface="Times New Roman" panose="02020603050405020304" pitchFamily="18" charset="0"/>
                <a:cs typeface="Times New Roman" panose="02020603050405020304" pitchFamily="18" charset="0"/>
              </a:rPr>
              <a:t> </a:t>
            </a:r>
            <a:r>
              <a:rPr lang="en-US" sz="1900" i="0" dirty="0" err="1">
                <a:solidFill>
                  <a:schemeClr val="tx1"/>
                </a:solidFill>
                <a:effectLst/>
                <a:latin typeface="Times New Roman" panose="02020603050405020304" pitchFamily="18" charset="0"/>
                <a:cs typeface="Times New Roman" panose="02020603050405020304" pitchFamily="18" charset="0"/>
              </a:rPr>
              <a:t>godine</a:t>
            </a:r>
            <a:r>
              <a:rPr lang="en-US" sz="1900" i="0" dirty="0">
                <a:solidFill>
                  <a:schemeClr val="tx1"/>
                </a:solidFill>
                <a:effectLst/>
                <a:latin typeface="Times New Roman" panose="02020603050405020304" pitchFamily="18" charset="0"/>
                <a:cs typeface="Times New Roman" panose="02020603050405020304" pitchFamily="18" charset="0"/>
              </a:rPr>
              <a:t> </a:t>
            </a:r>
            <a:r>
              <a:rPr lang="en-US" sz="1900" i="0" dirty="0" err="1">
                <a:solidFill>
                  <a:schemeClr val="tx1"/>
                </a:solidFill>
                <a:effectLst/>
                <a:latin typeface="Times New Roman" panose="02020603050405020304" pitchFamily="18" charset="0"/>
                <a:cs typeface="Times New Roman" panose="02020603050405020304" pitchFamily="18" charset="0"/>
              </a:rPr>
              <a:t>života</a:t>
            </a:r>
            <a:r>
              <a:rPr lang="en-US" sz="1900" i="0" dirty="0">
                <a:solidFill>
                  <a:schemeClr val="tx1"/>
                </a:solidFill>
                <a:effectLst/>
                <a:latin typeface="Times New Roman" panose="02020603050405020304" pitchFamily="18" charset="0"/>
                <a:cs typeface="Times New Roman" panose="02020603050405020304" pitchFamily="18" charset="0"/>
              </a:rPr>
              <a:t> </a:t>
            </a:r>
            <a:r>
              <a:rPr lang="en-US" sz="1900" i="0" dirty="0" err="1">
                <a:solidFill>
                  <a:schemeClr val="tx1"/>
                </a:solidFill>
                <a:effectLst/>
                <a:latin typeface="Times New Roman" panose="02020603050405020304" pitchFamily="18" charset="0"/>
                <a:cs typeface="Times New Roman" panose="02020603050405020304" pitchFamily="18" charset="0"/>
              </a:rPr>
              <a:t>kod</a:t>
            </a:r>
            <a:r>
              <a:rPr lang="en-US" sz="1900" i="0" dirty="0">
                <a:solidFill>
                  <a:schemeClr val="tx1"/>
                </a:solidFill>
                <a:effectLst/>
                <a:latin typeface="Times New Roman" panose="02020603050405020304" pitchFamily="18" charset="0"/>
                <a:cs typeface="Times New Roman" panose="02020603050405020304" pitchFamily="18" charset="0"/>
              </a:rPr>
              <a:t> </a:t>
            </a:r>
            <a:r>
              <a:rPr lang="en-US" sz="1900" i="0" dirty="0" err="1">
                <a:solidFill>
                  <a:schemeClr val="tx1"/>
                </a:solidFill>
                <a:effectLst/>
                <a:latin typeface="Times New Roman" panose="02020603050405020304" pitchFamily="18" charset="0"/>
                <a:cs typeface="Times New Roman" panose="02020603050405020304" pitchFamily="18" charset="0"/>
              </a:rPr>
              <a:t>kojih</a:t>
            </a:r>
            <a:r>
              <a:rPr lang="en-US" sz="1900" i="0" dirty="0">
                <a:solidFill>
                  <a:schemeClr val="tx1"/>
                </a:solidFill>
                <a:effectLst/>
                <a:latin typeface="Times New Roman" panose="02020603050405020304" pitchFamily="18" charset="0"/>
                <a:cs typeface="Times New Roman" panose="02020603050405020304" pitchFamily="18" charset="0"/>
              </a:rPr>
              <a:t> pored </a:t>
            </a:r>
            <a:r>
              <a:rPr lang="en-US" sz="1900" i="0" dirty="0" err="1">
                <a:solidFill>
                  <a:schemeClr val="tx1"/>
                </a:solidFill>
                <a:effectLst/>
                <a:latin typeface="Times New Roman" panose="02020603050405020304" pitchFamily="18" charset="0"/>
                <a:cs typeface="Times New Roman" panose="02020603050405020304" pitchFamily="18" charset="0"/>
              </a:rPr>
              <a:t>traume</a:t>
            </a:r>
            <a:r>
              <a:rPr lang="en-US" sz="1900" i="0" dirty="0">
                <a:solidFill>
                  <a:schemeClr val="tx1"/>
                </a:solidFill>
                <a:effectLst/>
                <a:latin typeface="Times New Roman" panose="02020603050405020304" pitchFamily="18" charset="0"/>
                <a:cs typeface="Times New Roman" panose="02020603050405020304" pitchFamily="18" charset="0"/>
              </a:rPr>
              <a:t> </a:t>
            </a:r>
            <a:r>
              <a:rPr lang="en-US" sz="1900" i="0" dirty="0" err="1">
                <a:solidFill>
                  <a:schemeClr val="tx1"/>
                </a:solidFill>
                <a:effectLst/>
                <a:latin typeface="Times New Roman" panose="02020603050405020304" pitchFamily="18" charset="0"/>
                <a:cs typeface="Times New Roman" panose="02020603050405020304" pitchFamily="18" charset="0"/>
              </a:rPr>
              <a:t>značajnu</a:t>
            </a:r>
            <a:r>
              <a:rPr lang="en-US" sz="1900" i="0" dirty="0">
                <a:solidFill>
                  <a:schemeClr val="tx1"/>
                </a:solidFill>
                <a:effectLst/>
                <a:latin typeface="Times New Roman" panose="02020603050405020304" pitchFamily="18" charset="0"/>
                <a:cs typeface="Times New Roman" panose="02020603050405020304" pitchFamily="18" charset="0"/>
              </a:rPr>
              <a:t> </a:t>
            </a:r>
            <a:r>
              <a:rPr lang="en-US" sz="1900" i="0" dirty="0" err="1">
                <a:solidFill>
                  <a:schemeClr val="tx1"/>
                </a:solidFill>
                <a:effectLst/>
                <a:latin typeface="Times New Roman" panose="02020603050405020304" pitchFamily="18" charset="0"/>
                <a:cs typeface="Times New Roman" panose="02020603050405020304" pitchFamily="18" charset="0"/>
              </a:rPr>
              <a:t>ulogu</a:t>
            </a:r>
            <a:r>
              <a:rPr lang="en-US" sz="1900" i="0" dirty="0">
                <a:solidFill>
                  <a:schemeClr val="tx1"/>
                </a:solidFill>
                <a:effectLst/>
                <a:latin typeface="Times New Roman" panose="02020603050405020304" pitchFamily="18" charset="0"/>
                <a:cs typeface="Times New Roman" panose="02020603050405020304" pitchFamily="18" charset="0"/>
              </a:rPr>
              <a:t> </a:t>
            </a:r>
            <a:r>
              <a:rPr lang="en-US" sz="1900" i="0" dirty="0" err="1">
                <a:solidFill>
                  <a:schemeClr val="tx1"/>
                </a:solidFill>
                <a:effectLst/>
                <a:latin typeface="Times New Roman" panose="02020603050405020304" pitchFamily="18" charset="0"/>
                <a:cs typeface="Times New Roman" panose="02020603050405020304" pitchFamily="18" charset="0"/>
              </a:rPr>
              <a:t>ima</a:t>
            </a:r>
            <a:r>
              <a:rPr lang="en-US" sz="1900" i="0" dirty="0">
                <a:solidFill>
                  <a:schemeClr val="tx1"/>
                </a:solidFill>
                <a:effectLst/>
                <a:latin typeface="Times New Roman" panose="02020603050405020304" pitchFamily="18" charset="0"/>
                <a:cs typeface="Times New Roman" panose="02020603050405020304" pitchFamily="18" charset="0"/>
              </a:rPr>
              <a:t> </a:t>
            </a:r>
            <a:r>
              <a:rPr lang="en-US" sz="1900" i="0" dirty="0" err="1">
                <a:solidFill>
                  <a:schemeClr val="tx1"/>
                </a:solidFill>
                <a:effectLst/>
                <a:latin typeface="Times New Roman" panose="02020603050405020304" pitchFamily="18" charset="0"/>
                <a:cs typeface="Times New Roman" panose="02020603050405020304" pitchFamily="18" charset="0"/>
              </a:rPr>
              <a:t>i</a:t>
            </a:r>
            <a:r>
              <a:rPr lang="en-US" sz="1900" i="0" dirty="0">
                <a:solidFill>
                  <a:schemeClr val="tx1"/>
                </a:solidFill>
                <a:effectLst/>
                <a:latin typeface="Times New Roman" panose="02020603050405020304" pitchFamily="18" charset="0"/>
                <a:cs typeface="Times New Roman" panose="02020603050405020304" pitchFamily="18" charset="0"/>
              </a:rPr>
              <a:t> </a:t>
            </a:r>
            <a:r>
              <a:rPr lang="en-US" sz="1900" i="0" dirty="0" err="1">
                <a:solidFill>
                  <a:schemeClr val="tx1"/>
                </a:solidFill>
                <a:effectLst/>
                <a:latin typeface="Times New Roman" panose="02020603050405020304" pitchFamily="18" charset="0"/>
                <a:cs typeface="Times New Roman" panose="02020603050405020304" pitchFamily="18" charset="0"/>
              </a:rPr>
              <a:t>prisutna</a:t>
            </a:r>
            <a:r>
              <a:rPr lang="en-US" sz="1900" i="0" dirty="0">
                <a:solidFill>
                  <a:schemeClr val="tx1"/>
                </a:solidFill>
                <a:effectLst/>
                <a:latin typeface="Times New Roman" panose="02020603050405020304" pitchFamily="18" charset="0"/>
                <a:cs typeface="Times New Roman" panose="02020603050405020304" pitchFamily="18" charset="0"/>
              </a:rPr>
              <a:t> </a:t>
            </a:r>
            <a:r>
              <a:rPr lang="en-US" sz="1900" b="1" i="1" dirty="0" err="1">
                <a:solidFill>
                  <a:schemeClr val="tx1"/>
                </a:solidFill>
                <a:effectLst/>
                <a:latin typeface="Times New Roman" panose="02020603050405020304" pitchFamily="18" charset="0"/>
                <a:cs typeface="Times New Roman" panose="02020603050405020304" pitchFamily="18" charset="0"/>
              </a:rPr>
              <a:t>osteoporoza</a:t>
            </a:r>
            <a:r>
              <a:rPr lang="sr-Latn-BA" sz="1900" b="1" dirty="0">
                <a:solidFill>
                  <a:schemeClr val="tx1"/>
                </a:solidFill>
                <a:latin typeface="Times New Roman" panose="02020603050405020304" pitchFamily="18" charset="0"/>
                <a:cs typeface="Times New Roman" panose="02020603050405020304" pitchFamily="18" charset="0"/>
              </a:rPr>
              <a:t> </a:t>
            </a:r>
            <a:r>
              <a:rPr lang="sr-Latn-BA" sz="1900" dirty="0">
                <a:solidFill>
                  <a:schemeClr val="tx1"/>
                </a:solidFill>
                <a:latin typeface="Times New Roman" panose="02020603050405020304" pitchFamily="18" charset="0"/>
                <a:cs typeface="Times New Roman" panose="02020603050405020304" pitchFamily="18" charset="0"/>
              </a:rPr>
              <a:t>a kod </a:t>
            </a:r>
            <a:r>
              <a:rPr lang="en-US" sz="1900" i="0" dirty="0">
                <a:solidFill>
                  <a:schemeClr val="tx1"/>
                </a:solidFill>
                <a:effectLst/>
                <a:latin typeface="Times New Roman" panose="02020603050405020304" pitchFamily="18" charset="0"/>
                <a:cs typeface="Times New Roman" panose="02020603050405020304" pitchFamily="18" charset="0"/>
              </a:rPr>
              <a:t> </a:t>
            </a:r>
            <a:r>
              <a:rPr lang="en-US" sz="1900" i="0" dirty="0" err="1">
                <a:solidFill>
                  <a:schemeClr val="tx1"/>
                </a:solidFill>
                <a:effectLst/>
                <a:latin typeface="Times New Roman" panose="02020603050405020304" pitchFamily="18" charset="0"/>
                <a:cs typeface="Times New Roman" panose="02020603050405020304" pitchFamily="18" charset="0"/>
              </a:rPr>
              <a:t>mladih</a:t>
            </a:r>
            <a:r>
              <a:rPr lang="en-US" sz="1900" i="0" dirty="0">
                <a:solidFill>
                  <a:schemeClr val="tx1"/>
                </a:solidFill>
                <a:effectLst/>
                <a:latin typeface="Times New Roman" panose="02020603050405020304" pitchFamily="18" charset="0"/>
                <a:cs typeface="Times New Roman" panose="02020603050405020304" pitchFamily="18" charset="0"/>
              </a:rPr>
              <a:t> </a:t>
            </a:r>
            <a:r>
              <a:rPr lang="en-US" sz="1900" i="0" dirty="0" err="1">
                <a:solidFill>
                  <a:schemeClr val="tx1"/>
                </a:solidFill>
                <a:effectLst/>
                <a:latin typeface="Times New Roman" panose="02020603050405020304" pitchFamily="18" charset="0"/>
                <a:cs typeface="Times New Roman" panose="02020603050405020304" pitchFamily="18" charset="0"/>
              </a:rPr>
              <a:t>osoba</a:t>
            </a:r>
            <a:r>
              <a:rPr lang="en-US" sz="1900" i="0" dirty="0">
                <a:solidFill>
                  <a:schemeClr val="tx1"/>
                </a:solidFill>
                <a:effectLst/>
                <a:latin typeface="Times New Roman" panose="02020603050405020304" pitchFamily="18" charset="0"/>
                <a:cs typeface="Times New Roman" panose="02020603050405020304" pitchFamily="18" charset="0"/>
              </a:rPr>
              <a:t> </a:t>
            </a:r>
            <a:r>
              <a:rPr lang="en-US" sz="1900" i="0" dirty="0" err="1">
                <a:solidFill>
                  <a:schemeClr val="tx1"/>
                </a:solidFill>
                <a:effectLst/>
                <a:latin typeface="Times New Roman" panose="02020603050405020304" pitchFamily="18" charset="0"/>
                <a:cs typeface="Times New Roman" panose="02020603050405020304" pitchFamily="18" charset="0"/>
              </a:rPr>
              <a:t>prelom</a:t>
            </a:r>
            <a:r>
              <a:rPr lang="en-US" sz="1900" i="0" dirty="0">
                <a:solidFill>
                  <a:schemeClr val="tx1"/>
                </a:solidFill>
                <a:effectLst/>
                <a:latin typeface="Times New Roman" panose="02020603050405020304" pitchFamily="18" charset="0"/>
                <a:cs typeface="Times New Roman" panose="02020603050405020304" pitchFamily="18" charset="0"/>
              </a:rPr>
              <a:t> </a:t>
            </a:r>
            <a:r>
              <a:rPr lang="en-US" sz="1900" i="0" dirty="0" err="1">
                <a:solidFill>
                  <a:schemeClr val="tx1"/>
                </a:solidFill>
                <a:effectLst/>
                <a:latin typeface="Times New Roman" panose="02020603050405020304" pitchFamily="18" charset="0"/>
                <a:cs typeface="Times New Roman" panose="02020603050405020304" pitchFamily="18" charset="0"/>
              </a:rPr>
              <a:t>vrata</a:t>
            </a:r>
            <a:r>
              <a:rPr lang="en-US" sz="1900" i="0" dirty="0">
                <a:solidFill>
                  <a:schemeClr val="tx1"/>
                </a:solidFill>
                <a:effectLst/>
                <a:latin typeface="Times New Roman" panose="02020603050405020304" pitchFamily="18" charset="0"/>
                <a:cs typeface="Times New Roman" panose="02020603050405020304" pitchFamily="18" charset="0"/>
              </a:rPr>
              <a:t> </a:t>
            </a:r>
            <a:r>
              <a:rPr lang="en-US" sz="1900" i="0" dirty="0" err="1">
                <a:solidFill>
                  <a:schemeClr val="tx1"/>
                </a:solidFill>
                <a:effectLst/>
                <a:latin typeface="Times New Roman" panose="02020603050405020304" pitchFamily="18" charset="0"/>
                <a:cs typeface="Times New Roman" panose="02020603050405020304" pitchFamily="18" charset="0"/>
              </a:rPr>
              <a:t>butne</a:t>
            </a:r>
            <a:r>
              <a:rPr lang="en-US" sz="1900" i="0" dirty="0">
                <a:solidFill>
                  <a:schemeClr val="tx1"/>
                </a:solidFill>
                <a:effectLst/>
                <a:latin typeface="Times New Roman" panose="02020603050405020304" pitchFamily="18" charset="0"/>
                <a:cs typeface="Times New Roman" panose="02020603050405020304" pitchFamily="18" charset="0"/>
              </a:rPr>
              <a:t> </a:t>
            </a:r>
            <a:r>
              <a:rPr lang="en-US" sz="1900" i="0" dirty="0" err="1">
                <a:solidFill>
                  <a:schemeClr val="tx1"/>
                </a:solidFill>
                <a:effectLst/>
                <a:latin typeface="Times New Roman" panose="02020603050405020304" pitchFamily="18" charset="0"/>
                <a:cs typeface="Times New Roman" panose="02020603050405020304" pitchFamily="18" charset="0"/>
              </a:rPr>
              <a:t>kosti</a:t>
            </a:r>
            <a:r>
              <a:rPr lang="en-US" sz="1900" i="0" dirty="0">
                <a:solidFill>
                  <a:schemeClr val="tx1"/>
                </a:solidFill>
                <a:effectLst/>
                <a:latin typeface="Times New Roman" panose="02020603050405020304" pitchFamily="18" charset="0"/>
                <a:cs typeface="Times New Roman" panose="02020603050405020304" pitchFamily="18" charset="0"/>
              </a:rPr>
              <a:t> </a:t>
            </a:r>
            <a:r>
              <a:rPr lang="en-US" sz="1900" i="0" dirty="0" err="1">
                <a:solidFill>
                  <a:schemeClr val="tx1"/>
                </a:solidFill>
                <a:effectLst/>
                <a:latin typeface="Times New Roman" panose="02020603050405020304" pitchFamily="18" charset="0"/>
                <a:cs typeface="Times New Roman" panose="02020603050405020304" pitchFamily="18" charset="0"/>
              </a:rPr>
              <a:t>nastaje</a:t>
            </a:r>
            <a:r>
              <a:rPr lang="en-US" sz="1900" i="0" dirty="0">
                <a:solidFill>
                  <a:schemeClr val="tx1"/>
                </a:solidFill>
                <a:effectLst/>
                <a:latin typeface="Times New Roman" panose="02020603050405020304" pitchFamily="18" charset="0"/>
                <a:cs typeface="Times New Roman" panose="02020603050405020304" pitchFamily="18" charset="0"/>
              </a:rPr>
              <a:t> pod </a:t>
            </a:r>
            <a:r>
              <a:rPr lang="en-US" sz="1900" i="0" dirty="0" err="1">
                <a:solidFill>
                  <a:schemeClr val="tx1"/>
                </a:solidFill>
                <a:effectLst/>
                <a:latin typeface="Times New Roman" panose="02020603050405020304" pitchFamily="18" charset="0"/>
                <a:cs typeface="Times New Roman" panose="02020603050405020304" pitchFamily="18" charset="0"/>
              </a:rPr>
              <a:t>dejstvom</a:t>
            </a:r>
            <a:r>
              <a:rPr lang="en-US" sz="1900" i="0" dirty="0">
                <a:solidFill>
                  <a:schemeClr val="tx1"/>
                </a:solidFill>
                <a:effectLst/>
                <a:latin typeface="Times New Roman" panose="02020603050405020304" pitchFamily="18" charset="0"/>
                <a:cs typeface="Times New Roman" panose="02020603050405020304" pitchFamily="18" charset="0"/>
              </a:rPr>
              <a:t> </a:t>
            </a:r>
            <a:r>
              <a:rPr lang="en-US" sz="1900" i="0" dirty="0" err="1">
                <a:solidFill>
                  <a:schemeClr val="tx1"/>
                </a:solidFill>
                <a:effectLst/>
                <a:latin typeface="Times New Roman" panose="02020603050405020304" pitchFamily="18" charset="0"/>
                <a:cs typeface="Times New Roman" panose="02020603050405020304" pitchFamily="18" charset="0"/>
              </a:rPr>
              <a:t>snažne</a:t>
            </a:r>
            <a:r>
              <a:rPr lang="en-US" sz="1900" i="0" dirty="0">
                <a:solidFill>
                  <a:schemeClr val="tx1"/>
                </a:solidFill>
                <a:effectLst/>
                <a:latin typeface="Times New Roman" panose="02020603050405020304" pitchFamily="18" charset="0"/>
                <a:cs typeface="Times New Roman" panose="02020603050405020304" pitchFamily="18" charset="0"/>
              </a:rPr>
              <a:t> </a:t>
            </a:r>
            <a:r>
              <a:rPr lang="en-US" sz="1900" i="0" dirty="0" err="1">
                <a:solidFill>
                  <a:schemeClr val="tx1"/>
                </a:solidFill>
                <a:effectLst/>
                <a:latin typeface="Times New Roman" panose="02020603050405020304" pitchFamily="18" charset="0"/>
                <a:cs typeface="Times New Roman" panose="02020603050405020304" pitchFamily="18" charset="0"/>
              </a:rPr>
              <a:t>traume</a:t>
            </a:r>
            <a:r>
              <a:rPr lang="en-US" sz="1900" i="0" dirty="0">
                <a:solidFill>
                  <a:schemeClr val="tx1"/>
                </a:solidFill>
                <a:effectLst/>
                <a:latin typeface="Times New Roman" panose="02020603050405020304" pitchFamily="18" charset="0"/>
                <a:cs typeface="Times New Roman" panose="02020603050405020304" pitchFamily="18" charset="0"/>
              </a:rPr>
              <a:t> (</a:t>
            </a:r>
            <a:r>
              <a:rPr lang="en-US" sz="1900" i="0" dirty="0" err="1">
                <a:solidFill>
                  <a:schemeClr val="tx1"/>
                </a:solidFill>
                <a:effectLst/>
                <a:latin typeface="Times New Roman" panose="02020603050405020304" pitchFamily="18" charset="0"/>
                <a:cs typeface="Times New Roman" panose="02020603050405020304" pitchFamily="18" charset="0"/>
              </a:rPr>
              <a:t>saobraćajne</a:t>
            </a:r>
            <a:r>
              <a:rPr lang="en-US" sz="1900" i="0" dirty="0">
                <a:solidFill>
                  <a:schemeClr val="tx1"/>
                </a:solidFill>
                <a:effectLst/>
                <a:latin typeface="Times New Roman" panose="02020603050405020304" pitchFamily="18" charset="0"/>
                <a:cs typeface="Times New Roman" panose="02020603050405020304" pitchFamily="18" charset="0"/>
              </a:rPr>
              <a:t> </a:t>
            </a:r>
            <a:r>
              <a:rPr lang="en-US" sz="1900" i="0" dirty="0" err="1">
                <a:solidFill>
                  <a:schemeClr val="tx1"/>
                </a:solidFill>
                <a:effectLst/>
                <a:latin typeface="Times New Roman" panose="02020603050405020304" pitchFamily="18" charset="0"/>
                <a:cs typeface="Times New Roman" panose="02020603050405020304" pitchFamily="18" charset="0"/>
              </a:rPr>
              <a:t>nesreće</a:t>
            </a:r>
            <a:r>
              <a:rPr lang="en-US" sz="1900" i="0" dirty="0">
                <a:solidFill>
                  <a:schemeClr val="tx1"/>
                </a:solidFill>
                <a:effectLst/>
                <a:latin typeface="Times New Roman" panose="02020603050405020304" pitchFamily="18" charset="0"/>
                <a:cs typeface="Times New Roman" panose="02020603050405020304" pitchFamily="18" charset="0"/>
              </a:rPr>
              <a:t>).</a:t>
            </a:r>
            <a:endParaRPr lang="en-US" sz="1900" dirty="0">
              <a:solidFill>
                <a:schemeClr val="tx1"/>
              </a:solidFill>
              <a:latin typeface="Times New Roman" panose="02020603050405020304" pitchFamily="18" charset="0"/>
              <a:cs typeface="Times New Roman" panose="02020603050405020304" pitchFamily="18" charset="0"/>
            </a:endParaRPr>
          </a:p>
          <a:p>
            <a:pPr>
              <a:spcBef>
                <a:spcPts val="0"/>
              </a:spcBef>
            </a:pPr>
            <a:r>
              <a:rPr lang="en-US" sz="1900" b="1" i="0" dirty="0" err="1">
                <a:solidFill>
                  <a:srgbClr val="242021"/>
                </a:solidFill>
                <a:effectLst/>
                <a:latin typeface="TimesNewRomanPSMT"/>
              </a:rPr>
              <a:t>Još</a:t>
            </a:r>
            <a:r>
              <a:rPr lang="en-US" sz="1900" b="1" i="0" dirty="0">
                <a:solidFill>
                  <a:srgbClr val="242021"/>
                </a:solidFill>
                <a:effectLst/>
                <a:latin typeface="TimesNewRomanPSMT"/>
              </a:rPr>
              <a:t> je Coper 1824. </a:t>
            </a:r>
            <a:r>
              <a:rPr lang="en-US" sz="1900" b="1" i="0" dirty="0" err="1">
                <a:solidFill>
                  <a:srgbClr val="242021"/>
                </a:solidFill>
                <a:effectLst/>
                <a:latin typeface="TimesNewRomanPSMT"/>
              </a:rPr>
              <a:t>godine</a:t>
            </a:r>
            <a:r>
              <a:rPr lang="en-US" sz="1900" b="1" i="0" dirty="0">
                <a:solidFill>
                  <a:srgbClr val="242021"/>
                </a:solidFill>
                <a:effectLst/>
                <a:latin typeface="TimesNewRomanPSMT"/>
              </a:rPr>
              <a:t> </a:t>
            </a:r>
            <a:r>
              <a:rPr lang="en-US" sz="1900" b="1" i="0" dirty="0" err="1">
                <a:solidFill>
                  <a:srgbClr val="242021"/>
                </a:solidFill>
                <a:effectLst/>
                <a:latin typeface="TimesNewRomanPSMT"/>
              </a:rPr>
              <a:t>sve</a:t>
            </a:r>
            <a:r>
              <a:rPr lang="en-US" sz="1900" b="1" i="0" dirty="0">
                <a:solidFill>
                  <a:srgbClr val="242021"/>
                </a:solidFill>
                <a:effectLst/>
                <a:latin typeface="TimesNewRomanPSMT"/>
              </a:rPr>
              <a:t> </a:t>
            </a:r>
            <a:r>
              <a:rPr lang="en-US" sz="1900" b="1" i="0" dirty="0" err="1">
                <a:solidFill>
                  <a:srgbClr val="242021"/>
                </a:solidFill>
                <a:effectLst/>
                <a:latin typeface="TimesNewRomanPSMT"/>
              </a:rPr>
              <a:t>prelome</a:t>
            </a:r>
            <a:r>
              <a:rPr lang="en-US" sz="1900" b="1" i="0" dirty="0">
                <a:solidFill>
                  <a:srgbClr val="242021"/>
                </a:solidFill>
                <a:effectLst/>
                <a:latin typeface="TimesNewRomanPSMT"/>
              </a:rPr>
              <a:t> </a:t>
            </a:r>
            <a:r>
              <a:rPr lang="en-US" sz="1900" b="1" i="0" u="sng" dirty="0" err="1">
                <a:solidFill>
                  <a:srgbClr val="242021"/>
                </a:solidFill>
                <a:effectLst/>
                <a:latin typeface="TimesNewRomanPSMT"/>
              </a:rPr>
              <a:t>proksimalnog</a:t>
            </a:r>
            <a:r>
              <a:rPr lang="en-US" sz="1900" b="1" i="0" u="sng" dirty="0">
                <a:solidFill>
                  <a:srgbClr val="242021"/>
                </a:solidFill>
                <a:effectLst/>
                <a:latin typeface="TimesNewRomanPSMT"/>
              </a:rPr>
              <a:t> </a:t>
            </a:r>
            <a:r>
              <a:rPr lang="en-US" sz="1900" b="1" i="0" u="sng" dirty="0" err="1">
                <a:solidFill>
                  <a:srgbClr val="242021"/>
                </a:solidFill>
                <a:effectLst/>
                <a:latin typeface="TimesNewRomanPSMT"/>
              </a:rPr>
              <a:t>okrajka</a:t>
            </a:r>
            <a:r>
              <a:rPr lang="en-US" sz="1900" b="1" i="0" u="sng" dirty="0">
                <a:solidFill>
                  <a:srgbClr val="242021"/>
                </a:solidFill>
                <a:effectLst/>
                <a:latin typeface="TimesNewRomanPSMT"/>
              </a:rPr>
              <a:t> </a:t>
            </a:r>
            <a:r>
              <a:rPr lang="en-US" sz="1900" b="1" i="0" u="sng" dirty="0" err="1">
                <a:solidFill>
                  <a:srgbClr val="242021"/>
                </a:solidFill>
                <a:effectLst/>
                <a:latin typeface="TimesNewRomanPSMT"/>
              </a:rPr>
              <a:t>femura</a:t>
            </a:r>
            <a:r>
              <a:rPr lang="en-US" sz="1900" b="1" i="0" dirty="0">
                <a:solidFill>
                  <a:srgbClr val="242021"/>
                </a:solidFill>
                <a:effectLst/>
                <a:latin typeface="TimesNewRomanPSMT"/>
              </a:rPr>
              <a:t> </a:t>
            </a:r>
            <a:r>
              <a:rPr lang="en-US" sz="1900" b="1" i="0" dirty="0" err="1">
                <a:solidFill>
                  <a:srgbClr val="242021"/>
                </a:solidFill>
                <a:effectLst/>
                <a:latin typeface="TimesNewRomanPSMT"/>
              </a:rPr>
              <a:t>podijeli</a:t>
            </a:r>
            <a:r>
              <a:rPr lang="sr-Latn-BA" sz="1900" b="1" i="0" dirty="0">
                <a:solidFill>
                  <a:srgbClr val="242021"/>
                </a:solidFill>
                <a:effectLst/>
                <a:latin typeface="TimesNewRomanPSMT"/>
              </a:rPr>
              <a:t>o </a:t>
            </a:r>
            <a:r>
              <a:rPr lang="en-US" sz="1900" b="1" i="0" dirty="0" err="1">
                <a:solidFill>
                  <a:srgbClr val="242021"/>
                </a:solidFill>
                <a:effectLst/>
                <a:latin typeface="TimesNewRomanPSMT"/>
              </a:rPr>
              <a:t>na</a:t>
            </a:r>
            <a:r>
              <a:rPr lang="en-US" sz="1900" b="1" i="0" dirty="0">
                <a:solidFill>
                  <a:srgbClr val="242021"/>
                </a:solidFill>
                <a:effectLst/>
                <a:latin typeface="TimesNewRomanPSMT"/>
              </a:rPr>
              <a:t>:</a:t>
            </a:r>
            <a:endParaRPr lang="sr-Latn-BA" sz="1900" b="1" dirty="0">
              <a:solidFill>
                <a:srgbClr val="242021"/>
              </a:solidFill>
              <a:latin typeface="TimesNewRomanPSMT"/>
            </a:endParaRPr>
          </a:p>
          <a:p>
            <a:pPr lvl="1">
              <a:spcBef>
                <a:spcPts val="0"/>
              </a:spcBef>
            </a:pPr>
            <a:r>
              <a:rPr lang="en-US" sz="1900" b="1" i="0" dirty="0" err="1">
                <a:solidFill>
                  <a:srgbClr val="242021"/>
                </a:solidFill>
                <a:effectLst/>
                <a:latin typeface="TimesNewRomanPSMT"/>
              </a:rPr>
              <a:t>intrakapsularne</a:t>
            </a:r>
            <a:r>
              <a:rPr lang="en-US" sz="1900" b="0" i="0" dirty="0">
                <a:solidFill>
                  <a:srgbClr val="242021"/>
                </a:solidFill>
                <a:effectLst/>
                <a:latin typeface="TimesNewRomanPSMT"/>
              </a:rPr>
              <a:t>: </a:t>
            </a:r>
            <a:r>
              <a:rPr lang="en-US" sz="1900" b="0" i="0" dirty="0" err="1">
                <a:solidFill>
                  <a:srgbClr val="242021"/>
                </a:solidFill>
                <a:effectLst/>
                <a:latin typeface="TimesNewRomanPSMT"/>
              </a:rPr>
              <a:t>prelomi</a:t>
            </a:r>
            <a:r>
              <a:rPr lang="en-US" sz="1900" b="0" i="0" dirty="0">
                <a:solidFill>
                  <a:srgbClr val="242021"/>
                </a:solidFill>
                <a:effectLst/>
                <a:latin typeface="TimesNewRomanPSMT"/>
              </a:rPr>
              <a:t> </a:t>
            </a:r>
            <a:r>
              <a:rPr lang="en-US" sz="1900" b="0" i="0" dirty="0" err="1">
                <a:solidFill>
                  <a:srgbClr val="242021"/>
                </a:solidFill>
                <a:effectLst/>
                <a:latin typeface="TimesNewRomanPSMT"/>
              </a:rPr>
              <a:t>glave</a:t>
            </a:r>
            <a:r>
              <a:rPr lang="en-US" sz="1900" b="0" i="0" dirty="0">
                <a:solidFill>
                  <a:srgbClr val="242021"/>
                </a:solidFill>
                <a:effectLst/>
                <a:latin typeface="TimesNewRomanPSMT"/>
              </a:rPr>
              <a:t> </a:t>
            </a:r>
            <a:r>
              <a:rPr lang="en-US" sz="1900" b="0" i="0" dirty="0" err="1">
                <a:solidFill>
                  <a:srgbClr val="242021"/>
                </a:solidFill>
                <a:effectLst/>
                <a:latin typeface="TimesNewRomanPSMT"/>
              </a:rPr>
              <a:t>i</a:t>
            </a:r>
            <a:r>
              <a:rPr lang="en-US" sz="1900" b="0" i="0" dirty="0">
                <a:solidFill>
                  <a:srgbClr val="242021"/>
                </a:solidFill>
                <a:effectLst/>
                <a:latin typeface="TimesNewRomanPSMT"/>
              </a:rPr>
              <a:t> </a:t>
            </a:r>
            <a:r>
              <a:rPr lang="en-US" sz="1900" b="0" i="0" dirty="0" err="1">
                <a:solidFill>
                  <a:srgbClr val="242021"/>
                </a:solidFill>
                <a:effectLst/>
                <a:latin typeface="TimesNewRomanPSMT"/>
              </a:rPr>
              <a:t>vrata</a:t>
            </a:r>
            <a:r>
              <a:rPr lang="en-US" sz="1900" b="0" i="0" dirty="0">
                <a:solidFill>
                  <a:srgbClr val="242021"/>
                </a:solidFill>
                <a:effectLst/>
                <a:latin typeface="TimesNewRomanPSMT"/>
              </a:rPr>
              <a:t>, I</a:t>
            </a:r>
            <a:endParaRPr lang="sr-Latn-BA" sz="1900" dirty="0">
              <a:solidFill>
                <a:srgbClr val="242021"/>
              </a:solidFill>
              <a:latin typeface="TimesNewRomanPSMT"/>
            </a:endParaRPr>
          </a:p>
          <a:p>
            <a:pPr lvl="1">
              <a:spcBef>
                <a:spcPts val="0"/>
              </a:spcBef>
            </a:pPr>
            <a:r>
              <a:rPr lang="en-US" sz="1900" b="1" i="0" dirty="0" err="1">
                <a:solidFill>
                  <a:srgbClr val="242021"/>
                </a:solidFill>
                <a:effectLst/>
                <a:latin typeface="TimesNewRomanPSMT"/>
              </a:rPr>
              <a:t>ekstrakapsularne</a:t>
            </a:r>
            <a:r>
              <a:rPr lang="en-US" sz="1900" b="0" i="0" dirty="0">
                <a:solidFill>
                  <a:srgbClr val="242021"/>
                </a:solidFill>
                <a:effectLst/>
                <a:latin typeface="TimesNewRomanPSMT"/>
              </a:rPr>
              <a:t>: </a:t>
            </a:r>
            <a:r>
              <a:rPr lang="en-US" sz="1900" b="0" i="0" dirty="0" err="1">
                <a:solidFill>
                  <a:srgbClr val="242021"/>
                </a:solidFill>
                <a:effectLst/>
                <a:latin typeface="TimesNewRomanPSMT"/>
              </a:rPr>
              <a:t>transtrohanterni</a:t>
            </a:r>
            <a:r>
              <a:rPr lang="en-US" sz="1900" b="0" i="0" dirty="0">
                <a:solidFill>
                  <a:srgbClr val="242021"/>
                </a:solidFill>
                <a:effectLst/>
                <a:latin typeface="TimesNewRomanPSMT"/>
              </a:rPr>
              <a:t> </a:t>
            </a:r>
            <a:r>
              <a:rPr lang="en-US" sz="1900" b="0" i="0" dirty="0" err="1">
                <a:solidFill>
                  <a:srgbClr val="242021"/>
                </a:solidFill>
                <a:effectLst/>
                <a:latin typeface="TimesNewRomanPSMT"/>
              </a:rPr>
              <a:t>i</a:t>
            </a:r>
            <a:r>
              <a:rPr lang="en-US" sz="1900" b="0" i="0" dirty="0">
                <a:solidFill>
                  <a:srgbClr val="242021"/>
                </a:solidFill>
                <a:effectLst/>
                <a:latin typeface="TimesNewRomanPSMT"/>
              </a:rPr>
              <a:t> </a:t>
            </a:r>
            <a:r>
              <a:rPr lang="en-US" sz="1900" b="0" i="0" dirty="0" err="1">
                <a:solidFill>
                  <a:srgbClr val="242021"/>
                </a:solidFill>
                <a:effectLst/>
                <a:latin typeface="TimesNewRomanPSMT"/>
              </a:rPr>
              <a:t>suptrohanterni</a:t>
            </a:r>
            <a:r>
              <a:rPr lang="en-US" sz="1900" b="0" i="0" dirty="0">
                <a:solidFill>
                  <a:srgbClr val="242021"/>
                </a:solidFill>
                <a:effectLst/>
                <a:latin typeface="TimesNewRomanPSMT"/>
              </a:rPr>
              <a:t> (</a:t>
            </a:r>
            <a:r>
              <a:rPr lang="en-US" sz="1900" b="0" i="0" dirty="0" err="1">
                <a:solidFill>
                  <a:srgbClr val="242021"/>
                </a:solidFill>
                <a:effectLst/>
                <a:latin typeface="TimesNewRomanPSMT"/>
              </a:rPr>
              <a:t>slika</a:t>
            </a:r>
            <a:r>
              <a:rPr lang="en-US" sz="1900" b="0" i="0" dirty="0">
                <a:solidFill>
                  <a:srgbClr val="242021"/>
                </a:solidFill>
                <a:effectLst/>
                <a:latin typeface="TimesNewRomanPSMT"/>
              </a:rPr>
              <a:t> 36).</a:t>
            </a:r>
            <a:endParaRPr lang="sr-Latn-BA" sz="1900" b="0" i="0" dirty="0">
              <a:solidFill>
                <a:srgbClr val="242021"/>
              </a:solidFill>
              <a:effectLst/>
              <a:latin typeface="TimesNewRomanPSMT"/>
            </a:endParaRPr>
          </a:p>
          <a:p>
            <a:pPr>
              <a:spcBef>
                <a:spcPts val="0"/>
              </a:spcBef>
            </a:pPr>
            <a:r>
              <a:rPr lang="en-US" sz="1900" b="0" i="0" dirty="0" err="1">
                <a:solidFill>
                  <a:srgbClr val="242021"/>
                </a:solidFill>
                <a:effectLst/>
                <a:latin typeface="TimesNewRomanPSMT"/>
              </a:rPr>
              <a:t>Ekstrakapsularni</a:t>
            </a:r>
            <a:r>
              <a:rPr lang="en-US" sz="1900" b="0" i="0" dirty="0">
                <a:solidFill>
                  <a:srgbClr val="242021"/>
                </a:solidFill>
                <a:effectLst/>
                <a:latin typeface="TimesNewRomanPSMT"/>
              </a:rPr>
              <a:t> </a:t>
            </a:r>
            <a:r>
              <a:rPr lang="en-US" sz="1900" b="0" i="0" dirty="0" err="1">
                <a:solidFill>
                  <a:srgbClr val="242021"/>
                </a:solidFill>
                <a:effectLst/>
                <a:latin typeface="TimesNewRomanPSMT"/>
              </a:rPr>
              <a:t>prelomi</a:t>
            </a:r>
            <a:r>
              <a:rPr lang="en-US" sz="1900" b="0" i="0" dirty="0">
                <a:solidFill>
                  <a:srgbClr val="242021"/>
                </a:solidFill>
                <a:effectLst/>
                <a:latin typeface="TimesNewRomanPSMT"/>
              </a:rPr>
              <a:t> </a:t>
            </a:r>
            <a:r>
              <a:rPr lang="en-US" sz="1900" b="0" i="0" dirty="0" err="1">
                <a:solidFill>
                  <a:srgbClr val="242021"/>
                </a:solidFill>
                <a:effectLst/>
                <a:latin typeface="TimesNewRomanPSMT"/>
              </a:rPr>
              <a:t>obuhvataju</a:t>
            </a:r>
            <a:r>
              <a:rPr lang="en-US" sz="1900" b="0" i="0" dirty="0">
                <a:solidFill>
                  <a:srgbClr val="242021"/>
                </a:solidFill>
                <a:effectLst/>
                <a:latin typeface="TimesNewRomanPSMT"/>
              </a:rPr>
              <a:t> </a:t>
            </a:r>
            <a:r>
              <a:rPr lang="en-US" sz="1900" b="0" i="0" dirty="0" err="1">
                <a:solidFill>
                  <a:srgbClr val="242021"/>
                </a:solidFill>
                <a:effectLst/>
                <a:latin typeface="TimesNewRomanPSMT"/>
              </a:rPr>
              <a:t>prelome</a:t>
            </a:r>
            <a:r>
              <a:rPr lang="en-US" sz="1900" b="0" i="0" dirty="0">
                <a:solidFill>
                  <a:srgbClr val="242021"/>
                </a:solidFill>
                <a:effectLst/>
                <a:latin typeface="TimesNewRomanPSMT"/>
              </a:rPr>
              <a:t> </a:t>
            </a:r>
            <a:r>
              <a:rPr lang="en-US" sz="1900" b="0" i="0" dirty="0" err="1">
                <a:solidFill>
                  <a:srgbClr val="242021"/>
                </a:solidFill>
                <a:effectLst/>
                <a:latin typeface="TimesNewRomanPSMT"/>
              </a:rPr>
              <a:t>trohanternog</a:t>
            </a:r>
            <a:r>
              <a:rPr lang="en-US" sz="1900" b="0" i="0" dirty="0">
                <a:solidFill>
                  <a:srgbClr val="242021"/>
                </a:solidFill>
                <a:effectLst/>
                <a:latin typeface="TimesNewRomanPSMT"/>
              </a:rPr>
              <a:t> </a:t>
            </a:r>
            <a:r>
              <a:rPr lang="en-US" sz="1900" b="0" i="0" dirty="0" err="1">
                <a:solidFill>
                  <a:srgbClr val="242021"/>
                </a:solidFill>
                <a:effectLst/>
                <a:latin typeface="TimesNewRomanPSMT"/>
              </a:rPr>
              <a:t>masiva</a:t>
            </a:r>
            <a:r>
              <a:rPr lang="en-US" sz="1900" b="0" i="0" dirty="0">
                <a:solidFill>
                  <a:srgbClr val="242021"/>
                </a:solidFill>
                <a:effectLst/>
                <a:latin typeface="TimesNewRomanPSMT"/>
              </a:rPr>
              <a:t> </a:t>
            </a:r>
            <a:r>
              <a:rPr lang="en-US" sz="1900" b="0" i="0" dirty="0" err="1">
                <a:solidFill>
                  <a:srgbClr val="242021"/>
                </a:solidFill>
                <a:effectLst/>
                <a:latin typeface="TimesNewRomanPSMT"/>
              </a:rPr>
              <a:t>i</a:t>
            </a:r>
            <a:r>
              <a:rPr lang="en-US" sz="1900" b="0" i="0" dirty="0">
                <a:solidFill>
                  <a:srgbClr val="242021"/>
                </a:solidFill>
                <a:effectLst/>
                <a:latin typeface="TimesNewRomanPSMT"/>
              </a:rPr>
              <a:t> </a:t>
            </a:r>
            <a:r>
              <a:rPr lang="en-US" sz="1900" b="0" i="0" dirty="0" err="1">
                <a:solidFill>
                  <a:srgbClr val="242021"/>
                </a:solidFill>
                <a:effectLst/>
                <a:latin typeface="TimesNewRomanPSMT"/>
              </a:rPr>
              <a:t>dijela</a:t>
            </a:r>
            <a:r>
              <a:rPr lang="sr-Latn-BA" sz="1900" dirty="0">
                <a:solidFill>
                  <a:srgbClr val="242021"/>
                </a:solidFill>
                <a:latin typeface="TimesNewRomanPSMT"/>
              </a:rPr>
              <a:t> </a:t>
            </a:r>
            <a:r>
              <a:rPr lang="en-US" sz="1900" b="0" i="0" dirty="0" err="1">
                <a:solidFill>
                  <a:srgbClr val="242021"/>
                </a:solidFill>
                <a:effectLst/>
                <a:latin typeface="TimesNewRomanPSMT"/>
              </a:rPr>
              <a:t>butne</a:t>
            </a:r>
            <a:r>
              <a:rPr lang="en-US" sz="1900" b="0" i="0" dirty="0">
                <a:solidFill>
                  <a:srgbClr val="242021"/>
                </a:solidFill>
                <a:effectLst/>
                <a:latin typeface="TimesNewRomanPSMT"/>
              </a:rPr>
              <a:t> </a:t>
            </a:r>
            <a:r>
              <a:rPr lang="en-US" sz="1900" b="0" i="0" dirty="0" err="1">
                <a:solidFill>
                  <a:srgbClr val="242021"/>
                </a:solidFill>
                <a:effectLst/>
                <a:latin typeface="TimesNewRomanPSMT"/>
              </a:rPr>
              <a:t>kosti</a:t>
            </a:r>
            <a:r>
              <a:rPr lang="en-US" sz="1900" b="0" i="0" dirty="0">
                <a:solidFill>
                  <a:srgbClr val="242021"/>
                </a:solidFill>
                <a:effectLst/>
                <a:latin typeface="TimesNewRomanPSMT"/>
              </a:rPr>
              <a:t> koji se </a:t>
            </a:r>
            <a:r>
              <a:rPr lang="en-US" sz="1900" b="0" i="0" dirty="0" err="1">
                <a:solidFill>
                  <a:srgbClr val="242021"/>
                </a:solidFill>
                <a:effectLst/>
                <a:latin typeface="TimesNewRomanPSMT"/>
              </a:rPr>
              <a:t>nalazi</a:t>
            </a:r>
            <a:r>
              <a:rPr lang="en-US" sz="1900" b="0" i="0" dirty="0">
                <a:solidFill>
                  <a:srgbClr val="242021"/>
                </a:solidFill>
                <a:effectLst/>
                <a:latin typeface="TimesNewRomanPSMT"/>
              </a:rPr>
              <a:t> </a:t>
            </a:r>
            <a:r>
              <a:rPr lang="en-US" sz="1900" b="0" i="0" dirty="0" err="1">
                <a:solidFill>
                  <a:srgbClr val="242021"/>
                </a:solidFill>
                <a:effectLst/>
                <a:latin typeface="TimesNewRomanPSMT"/>
              </a:rPr>
              <a:t>neposredno</a:t>
            </a:r>
            <a:r>
              <a:rPr lang="en-US" sz="1900" b="0" i="0" dirty="0">
                <a:solidFill>
                  <a:srgbClr val="242021"/>
                </a:solidFill>
                <a:effectLst/>
                <a:latin typeface="TimesNewRomanPSMT"/>
              </a:rPr>
              <a:t> </a:t>
            </a:r>
            <a:r>
              <a:rPr lang="en-US" sz="1900" b="0" i="0" dirty="0" err="1">
                <a:solidFill>
                  <a:srgbClr val="242021"/>
                </a:solidFill>
                <a:effectLst/>
                <a:latin typeface="TimesNewRomanPSMT"/>
              </a:rPr>
              <a:t>ispod</a:t>
            </a:r>
            <a:r>
              <a:rPr lang="en-US" sz="1900" b="0" i="0" dirty="0">
                <a:solidFill>
                  <a:srgbClr val="242021"/>
                </a:solidFill>
                <a:effectLst/>
                <a:latin typeface="TimesNewRomanPSMT"/>
              </a:rPr>
              <a:t> </a:t>
            </a:r>
            <a:r>
              <a:rPr lang="en-US" sz="1900" b="0" i="0" dirty="0" err="1">
                <a:solidFill>
                  <a:srgbClr val="242021"/>
                </a:solidFill>
                <a:effectLst/>
                <a:latin typeface="TimesNewRomanPSMT"/>
              </a:rPr>
              <a:t>njega</a:t>
            </a:r>
            <a:r>
              <a:rPr lang="en-US" sz="1900" b="0" i="0" dirty="0">
                <a:solidFill>
                  <a:srgbClr val="242021"/>
                </a:solidFill>
                <a:effectLst/>
                <a:latin typeface="TimesNewRomanPSMT"/>
              </a:rPr>
              <a:t>, a </a:t>
            </a:r>
            <a:r>
              <a:rPr lang="en-US" sz="1900" b="0" i="0" dirty="0" err="1">
                <a:solidFill>
                  <a:srgbClr val="242021"/>
                </a:solidFill>
                <a:effectLst/>
                <a:latin typeface="TimesNewRomanPSMT"/>
              </a:rPr>
              <a:t>prostire</a:t>
            </a:r>
            <a:r>
              <a:rPr lang="en-US" sz="1900" b="0" i="0" dirty="0">
                <a:solidFill>
                  <a:srgbClr val="242021"/>
                </a:solidFill>
                <a:effectLst/>
                <a:latin typeface="TimesNewRomanPSMT"/>
              </a:rPr>
              <a:t> se </a:t>
            </a:r>
            <a:r>
              <a:rPr lang="en-US" sz="1900" b="0" i="0" dirty="0" err="1">
                <a:solidFill>
                  <a:srgbClr val="242021"/>
                </a:solidFill>
                <a:effectLst/>
                <a:latin typeface="TimesNewRomanPSMT"/>
              </a:rPr>
              <a:t>na</a:t>
            </a:r>
            <a:r>
              <a:rPr lang="en-US" sz="1900" b="0" i="0" dirty="0">
                <a:solidFill>
                  <a:srgbClr val="242021"/>
                </a:solidFill>
                <a:effectLst/>
                <a:latin typeface="TimesNewRomanPSMT"/>
              </a:rPr>
              <a:t> </a:t>
            </a:r>
            <a:r>
              <a:rPr lang="en-US" sz="1900" b="0" i="0" dirty="0" err="1">
                <a:solidFill>
                  <a:srgbClr val="242021"/>
                </a:solidFill>
                <a:effectLst/>
                <a:latin typeface="TimesNewRomanPSMT"/>
              </a:rPr>
              <a:t>oko</a:t>
            </a:r>
            <a:r>
              <a:rPr lang="en-US" sz="1900" b="0" i="0" dirty="0">
                <a:solidFill>
                  <a:srgbClr val="242021"/>
                </a:solidFill>
                <a:effectLst/>
                <a:latin typeface="TimesNewRomanPSMT"/>
              </a:rPr>
              <a:t> 5 cm </a:t>
            </a:r>
            <a:r>
              <a:rPr lang="en-US" sz="1900" b="0" i="0" dirty="0" err="1">
                <a:solidFill>
                  <a:srgbClr val="242021"/>
                </a:solidFill>
                <a:effectLst/>
                <a:latin typeface="TimesNewRomanPSMT"/>
              </a:rPr>
              <a:t>distalno</a:t>
            </a:r>
            <a:r>
              <a:rPr lang="sr-Latn-BA" sz="1900" dirty="0">
                <a:solidFill>
                  <a:srgbClr val="242021"/>
                </a:solidFill>
                <a:latin typeface="TimesNewRomanPSMT"/>
              </a:rPr>
              <a:t> </a:t>
            </a:r>
            <a:r>
              <a:rPr lang="en-US" sz="1900" b="0" i="0" dirty="0">
                <a:solidFill>
                  <a:srgbClr val="242021"/>
                </a:solidFill>
                <a:effectLst/>
                <a:latin typeface="TimesNewRomanPSMT"/>
              </a:rPr>
              <a:t>od </a:t>
            </a:r>
            <a:r>
              <a:rPr lang="en-US" sz="1900" b="0" i="0" dirty="0" err="1">
                <a:solidFill>
                  <a:srgbClr val="242021"/>
                </a:solidFill>
                <a:effectLst/>
                <a:latin typeface="TimesNewRomanPSMT"/>
              </a:rPr>
              <a:t>malog</a:t>
            </a:r>
            <a:r>
              <a:rPr lang="en-US" sz="1900" b="0" i="0" dirty="0">
                <a:solidFill>
                  <a:srgbClr val="242021"/>
                </a:solidFill>
                <a:effectLst/>
                <a:latin typeface="TimesNewRomanPSMT"/>
              </a:rPr>
              <a:t> </a:t>
            </a:r>
            <a:r>
              <a:rPr lang="en-US" sz="1900" b="0" i="0" dirty="0" err="1">
                <a:solidFill>
                  <a:srgbClr val="242021"/>
                </a:solidFill>
                <a:effectLst/>
                <a:latin typeface="TimesNewRomanPSMT"/>
              </a:rPr>
              <a:t>trohantera</a:t>
            </a:r>
            <a:r>
              <a:rPr lang="en-US" sz="1900" b="0" i="0" dirty="0">
                <a:solidFill>
                  <a:srgbClr val="242021"/>
                </a:solidFill>
                <a:effectLst/>
                <a:latin typeface="TimesNewRomanPSMT"/>
              </a:rPr>
              <a:t>. </a:t>
            </a:r>
            <a:r>
              <a:rPr lang="en-US" sz="1900" b="0" i="0" dirty="0" err="1">
                <a:solidFill>
                  <a:srgbClr val="242021"/>
                </a:solidFill>
                <a:effectLst/>
                <a:latin typeface="TimesNewRomanPSMT"/>
              </a:rPr>
              <a:t>Njih</a:t>
            </a:r>
            <a:r>
              <a:rPr lang="en-US" sz="1900" b="0" i="0" dirty="0">
                <a:solidFill>
                  <a:srgbClr val="242021"/>
                </a:solidFill>
                <a:effectLst/>
                <a:latin typeface="TimesNewRomanPSMT"/>
              </a:rPr>
              <a:t> </a:t>
            </a:r>
            <a:r>
              <a:rPr lang="en-US" sz="1900" b="0" i="0" dirty="0" err="1">
                <a:solidFill>
                  <a:srgbClr val="242021"/>
                </a:solidFill>
                <a:effectLst/>
                <a:latin typeface="TimesNewRomanPSMT"/>
              </a:rPr>
              <a:t>čine</a:t>
            </a:r>
            <a:r>
              <a:rPr lang="en-US" sz="1900" b="0" i="0" dirty="0">
                <a:solidFill>
                  <a:srgbClr val="242021"/>
                </a:solidFill>
                <a:effectLst/>
                <a:latin typeface="TimesNewRomanPSMT"/>
              </a:rPr>
              <a:t> </a:t>
            </a:r>
            <a:r>
              <a:rPr lang="en-US" sz="1900" b="0" i="0" dirty="0" err="1">
                <a:solidFill>
                  <a:srgbClr val="242021"/>
                </a:solidFill>
                <a:effectLst/>
                <a:latin typeface="TimesNewRomanPSMT"/>
              </a:rPr>
              <a:t>dvije</a:t>
            </a:r>
            <a:r>
              <a:rPr lang="en-US" sz="1900" b="0" i="0" dirty="0">
                <a:solidFill>
                  <a:srgbClr val="242021"/>
                </a:solidFill>
                <a:effectLst/>
                <a:latin typeface="TimesNewRomanPSMT"/>
              </a:rPr>
              <a:t> </a:t>
            </a:r>
            <a:r>
              <a:rPr lang="en-US" sz="1900" b="0" i="0" dirty="0" err="1">
                <a:solidFill>
                  <a:srgbClr val="242021"/>
                </a:solidFill>
                <a:effectLst/>
                <a:latin typeface="TimesNewRomanPSMT"/>
              </a:rPr>
              <a:t>grupe</a:t>
            </a:r>
            <a:r>
              <a:rPr lang="en-US" sz="1900" b="0" i="0" dirty="0">
                <a:solidFill>
                  <a:srgbClr val="242021"/>
                </a:solidFill>
                <a:effectLst/>
                <a:latin typeface="TimesNewRomanPSMT"/>
              </a:rPr>
              <a:t> </a:t>
            </a:r>
            <a:r>
              <a:rPr lang="en-US" sz="1900" b="0" i="0" dirty="0" err="1">
                <a:solidFill>
                  <a:srgbClr val="242021"/>
                </a:solidFill>
                <a:effectLst/>
                <a:latin typeface="TimesNewRomanPSMT"/>
              </a:rPr>
              <a:t>preloma</a:t>
            </a:r>
            <a:r>
              <a:rPr lang="en-US" sz="1900" b="0" i="0" dirty="0">
                <a:solidFill>
                  <a:srgbClr val="242021"/>
                </a:solidFill>
                <a:effectLst/>
                <a:latin typeface="TimesNewRomanPSMT"/>
              </a:rPr>
              <a:t>: </a:t>
            </a:r>
            <a:endParaRPr lang="sr-Latn-BA" sz="1900" b="0" i="0" dirty="0">
              <a:solidFill>
                <a:srgbClr val="242021"/>
              </a:solidFill>
              <a:effectLst/>
              <a:latin typeface="TimesNewRomanPSMT"/>
            </a:endParaRPr>
          </a:p>
          <a:p>
            <a:pPr lvl="1">
              <a:spcBef>
                <a:spcPts val="0"/>
              </a:spcBef>
            </a:pPr>
            <a:r>
              <a:rPr lang="en-US" sz="1900" b="1" i="0" dirty="0" err="1">
                <a:solidFill>
                  <a:srgbClr val="242021"/>
                </a:solidFill>
                <a:effectLst/>
                <a:latin typeface="TimesNewRomanPSMT"/>
              </a:rPr>
              <a:t>intertrohanterni</a:t>
            </a:r>
            <a:r>
              <a:rPr lang="en-US" sz="1900" b="1" i="0" dirty="0">
                <a:solidFill>
                  <a:srgbClr val="242021"/>
                </a:solidFill>
                <a:effectLst/>
                <a:latin typeface="TimesNewRomanPSMT"/>
              </a:rPr>
              <a:t> </a:t>
            </a:r>
            <a:r>
              <a:rPr lang="en-US" sz="1900" b="1" i="0" dirty="0" err="1">
                <a:solidFill>
                  <a:srgbClr val="242021"/>
                </a:solidFill>
                <a:effectLst/>
                <a:latin typeface="TimesNewRomanPSMT"/>
              </a:rPr>
              <a:t>i</a:t>
            </a:r>
            <a:r>
              <a:rPr lang="en-US" sz="1900" b="1" i="0" dirty="0">
                <a:solidFill>
                  <a:srgbClr val="242021"/>
                </a:solidFill>
                <a:effectLst/>
                <a:latin typeface="TimesNewRomanPSMT"/>
              </a:rPr>
              <a:t> </a:t>
            </a:r>
            <a:endParaRPr lang="sr-Latn-BA" sz="1900" b="1" i="0" dirty="0">
              <a:solidFill>
                <a:srgbClr val="242021"/>
              </a:solidFill>
              <a:effectLst/>
              <a:latin typeface="TimesNewRomanPSMT"/>
            </a:endParaRPr>
          </a:p>
          <a:p>
            <a:pPr lvl="1">
              <a:spcBef>
                <a:spcPts val="0"/>
              </a:spcBef>
            </a:pPr>
            <a:r>
              <a:rPr lang="en-US" sz="1900" b="1" i="0" dirty="0" err="1">
                <a:solidFill>
                  <a:srgbClr val="242021"/>
                </a:solidFill>
                <a:effectLst/>
                <a:latin typeface="TimesNewRomanPSMT"/>
              </a:rPr>
              <a:t>suptrohanterni</a:t>
            </a:r>
            <a:br>
              <a:rPr lang="en-US" sz="1900" b="1" i="0" dirty="0">
                <a:solidFill>
                  <a:srgbClr val="242021"/>
                </a:solidFill>
                <a:effectLst/>
                <a:latin typeface="TimesNewRomanPSMT"/>
              </a:rPr>
            </a:br>
            <a:r>
              <a:rPr lang="en-US" sz="1900" dirty="0"/>
              <a:t> </a:t>
            </a:r>
            <a:br>
              <a:rPr lang="en-US" sz="1900" dirty="0"/>
            </a:br>
            <a:endParaRPr lang="en-US" sz="1900" dirty="0"/>
          </a:p>
        </p:txBody>
      </p:sp>
      <p:pic>
        <p:nvPicPr>
          <p:cNvPr id="5" name="Picture 4">
            <a:extLst>
              <a:ext uri="{FF2B5EF4-FFF2-40B4-BE49-F238E27FC236}">
                <a16:creationId xmlns:a16="http://schemas.microsoft.com/office/drawing/2014/main" id="{3FA2040F-0F1C-463D-9776-A23F54E332B1}"/>
              </a:ext>
            </a:extLst>
          </p:cNvPr>
          <p:cNvPicPr>
            <a:picLocks noChangeAspect="1"/>
          </p:cNvPicPr>
          <p:nvPr/>
        </p:nvPicPr>
        <p:blipFill>
          <a:blip r:embed="rId2"/>
          <a:stretch>
            <a:fillRect/>
          </a:stretch>
        </p:blipFill>
        <p:spPr>
          <a:xfrm>
            <a:off x="9728491" y="0"/>
            <a:ext cx="1991988" cy="2390386"/>
          </a:xfrm>
          <a:prstGeom prst="rect">
            <a:avLst/>
          </a:prstGeom>
        </p:spPr>
      </p:pic>
      <p:sp>
        <p:nvSpPr>
          <p:cNvPr id="7" name="TextBox 6">
            <a:extLst>
              <a:ext uri="{FF2B5EF4-FFF2-40B4-BE49-F238E27FC236}">
                <a16:creationId xmlns:a16="http://schemas.microsoft.com/office/drawing/2014/main" id="{0D07F326-C69E-4B3E-BC7D-974E8729F19F}"/>
              </a:ext>
            </a:extLst>
          </p:cNvPr>
          <p:cNvSpPr txBox="1"/>
          <p:nvPr/>
        </p:nvSpPr>
        <p:spPr>
          <a:xfrm>
            <a:off x="9428260" y="1830175"/>
            <a:ext cx="2730758" cy="1938992"/>
          </a:xfrm>
          <a:prstGeom prst="rect">
            <a:avLst/>
          </a:prstGeom>
          <a:solidFill>
            <a:schemeClr val="bg1"/>
          </a:solidFill>
        </p:spPr>
        <p:txBody>
          <a:bodyPr wrap="square">
            <a:spAutoFit/>
          </a:bodyPr>
          <a:lstStyle/>
          <a:p>
            <a:r>
              <a:rPr lang="en-US" sz="1200" b="1" dirty="0" err="1">
                <a:solidFill>
                  <a:srgbClr val="242021"/>
                </a:solidFill>
                <a:effectLst/>
                <a:latin typeface="TimesNewRomanPS-ItalicMT"/>
              </a:rPr>
              <a:t>Strukturna</a:t>
            </a:r>
            <a:r>
              <a:rPr lang="en-US" sz="1200" b="1" dirty="0">
                <a:solidFill>
                  <a:srgbClr val="242021"/>
                </a:solidFill>
                <a:effectLst/>
                <a:latin typeface="TimesNewRomanPS-ItalicMT"/>
              </a:rPr>
              <a:t> </a:t>
            </a:r>
            <a:r>
              <a:rPr lang="en-US" sz="1200" b="1" dirty="0" err="1">
                <a:solidFill>
                  <a:srgbClr val="242021"/>
                </a:solidFill>
                <a:effectLst/>
                <a:latin typeface="TimesNewRomanPS-ItalicMT"/>
              </a:rPr>
              <a:t>trabekularna</a:t>
            </a:r>
            <a:br>
              <a:rPr lang="en-US" sz="1200" b="1" dirty="0">
                <a:solidFill>
                  <a:srgbClr val="242021"/>
                </a:solidFill>
                <a:effectLst/>
                <a:latin typeface="TimesNewRomanPS-ItalicMT"/>
              </a:rPr>
            </a:br>
            <a:r>
              <a:rPr lang="en-US" sz="1200" b="1" dirty="0" err="1">
                <a:solidFill>
                  <a:srgbClr val="242021"/>
                </a:solidFill>
                <a:effectLst/>
                <a:latin typeface="TimesNewRomanPS-ItalicMT"/>
              </a:rPr>
              <a:t>građa</a:t>
            </a:r>
            <a:r>
              <a:rPr lang="en-US" sz="1200" b="1" dirty="0">
                <a:solidFill>
                  <a:srgbClr val="242021"/>
                </a:solidFill>
                <a:effectLst/>
                <a:latin typeface="TimesNewRomanPS-ItalicMT"/>
              </a:rPr>
              <a:t> </a:t>
            </a:r>
            <a:r>
              <a:rPr lang="en-US" sz="1200" b="1" dirty="0" err="1">
                <a:solidFill>
                  <a:srgbClr val="242021"/>
                </a:solidFill>
                <a:effectLst/>
                <a:latin typeface="TimesNewRomanPS-ItalicMT"/>
              </a:rPr>
              <a:t>proksimalnog</a:t>
            </a:r>
            <a:r>
              <a:rPr lang="en-US" sz="1200" b="1" dirty="0">
                <a:solidFill>
                  <a:srgbClr val="242021"/>
                </a:solidFill>
                <a:effectLst/>
                <a:latin typeface="TimesNewRomanPS-ItalicMT"/>
              </a:rPr>
              <a:t> </a:t>
            </a:r>
            <a:r>
              <a:rPr lang="en-US" sz="1200" b="1" dirty="0" err="1">
                <a:solidFill>
                  <a:srgbClr val="242021"/>
                </a:solidFill>
                <a:effectLst/>
                <a:latin typeface="TimesNewRomanPS-ItalicMT"/>
              </a:rPr>
              <a:t>femura</a:t>
            </a:r>
            <a:endParaRPr lang="sr-Latn-BA" sz="1200" b="1" dirty="0">
              <a:solidFill>
                <a:srgbClr val="242021"/>
              </a:solidFill>
              <a:effectLst/>
              <a:latin typeface="TimesNewRomanPS-ItalicMT"/>
            </a:endParaRPr>
          </a:p>
          <a:p>
            <a:r>
              <a:rPr lang="en-US" sz="1200" b="1" dirty="0">
                <a:solidFill>
                  <a:srgbClr val="242021"/>
                </a:solidFill>
                <a:effectLst/>
                <a:latin typeface="TimesNewRomanPS-ItalicMT"/>
              </a:rPr>
              <a:t> (1.acetabularne </a:t>
            </a:r>
            <a:r>
              <a:rPr lang="en-US" sz="1200" b="1" dirty="0" err="1">
                <a:solidFill>
                  <a:srgbClr val="242021"/>
                </a:solidFill>
                <a:effectLst/>
                <a:latin typeface="TimesNewRomanPS-ItalicMT"/>
              </a:rPr>
              <a:t>trabekule</a:t>
            </a:r>
            <a:r>
              <a:rPr lang="en-US" sz="1200" b="1" dirty="0">
                <a:solidFill>
                  <a:srgbClr val="242021"/>
                </a:solidFill>
                <a:effectLst/>
                <a:latin typeface="TimesNewRomanPS-ItalicMT"/>
              </a:rPr>
              <a:t>, </a:t>
            </a:r>
            <a:endParaRPr lang="sr-Latn-BA" sz="1200" b="1" dirty="0">
              <a:solidFill>
                <a:srgbClr val="242021"/>
              </a:solidFill>
              <a:effectLst/>
              <a:latin typeface="TimesNewRomanPS-ItalicMT"/>
            </a:endParaRPr>
          </a:p>
          <a:p>
            <a:r>
              <a:rPr lang="en-US" sz="1200" b="1" dirty="0">
                <a:solidFill>
                  <a:srgbClr val="242021"/>
                </a:solidFill>
                <a:effectLst/>
                <a:latin typeface="TimesNewRomanPS-ItalicMT"/>
              </a:rPr>
              <a:t>2. </a:t>
            </a:r>
            <a:r>
              <a:rPr lang="en-US" sz="1200" b="1" dirty="0" err="1">
                <a:solidFill>
                  <a:srgbClr val="242021"/>
                </a:solidFill>
                <a:effectLst/>
                <a:latin typeface="TimesNewRomanPS-ItalicMT"/>
              </a:rPr>
              <a:t>primarne</a:t>
            </a:r>
            <a:r>
              <a:rPr lang="en-US" sz="1200" b="1" dirty="0">
                <a:solidFill>
                  <a:srgbClr val="242021"/>
                </a:solidFill>
                <a:effectLst/>
                <a:latin typeface="TimesNewRomanPS-ItalicMT"/>
              </a:rPr>
              <a:t> (</a:t>
            </a:r>
            <a:r>
              <a:rPr lang="en-US" sz="1200" b="1" dirty="0" err="1">
                <a:solidFill>
                  <a:srgbClr val="242021"/>
                </a:solidFill>
                <a:effectLst/>
                <a:latin typeface="TimesNewRomanPS-ItalicMT"/>
              </a:rPr>
              <a:t>medijalne</a:t>
            </a:r>
            <a:r>
              <a:rPr lang="en-US" sz="1200" b="1" dirty="0">
                <a:solidFill>
                  <a:srgbClr val="242021"/>
                </a:solidFill>
                <a:effectLst/>
                <a:latin typeface="TimesNewRomanPS-ItalicMT"/>
              </a:rPr>
              <a:t>) </a:t>
            </a:r>
            <a:r>
              <a:rPr lang="en-US" sz="1200" b="1" dirty="0" err="1">
                <a:solidFill>
                  <a:srgbClr val="242021"/>
                </a:solidFill>
                <a:effectLst/>
                <a:latin typeface="TimesNewRomanPS-ItalicMT"/>
              </a:rPr>
              <a:t>kompresijske</a:t>
            </a:r>
            <a:r>
              <a:rPr lang="en-US" sz="1200" b="1" dirty="0">
                <a:solidFill>
                  <a:srgbClr val="242021"/>
                </a:solidFill>
                <a:effectLst/>
                <a:latin typeface="TimesNewRomanPS-ItalicMT"/>
              </a:rPr>
              <a:t> </a:t>
            </a:r>
            <a:r>
              <a:rPr lang="en-US" sz="1200" b="1" dirty="0" err="1">
                <a:solidFill>
                  <a:srgbClr val="242021"/>
                </a:solidFill>
                <a:effectLst/>
                <a:latin typeface="TimesNewRomanPS-ItalicMT"/>
              </a:rPr>
              <a:t>trabekule</a:t>
            </a:r>
            <a:r>
              <a:rPr lang="en-US" sz="1200" b="1" dirty="0">
                <a:solidFill>
                  <a:srgbClr val="242021"/>
                </a:solidFill>
                <a:effectLst/>
                <a:latin typeface="TimesNewRomanPS-ItalicMT"/>
              </a:rPr>
              <a:t>, </a:t>
            </a:r>
            <a:endParaRPr lang="sr-Latn-BA" sz="1200" b="1" dirty="0">
              <a:solidFill>
                <a:srgbClr val="242021"/>
              </a:solidFill>
              <a:effectLst/>
              <a:latin typeface="TimesNewRomanPS-ItalicMT"/>
            </a:endParaRPr>
          </a:p>
          <a:p>
            <a:r>
              <a:rPr lang="en-US" sz="1200" b="1" dirty="0">
                <a:solidFill>
                  <a:srgbClr val="242021"/>
                </a:solidFill>
                <a:effectLst/>
                <a:latin typeface="TimesNewRomanPS-ItalicMT"/>
              </a:rPr>
              <a:t>3. </a:t>
            </a:r>
            <a:r>
              <a:rPr lang="en-US" sz="1200" b="1" dirty="0" err="1">
                <a:solidFill>
                  <a:srgbClr val="242021"/>
                </a:solidFill>
                <a:effectLst/>
                <a:latin typeface="TimesNewRomanPS-ItalicMT"/>
              </a:rPr>
              <a:t>sekundarne</a:t>
            </a:r>
            <a:r>
              <a:rPr lang="en-US" sz="1200" b="1" dirty="0">
                <a:solidFill>
                  <a:srgbClr val="242021"/>
                </a:solidFill>
                <a:effectLst/>
                <a:latin typeface="TimesNewRomanPS-ItalicMT"/>
              </a:rPr>
              <a:t> (</a:t>
            </a:r>
            <a:r>
              <a:rPr lang="en-US" sz="1200" b="1" dirty="0" err="1">
                <a:solidFill>
                  <a:srgbClr val="242021"/>
                </a:solidFill>
                <a:effectLst/>
                <a:latin typeface="TimesNewRomanPS-ItalicMT"/>
              </a:rPr>
              <a:t>lateralne</a:t>
            </a:r>
            <a:r>
              <a:rPr lang="en-US" sz="1200" b="1" dirty="0">
                <a:solidFill>
                  <a:srgbClr val="242021"/>
                </a:solidFill>
                <a:effectLst/>
                <a:latin typeface="TimesNewRomanPS-ItalicMT"/>
              </a:rPr>
              <a:t>)</a:t>
            </a:r>
            <a:r>
              <a:rPr lang="en-US" sz="1200" b="1" dirty="0" err="1">
                <a:solidFill>
                  <a:srgbClr val="242021"/>
                </a:solidFill>
                <a:effectLst/>
                <a:latin typeface="TimesNewRomanPS-ItalicMT"/>
              </a:rPr>
              <a:t>kompresijske</a:t>
            </a:r>
            <a:r>
              <a:rPr lang="en-US" sz="1200" b="1" dirty="0">
                <a:solidFill>
                  <a:srgbClr val="242021"/>
                </a:solidFill>
                <a:effectLst/>
                <a:latin typeface="TimesNewRomanPS-ItalicMT"/>
              </a:rPr>
              <a:t> </a:t>
            </a:r>
            <a:r>
              <a:rPr lang="en-US" sz="1200" b="1" dirty="0" err="1">
                <a:solidFill>
                  <a:srgbClr val="242021"/>
                </a:solidFill>
                <a:effectLst/>
                <a:latin typeface="TimesNewRomanPS-ItalicMT"/>
              </a:rPr>
              <a:t>trabekule</a:t>
            </a:r>
            <a:r>
              <a:rPr lang="en-US" sz="1200" b="1" dirty="0">
                <a:solidFill>
                  <a:srgbClr val="242021"/>
                </a:solidFill>
                <a:effectLst/>
                <a:latin typeface="TimesNewRomanPS-ItalicMT"/>
              </a:rPr>
              <a:t>,</a:t>
            </a:r>
            <a:endParaRPr lang="sr-Latn-BA" sz="1200" b="1" dirty="0">
              <a:solidFill>
                <a:srgbClr val="242021"/>
              </a:solidFill>
              <a:effectLst/>
              <a:latin typeface="TimesNewRomanPS-ItalicMT"/>
            </a:endParaRPr>
          </a:p>
          <a:p>
            <a:r>
              <a:rPr lang="en-US" sz="1200" b="1" dirty="0">
                <a:solidFill>
                  <a:srgbClr val="242021"/>
                </a:solidFill>
                <a:effectLst/>
                <a:latin typeface="TimesNewRomanPS-ItalicMT"/>
              </a:rPr>
              <a:t> 4. </a:t>
            </a:r>
            <a:r>
              <a:rPr lang="en-US" sz="1200" b="1" dirty="0" err="1">
                <a:solidFill>
                  <a:srgbClr val="242021"/>
                </a:solidFill>
                <a:effectLst/>
                <a:latin typeface="TimesNewRomanPS-ItalicMT"/>
              </a:rPr>
              <a:t>sekundarne</a:t>
            </a:r>
            <a:r>
              <a:rPr lang="en-US" sz="1200" b="1" dirty="0">
                <a:solidFill>
                  <a:srgbClr val="242021"/>
                </a:solidFill>
                <a:effectLst/>
                <a:latin typeface="TimesNewRomanPS-ItalicMT"/>
              </a:rPr>
              <a:t> </a:t>
            </a:r>
            <a:r>
              <a:rPr lang="en-US" sz="1200" b="1" dirty="0" err="1">
                <a:solidFill>
                  <a:srgbClr val="242021"/>
                </a:solidFill>
                <a:effectLst/>
                <a:latin typeface="TimesNewRomanPS-ItalicMT"/>
              </a:rPr>
              <a:t>tenzijske</a:t>
            </a:r>
            <a:r>
              <a:rPr lang="en-US" sz="1200" b="1" dirty="0">
                <a:solidFill>
                  <a:srgbClr val="242021"/>
                </a:solidFill>
                <a:effectLst/>
                <a:latin typeface="TimesNewRomanPS-ItalicMT"/>
              </a:rPr>
              <a:t> </a:t>
            </a:r>
            <a:r>
              <a:rPr lang="en-US" sz="1200" b="1" dirty="0" err="1">
                <a:solidFill>
                  <a:srgbClr val="242021"/>
                </a:solidFill>
                <a:effectLst/>
                <a:latin typeface="TimesNewRomanPS-ItalicMT"/>
              </a:rPr>
              <a:t>trabekule</a:t>
            </a:r>
            <a:r>
              <a:rPr lang="en-US" sz="1200" b="1" dirty="0">
                <a:solidFill>
                  <a:srgbClr val="242021"/>
                </a:solidFill>
                <a:effectLst/>
                <a:latin typeface="TimesNewRomanPS-ItalicMT"/>
              </a:rPr>
              <a:t>, </a:t>
            </a:r>
            <a:endParaRPr lang="sr-Latn-BA" sz="1200" b="1" dirty="0">
              <a:solidFill>
                <a:srgbClr val="242021"/>
              </a:solidFill>
              <a:effectLst/>
              <a:latin typeface="TimesNewRomanPS-ItalicMT"/>
            </a:endParaRPr>
          </a:p>
          <a:p>
            <a:r>
              <a:rPr lang="en-US" sz="1200" b="1" dirty="0">
                <a:solidFill>
                  <a:srgbClr val="242021"/>
                </a:solidFill>
                <a:effectLst/>
                <a:latin typeface="TimesNewRomanPS-ItalicMT"/>
              </a:rPr>
              <a:t>5. </a:t>
            </a:r>
            <a:r>
              <a:rPr lang="en-US" sz="1200" b="1" dirty="0" err="1">
                <a:solidFill>
                  <a:srgbClr val="242021"/>
                </a:solidFill>
                <a:effectLst/>
                <a:latin typeface="TimesNewRomanPS-ItalicMT"/>
              </a:rPr>
              <a:t>Wardov</a:t>
            </a:r>
            <a:r>
              <a:rPr lang="en-US" sz="1200" b="1" dirty="0">
                <a:solidFill>
                  <a:srgbClr val="242021"/>
                </a:solidFill>
                <a:effectLst/>
                <a:latin typeface="TimesNewRomanPS-ItalicMT"/>
              </a:rPr>
              <a:t> </a:t>
            </a:r>
            <a:r>
              <a:rPr lang="en-US" sz="1200" b="1" dirty="0" err="1">
                <a:solidFill>
                  <a:srgbClr val="242021"/>
                </a:solidFill>
                <a:effectLst/>
                <a:latin typeface="TimesNewRomanPS-ItalicMT"/>
              </a:rPr>
              <a:t>trokut</a:t>
            </a:r>
            <a:r>
              <a:rPr lang="en-US" sz="1200" b="1" dirty="0">
                <a:solidFill>
                  <a:srgbClr val="242021"/>
                </a:solidFill>
                <a:effectLst/>
                <a:latin typeface="TimesNewRomanPS-ItalicMT"/>
              </a:rPr>
              <a:t>)</a:t>
            </a:r>
            <a:r>
              <a:rPr lang="en-US" sz="1200" b="1" dirty="0"/>
              <a:t> </a:t>
            </a:r>
            <a:br>
              <a:rPr lang="en-US" sz="1200" b="1" dirty="0"/>
            </a:br>
            <a:endParaRPr lang="en-US" sz="1200" b="1" dirty="0"/>
          </a:p>
        </p:txBody>
      </p:sp>
      <p:pic>
        <p:nvPicPr>
          <p:cNvPr id="9" name="Picture 8">
            <a:extLst>
              <a:ext uri="{FF2B5EF4-FFF2-40B4-BE49-F238E27FC236}">
                <a16:creationId xmlns:a16="http://schemas.microsoft.com/office/drawing/2014/main" id="{B87CEF0D-B95D-4727-9205-CE1C5B15B249}"/>
              </a:ext>
            </a:extLst>
          </p:cNvPr>
          <p:cNvPicPr>
            <a:picLocks noChangeAspect="1"/>
          </p:cNvPicPr>
          <p:nvPr/>
        </p:nvPicPr>
        <p:blipFill>
          <a:blip r:embed="rId3"/>
          <a:stretch>
            <a:fillRect/>
          </a:stretch>
        </p:blipFill>
        <p:spPr>
          <a:xfrm>
            <a:off x="9509327" y="3971571"/>
            <a:ext cx="2657546" cy="1893252"/>
          </a:xfrm>
          <a:prstGeom prst="rect">
            <a:avLst/>
          </a:prstGeom>
        </p:spPr>
      </p:pic>
    </p:spTree>
    <p:extLst>
      <p:ext uri="{BB962C8B-B14F-4D97-AF65-F5344CB8AC3E}">
        <p14:creationId xmlns:p14="http://schemas.microsoft.com/office/powerpoint/2010/main" val="15954248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4A0BB-A306-4026-8E82-43DC8D1EA205}"/>
              </a:ext>
            </a:extLst>
          </p:cNvPr>
          <p:cNvSpPr>
            <a:spLocks noGrp="1"/>
          </p:cNvSpPr>
          <p:nvPr>
            <p:ph type="title"/>
          </p:nvPr>
        </p:nvSpPr>
        <p:spPr/>
        <p:txBody>
          <a:bodyPr/>
          <a:lstStyle/>
          <a:p>
            <a:pPr algn="ctr"/>
            <a:r>
              <a:rPr lang="sr-Latn-BA" dirty="0">
                <a:solidFill>
                  <a:schemeClr val="tx1">
                    <a:lumMod val="95000"/>
                    <a:lumOff val="5000"/>
                  </a:schemeClr>
                </a:solidFill>
              </a:rPr>
              <a:t>Endoproteza kuka</a:t>
            </a:r>
            <a:endParaRPr lang="en-US" dirty="0"/>
          </a:p>
        </p:txBody>
      </p:sp>
      <p:sp>
        <p:nvSpPr>
          <p:cNvPr id="3" name="Content Placeholder 2">
            <a:extLst>
              <a:ext uri="{FF2B5EF4-FFF2-40B4-BE49-F238E27FC236}">
                <a16:creationId xmlns:a16="http://schemas.microsoft.com/office/drawing/2014/main" id="{EC596B97-0D98-4B34-ACED-4631C5C60447}"/>
              </a:ext>
            </a:extLst>
          </p:cNvPr>
          <p:cNvSpPr>
            <a:spLocks noGrp="1"/>
          </p:cNvSpPr>
          <p:nvPr>
            <p:ph idx="1"/>
          </p:nvPr>
        </p:nvSpPr>
        <p:spPr>
          <a:xfrm>
            <a:off x="677334" y="2160589"/>
            <a:ext cx="8596668" cy="4240211"/>
          </a:xfrm>
        </p:spPr>
        <p:txBody>
          <a:bodyPr>
            <a:normAutofit lnSpcReduction="10000"/>
          </a:bodyPr>
          <a:lstStyle/>
          <a:p>
            <a:r>
              <a:rPr lang="en-US" b="1" i="0" dirty="0" err="1">
                <a:solidFill>
                  <a:srgbClr val="FF0000"/>
                </a:solidFill>
                <a:effectLst/>
                <a:latin typeface="hk_groteskregular"/>
              </a:rPr>
              <a:t>Trajnost</a:t>
            </a:r>
            <a:r>
              <a:rPr lang="en-US" b="1" i="0" dirty="0">
                <a:solidFill>
                  <a:srgbClr val="FF0000"/>
                </a:solidFill>
                <a:effectLst/>
                <a:latin typeface="hk_groteskregular"/>
              </a:rPr>
              <a:t> </a:t>
            </a:r>
            <a:r>
              <a:rPr lang="en-US" b="1" i="0" dirty="0" err="1">
                <a:solidFill>
                  <a:srgbClr val="FF0000"/>
                </a:solidFill>
                <a:effectLst/>
                <a:latin typeface="hk_groteskregular"/>
              </a:rPr>
              <a:t>totalne</a:t>
            </a:r>
            <a:r>
              <a:rPr lang="en-US" b="1" i="0" dirty="0">
                <a:solidFill>
                  <a:srgbClr val="FF0000"/>
                </a:solidFill>
                <a:effectLst/>
                <a:latin typeface="hk_groteskregular"/>
              </a:rPr>
              <a:t> </a:t>
            </a:r>
            <a:r>
              <a:rPr lang="en-US" b="1" i="0" dirty="0" err="1">
                <a:solidFill>
                  <a:srgbClr val="FF0000"/>
                </a:solidFill>
                <a:effectLst/>
                <a:latin typeface="hk_groteskregular"/>
              </a:rPr>
              <a:t>endoproteze</a:t>
            </a:r>
            <a:endParaRPr lang="sr-Latn-BA" dirty="0">
              <a:solidFill>
                <a:srgbClr val="FF0000"/>
              </a:solidFill>
              <a:latin typeface="hk_groteskregular"/>
            </a:endParaRPr>
          </a:p>
          <a:p>
            <a:pPr>
              <a:buClr>
                <a:schemeClr val="tx1"/>
              </a:buClr>
              <a:buFont typeface="Arial" panose="020B0604020202020204" pitchFamily="34" charset="0"/>
              <a:buChar char="•"/>
            </a:pPr>
            <a:r>
              <a:rPr lang="sr-Latn-BA" sz="1900" b="0" i="0" dirty="0">
                <a:solidFill>
                  <a:srgbClr val="4C4C4C"/>
                </a:solidFill>
                <a:effectLst/>
                <a:latin typeface="Times New Roman" panose="02020603050405020304" pitchFamily="18" charset="0"/>
                <a:cs typeface="Times New Roman" panose="02020603050405020304" pitchFamily="18" charset="0"/>
              </a:rPr>
              <a:t>Izbor </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proteze</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sr-Latn-BA" sz="1900" dirty="0">
                <a:solidFill>
                  <a:srgbClr val="4C4C4C"/>
                </a:solidFill>
                <a:latin typeface="Times New Roman" panose="02020603050405020304" pitchFamily="18" charset="0"/>
                <a:cs typeface="Times New Roman" panose="02020603050405020304" pitchFamily="18" charset="0"/>
              </a:rPr>
              <a:t>veoma j</a:t>
            </a:r>
            <a:r>
              <a:rPr lang="en-US" sz="1900" b="0" i="0" dirty="0">
                <a:solidFill>
                  <a:srgbClr val="4C4C4C"/>
                </a:solidFill>
                <a:effectLst/>
                <a:latin typeface="Times New Roman" panose="02020603050405020304" pitchFamily="18" charset="0"/>
                <a:cs typeface="Times New Roman" panose="02020603050405020304" pitchFamily="18" charset="0"/>
              </a:rPr>
              <a:t>e </a:t>
            </a:r>
            <a:r>
              <a:rPr lang="en-US" sz="1900" b="0" i="0" dirty="0" err="1">
                <a:solidFill>
                  <a:srgbClr val="4C4C4C"/>
                </a:solidFill>
                <a:effectLst/>
                <a:latin typeface="Times New Roman" panose="02020603050405020304" pitchFamily="18" charset="0"/>
                <a:cs typeface="Times New Roman" panose="02020603050405020304" pitchFamily="18" charset="0"/>
              </a:rPr>
              <a:t>bitan</a:t>
            </a:r>
            <a:r>
              <a:rPr lang="en-US" sz="1900" b="0" i="0" dirty="0">
                <a:solidFill>
                  <a:srgbClr val="4C4C4C"/>
                </a:solidFill>
                <a:effectLst/>
                <a:latin typeface="Times New Roman" panose="02020603050405020304" pitchFamily="18" charset="0"/>
                <a:cs typeface="Times New Roman" panose="02020603050405020304" pitchFamily="18" charset="0"/>
              </a:rPr>
              <a:t> za </a:t>
            </a:r>
            <a:r>
              <a:rPr lang="en-US" sz="1900" b="0" i="0" dirty="0" err="1">
                <a:solidFill>
                  <a:srgbClr val="4C4C4C"/>
                </a:solidFill>
                <a:effectLst/>
                <a:latin typeface="Times New Roman" panose="02020603050405020304" pitchFamily="18" charset="0"/>
                <a:cs typeface="Times New Roman" panose="02020603050405020304" pitchFamily="18" charset="0"/>
              </a:rPr>
              <a:t>krajnji</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rezultat</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i</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dugotrajnost</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proteze</a:t>
            </a:r>
            <a:r>
              <a:rPr lang="en-US" sz="1900" b="0" i="0" dirty="0">
                <a:solidFill>
                  <a:srgbClr val="4C4C4C"/>
                </a:solidFill>
                <a:effectLst/>
                <a:latin typeface="Times New Roman" panose="02020603050405020304" pitchFamily="18" charset="0"/>
                <a:cs typeface="Times New Roman" panose="02020603050405020304" pitchFamily="18" charset="0"/>
              </a:rPr>
              <a:t>,</a:t>
            </a:r>
            <a:r>
              <a:rPr lang="sr-Latn-BA" sz="1900" b="0" i="0" dirty="0">
                <a:solidFill>
                  <a:srgbClr val="4C4C4C"/>
                </a:solidFill>
                <a:effectLst/>
                <a:latin typeface="Times New Roman" panose="02020603050405020304" pitchFamily="18" charset="0"/>
                <a:cs typeface="Times New Roman" panose="02020603050405020304" pitchFamily="18" charset="0"/>
              </a:rPr>
              <a:t> zato </a:t>
            </a:r>
            <a:r>
              <a:rPr lang="en-US" sz="1900" b="0" i="0" dirty="0">
                <a:solidFill>
                  <a:srgbClr val="4C4C4C"/>
                </a:solidFill>
                <a:effectLst/>
                <a:latin typeface="Times New Roman" panose="02020603050405020304" pitchFamily="18" charset="0"/>
                <a:cs typeface="Times New Roman" panose="02020603050405020304" pitchFamily="18" charset="0"/>
              </a:rPr>
              <a:t> se </a:t>
            </a:r>
            <a:r>
              <a:rPr lang="en-US" sz="1900" b="0" i="0" dirty="0" err="1">
                <a:solidFill>
                  <a:srgbClr val="4C4C4C"/>
                </a:solidFill>
                <a:effectLst/>
                <a:latin typeface="Times New Roman" panose="02020603050405020304" pitchFamily="18" charset="0"/>
                <a:cs typeface="Times New Roman" panose="02020603050405020304" pitchFamily="18" charset="0"/>
              </a:rPr>
              <a:t>ona</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bira</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individualno</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prema</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potrebama</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pacijenta</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životnoj</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dobi</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polu</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aktivnostima</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te</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anatomskoj</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građi</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kuka</a:t>
            </a:r>
            <a:r>
              <a:rPr lang="en-US" sz="1900" b="0" i="0" dirty="0">
                <a:solidFill>
                  <a:srgbClr val="4C4C4C"/>
                </a:solidFill>
                <a:effectLst/>
                <a:latin typeface="Times New Roman" panose="02020603050405020304" pitchFamily="18" charset="0"/>
                <a:cs typeface="Times New Roman" panose="02020603050405020304" pitchFamily="18" charset="0"/>
              </a:rPr>
              <a:t>. </a:t>
            </a:r>
            <a:endParaRPr lang="sr-Latn-BA" sz="1900" b="0" i="0" dirty="0">
              <a:solidFill>
                <a:srgbClr val="4C4C4C"/>
              </a:solidFill>
              <a:effectLst/>
              <a:latin typeface="Times New Roman" panose="02020603050405020304" pitchFamily="18" charset="0"/>
              <a:cs typeface="Times New Roman" panose="02020603050405020304" pitchFamily="18" charset="0"/>
            </a:endParaRPr>
          </a:p>
          <a:p>
            <a:pPr>
              <a:buClr>
                <a:schemeClr val="tx1"/>
              </a:buClr>
              <a:buFont typeface="Arial" panose="020B0604020202020204" pitchFamily="34" charset="0"/>
              <a:buChar char="•"/>
            </a:pPr>
            <a:r>
              <a:rPr lang="en-US" sz="1900" b="0" i="0" dirty="0">
                <a:solidFill>
                  <a:srgbClr val="4C4C4C"/>
                </a:solidFill>
                <a:effectLst/>
                <a:latin typeface="Times New Roman" panose="02020603050405020304" pitchFamily="18" charset="0"/>
                <a:cs typeface="Times New Roman" panose="02020603050405020304" pitchFamily="18" charset="0"/>
              </a:rPr>
              <a:t>Za </a:t>
            </a:r>
            <a:r>
              <a:rPr lang="en-US" sz="1900" b="0" i="0" dirty="0" err="1">
                <a:solidFill>
                  <a:srgbClr val="4C4C4C"/>
                </a:solidFill>
                <a:effectLst/>
                <a:latin typeface="Times New Roman" panose="02020603050405020304" pitchFamily="18" charset="0"/>
                <a:cs typeface="Times New Roman" panose="02020603050405020304" pitchFamily="18" charset="0"/>
              </a:rPr>
              <a:t>dugotrajnost</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proteze</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najvažniji</a:t>
            </a:r>
            <a:r>
              <a:rPr lang="en-US" sz="1900" b="0" i="0" dirty="0">
                <a:solidFill>
                  <a:srgbClr val="4C4C4C"/>
                </a:solidFill>
                <a:effectLst/>
                <a:latin typeface="Times New Roman" panose="02020603050405020304" pitchFamily="18" charset="0"/>
                <a:cs typeface="Times New Roman" panose="02020603050405020304" pitchFamily="18" charset="0"/>
              </a:rPr>
              <a:t> je </a:t>
            </a:r>
            <a:r>
              <a:rPr lang="sr-Latn-BA" sz="1900" b="0" i="0" dirty="0">
                <a:solidFill>
                  <a:srgbClr val="4C4C4C"/>
                </a:solidFill>
                <a:effectLst/>
                <a:latin typeface="Times New Roman" panose="02020603050405020304" pitchFamily="18" charset="0"/>
                <a:cs typeface="Times New Roman" panose="02020603050405020304" pitchFamily="18" charset="0"/>
              </a:rPr>
              <a:t>izbor</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noseće</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površine</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proteze</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kuka</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pri</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čemu</a:t>
            </a:r>
            <a:r>
              <a:rPr lang="en-US" sz="1900" b="0" i="0" dirty="0">
                <a:solidFill>
                  <a:srgbClr val="4C4C4C"/>
                </a:solidFill>
                <a:effectLst/>
                <a:latin typeface="Times New Roman" panose="02020603050405020304" pitchFamily="18" charset="0"/>
                <a:cs typeface="Times New Roman" panose="02020603050405020304" pitchFamily="18" charset="0"/>
              </a:rPr>
              <a:t> se </a:t>
            </a:r>
            <a:r>
              <a:rPr lang="en-US" sz="1900" b="0" i="0" dirty="0" err="1">
                <a:solidFill>
                  <a:srgbClr val="4C4C4C"/>
                </a:solidFill>
                <a:effectLst/>
                <a:latin typeface="Times New Roman" panose="02020603050405020304" pitchFamily="18" charset="0"/>
                <a:cs typeface="Times New Roman" panose="02020603050405020304" pitchFamily="18" charset="0"/>
              </a:rPr>
              <a:t>najmanje</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troše</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keramičke</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noseće</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površine</a:t>
            </a:r>
            <a:endParaRPr lang="sr-Latn-BA" sz="1900" b="0" i="0" dirty="0">
              <a:solidFill>
                <a:srgbClr val="4C4C4C"/>
              </a:solidFill>
              <a:effectLst/>
              <a:latin typeface="Times New Roman" panose="02020603050405020304" pitchFamily="18" charset="0"/>
              <a:cs typeface="Times New Roman" panose="02020603050405020304" pitchFamily="18" charset="0"/>
            </a:endParaRPr>
          </a:p>
          <a:p>
            <a:pPr>
              <a:buClr>
                <a:schemeClr val="tx1"/>
              </a:buClr>
              <a:buFont typeface="Arial" panose="020B0604020202020204" pitchFamily="34" charset="0"/>
              <a:buChar char="•"/>
            </a:pPr>
            <a:r>
              <a:rPr lang="en-US" sz="1900" b="0" i="0" dirty="0" err="1">
                <a:solidFill>
                  <a:srgbClr val="4C4C4C"/>
                </a:solidFill>
                <a:effectLst/>
                <a:latin typeface="Times New Roman" panose="02020603050405020304" pitchFamily="18" charset="0"/>
                <a:cs typeface="Times New Roman" panose="02020603050405020304" pitchFamily="18" charset="0"/>
              </a:rPr>
              <a:t>Trošenje</a:t>
            </a:r>
            <a:r>
              <a:rPr lang="en-US" sz="1900" b="0" i="0" dirty="0">
                <a:solidFill>
                  <a:srgbClr val="4C4C4C"/>
                </a:solidFill>
                <a:effectLst/>
                <a:latin typeface="Times New Roman" panose="02020603050405020304" pitchFamily="18" charset="0"/>
                <a:cs typeface="Times New Roman" panose="02020603050405020304" pitchFamily="18" charset="0"/>
              </a:rPr>
              <a:t> je </a:t>
            </a:r>
            <a:r>
              <a:rPr lang="en-US" sz="1900" b="0" i="0" dirty="0" err="1">
                <a:solidFill>
                  <a:srgbClr val="4C4C4C"/>
                </a:solidFill>
                <a:effectLst/>
                <a:latin typeface="Times New Roman" panose="02020603050405020304" pitchFamily="18" charset="0"/>
                <a:cs typeface="Times New Roman" panose="02020603050405020304" pitchFamily="18" charset="0"/>
              </a:rPr>
              <a:t>zgloba</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veće</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što</a:t>
            </a:r>
            <a:r>
              <a:rPr lang="en-US" sz="1900" b="0" i="0" dirty="0">
                <a:solidFill>
                  <a:srgbClr val="4C4C4C"/>
                </a:solidFill>
                <a:effectLst/>
                <a:latin typeface="Times New Roman" panose="02020603050405020304" pitchFamily="18" charset="0"/>
                <a:cs typeface="Times New Roman" panose="02020603050405020304" pitchFamily="18" charset="0"/>
              </a:rPr>
              <a:t> je </a:t>
            </a:r>
            <a:r>
              <a:rPr lang="en-US" sz="1900" b="0" i="0" dirty="0" err="1">
                <a:solidFill>
                  <a:srgbClr val="4C4C4C"/>
                </a:solidFill>
                <a:effectLst/>
                <a:latin typeface="Times New Roman" panose="02020603050405020304" pitchFamily="18" charset="0"/>
                <a:cs typeface="Times New Roman" panose="02020603050405020304" pitchFamily="18" charset="0"/>
              </a:rPr>
              <a:t>veće</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opterećenje</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na</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njega</a:t>
            </a:r>
            <a:r>
              <a:rPr lang="en-US" sz="1900" b="0" i="0" dirty="0">
                <a:solidFill>
                  <a:srgbClr val="4C4C4C"/>
                </a:solidFill>
                <a:effectLst/>
                <a:latin typeface="Times New Roman" panose="02020603050405020304" pitchFamily="18" charset="0"/>
                <a:cs typeface="Times New Roman" panose="02020603050405020304" pitchFamily="18" charset="0"/>
              </a:rPr>
              <a:t>,</a:t>
            </a:r>
            <a:endParaRPr lang="sr-Latn-BA" sz="1900" b="0" i="0" dirty="0">
              <a:solidFill>
                <a:srgbClr val="4C4C4C"/>
              </a:solidFill>
              <a:effectLst/>
              <a:latin typeface="Times New Roman" panose="02020603050405020304" pitchFamily="18" charset="0"/>
              <a:cs typeface="Times New Roman" panose="02020603050405020304" pitchFamily="18" charset="0"/>
            </a:endParaRPr>
          </a:p>
          <a:p>
            <a:pPr lvl="1">
              <a:buClr>
                <a:schemeClr val="tx1"/>
              </a:buClr>
              <a:buFont typeface="Arial" panose="020B0604020202020204" pitchFamily="34" charset="0"/>
              <a:buChar char="•"/>
            </a:pPr>
            <a:r>
              <a:rPr lang="en-US" sz="1900" b="0" i="0" dirty="0" err="1">
                <a:solidFill>
                  <a:srgbClr val="4C4C4C"/>
                </a:solidFill>
                <a:effectLst/>
                <a:latin typeface="Times New Roman" panose="02020603050405020304" pitchFamily="18" charset="0"/>
                <a:cs typeface="Times New Roman" panose="02020603050405020304" pitchFamily="18" charset="0"/>
              </a:rPr>
              <a:t>prekomjerna</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tjelesna</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sr-Latn-BA" sz="1900" b="0" i="0" dirty="0">
                <a:solidFill>
                  <a:srgbClr val="4C4C4C"/>
                </a:solidFill>
                <a:effectLst/>
                <a:latin typeface="Times New Roman" panose="02020603050405020304" pitchFamily="18" charset="0"/>
                <a:cs typeface="Times New Roman" panose="02020603050405020304" pitchFamily="18" charset="0"/>
              </a:rPr>
              <a:t>težina</a:t>
            </a:r>
            <a:r>
              <a:rPr lang="en-US" sz="1900" b="0" i="0" dirty="0">
                <a:solidFill>
                  <a:srgbClr val="4C4C4C"/>
                </a:solidFill>
                <a:effectLst/>
                <a:latin typeface="Times New Roman" panose="02020603050405020304" pitchFamily="18" charset="0"/>
                <a:cs typeface="Times New Roman" panose="02020603050405020304" pitchFamily="18" charset="0"/>
              </a:rPr>
              <a:t>,</a:t>
            </a:r>
            <a:endParaRPr lang="sr-Latn-BA" sz="1900" b="0" i="0" dirty="0">
              <a:solidFill>
                <a:srgbClr val="4C4C4C"/>
              </a:solidFill>
              <a:effectLst/>
              <a:latin typeface="Times New Roman" panose="02020603050405020304" pitchFamily="18" charset="0"/>
              <a:cs typeface="Times New Roman" panose="02020603050405020304" pitchFamily="18" charset="0"/>
            </a:endParaRPr>
          </a:p>
          <a:p>
            <a:pPr lvl="1">
              <a:buClr>
                <a:schemeClr val="tx1"/>
              </a:buClr>
              <a:buFont typeface="Arial" panose="020B0604020202020204" pitchFamily="34" charset="0"/>
              <a:buChar char="•"/>
            </a:pP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neprimjerene</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sr-Latn-BA" sz="1900" b="0" i="0" dirty="0">
                <a:solidFill>
                  <a:srgbClr val="4C4C4C"/>
                </a:solidFill>
                <a:effectLst/>
                <a:latin typeface="Times New Roman" panose="02020603050405020304" pitchFamily="18" charset="0"/>
                <a:cs typeface="Times New Roman" panose="02020603050405020304" pitchFamily="18" charset="0"/>
              </a:rPr>
              <a:t> fizička </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aktivnosti</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ubrzavaju</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trošenje</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zgloba</a:t>
            </a:r>
            <a:endParaRPr lang="sr-Latn-BA" sz="1900" b="0" i="0" dirty="0">
              <a:solidFill>
                <a:srgbClr val="4C4C4C"/>
              </a:solidFill>
              <a:effectLst/>
              <a:latin typeface="Times New Roman" panose="02020603050405020304" pitchFamily="18" charset="0"/>
              <a:cs typeface="Times New Roman" panose="02020603050405020304" pitchFamily="18" charset="0"/>
            </a:endParaRPr>
          </a:p>
          <a:p>
            <a:pPr>
              <a:buClr>
                <a:schemeClr val="tx1"/>
              </a:buClr>
              <a:buFont typeface="Arial" panose="020B0604020202020204" pitchFamily="34" charset="0"/>
              <a:buChar char="•"/>
            </a:pPr>
            <a:r>
              <a:rPr lang="en-US" sz="1900" b="0" i="0" dirty="0">
                <a:solidFill>
                  <a:srgbClr val="4C4C4C"/>
                </a:solidFill>
                <a:effectLst/>
                <a:latin typeface="Times New Roman" panose="02020603050405020304" pitchFamily="18" charset="0"/>
                <a:cs typeface="Times New Roman" panose="02020603050405020304" pitchFamily="18" charset="0"/>
              </a:rPr>
              <a:t> U </a:t>
            </a:r>
            <a:r>
              <a:rPr lang="en-US" sz="1900" b="0" i="0" dirty="0" err="1">
                <a:solidFill>
                  <a:srgbClr val="4C4C4C"/>
                </a:solidFill>
                <a:effectLst/>
                <a:latin typeface="Times New Roman" panose="02020603050405020304" pitchFamily="18" charset="0"/>
                <a:cs typeface="Times New Roman" panose="02020603050405020304" pitchFamily="18" charset="0"/>
              </a:rPr>
              <a:t>slučaju</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trošenja</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proteze</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ponekad</a:t>
            </a:r>
            <a:r>
              <a:rPr lang="en-US" sz="1900" b="0" i="0" dirty="0">
                <a:solidFill>
                  <a:srgbClr val="4C4C4C"/>
                </a:solidFill>
                <a:effectLst/>
                <a:latin typeface="Times New Roman" panose="02020603050405020304" pitchFamily="18" charset="0"/>
                <a:cs typeface="Times New Roman" panose="02020603050405020304" pitchFamily="18" charset="0"/>
              </a:rPr>
              <a:t> je </a:t>
            </a:r>
            <a:r>
              <a:rPr lang="en-US" sz="1900" b="0" i="0" dirty="0" err="1">
                <a:solidFill>
                  <a:srgbClr val="4C4C4C"/>
                </a:solidFill>
                <a:effectLst/>
                <a:latin typeface="Times New Roman" panose="02020603050405020304" pitchFamily="18" charset="0"/>
                <a:cs typeface="Times New Roman" panose="02020603050405020304" pitchFamily="18" charset="0"/>
              </a:rPr>
              <a:t>potrebno</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napraviti</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novu</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operaciju</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zamjene</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zgloba</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međutim</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današnji</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implantati</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su</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dugotrajni</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sr-Latn-BA"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većina</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proteza</a:t>
            </a:r>
            <a:r>
              <a:rPr lang="en-US" sz="1900" b="0" i="0" dirty="0">
                <a:solidFill>
                  <a:srgbClr val="4C4C4C"/>
                </a:solidFill>
                <a:effectLst/>
                <a:latin typeface="Times New Roman" panose="02020603050405020304" pitchFamily="18" charset="0"/>
                <a:cs typeface="Times New Roman" panose="02020603050405020304" pitchFamily="18" charset="0"/>
              </a:rPr>
              <a:t> </a:t>
            </a:r>
            <a:r>
              <a:rPr lang="en-US" sz="1900" b="0" i="0" dirty="0" err="1">
                <a:solidFill>
                  <a:srgbClr val="4C4C4C"/>
                </a:solidFill>
                <a:effectLst/>
                <a:latin typeface="Times New Roman" panose="02020603050405020304" pitchFamily="18" charset="0"/>
                <a:cs typeface="Times New Roman" panose="02020603050405020304" pitchFamily="18" charset="0"/>
              </a:rPr>
              <a:t>traje</a:t>
            </a:r>
            <a:r>
              <a:rPr lang="en-US" sz="1900" b="0" i="0" dirty="0">
                <a:solidFill>
                  <a:srgbClr val="4C4C4C"/>
                </a:solidFill>
                <a:effectLst/>
                <a:latin typeface="Times New Roman" panose="02020603050405020304" pitchFamily="18" charset="0"/>
                <a:cs typeface="Times New Roman" panose="02020603050405020304" pitchFamily="18" charset="0"/>
              </a:rPr>
              <a:t> du</a:t>
            </a:r>
            <a:r>
              <a:rPr lang="sr-Latn-BA" sz="1900" b="0" i="0" dirty="0">
                <a:solidFill>
                  <a:srgbClr val="4C4C4C"/>
                </a:solidFill>
                <a:effectLst/>
                <a:latin typeface="Times New Roman" panose="02020603050405020304" pitchFamily="18" charset="0"/>
                <a:cs typeface="Times New Roman" panose="02020603050405020304" pitchFamily="18" charset="0"/>
              </a:rPr>
              <a:t>ž</a:t>
            </a:r>
            <a:r>
              <a:rPr lang="en-US" sz="1900" b="0" i="0" dirty="0">
                <a:solidFill>
                  <a:srgbClr val="4C4C4C"/>
                </a:solidFill>
                <a:effectLst/>
                <a:latin typeface="Times New Roman" panose="02020603050405020304" pitchFamily="18" charset="0"/>
                <a:cs typeface="Times New Roman" panose="02020603050405020304" pitchFamily="18" charset="0"/>
              </a:rPr>
              <a:t>e </a:t>
            </a:r>
            <a:r>
              <a:rPr lang="en-US" sz="1900" b="1" i="0" dirty="0">
                <a:solidFill>
                  <a:srgbClr val="4C4C4C"/>
                </a:solidFill>
                <a:effectLst/>
                <a:latin typeface="Times New Roman" panose="02020603050405020304" pitchFamily="18" charset="0"/>
                <a:cs typeface="Times New Roman" panose="02020603050405020304" pitchFamily="18" charset="0"/>
              </a:rPr>
              <a:t>od 15 </a:t>
            </a:r>
            <a:r>
              <a:rPr lang="en-US" sz="1900" b="0" i="0" dirty="0" err="1">
                <a:solidFill>
                  <a:srgbClr val="4C4C4C"/>
                </a:solidFill>
                <a:effectLst/>
                <a:latin typeface="Times New Roman" panose="02020603050405020304" pitchFamily="18" charset="0"/>
                <a:cs typeface="Times New Roman" panose="02020603050405020304" pitchFamily="18" charset="0"/>
              </a:rPr>
              <a:t>godina</a:t>
            </a:r>
            <a:r>
              <a:rPr lang="en-US" sz="1900" b="0" i="0" dirty="0">
                <a:solidFill>
                  <a:srgbClr val="4C4C4C"/>
                </a:solidFill>
                <a:effectLst/>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53EF0785-98F5-484D-9068-AC5FACFB4499}"/>
              </a:ext>
            </a:extLst>
          </p:cNvPr>
          <p:cNvPicPr>
            <a:picLocks noChangeAspect="1"/>
          </p:cNvPicPr>
          <p:nvPr/>
        </p:nvPicPr>
        <p:blipFill>
          <a:blip r:embed="rId2"/>
          <a:stretch>
            <a:fillRect/>
          </a:stretch>
        </p:blipFill>
        <p:spPr>
          <a:xfrm>
            <a:off x="10051207" y="2462310"/>
            <a:ext cx="1924050" cy="2381250"/>
          </a:xfrm>
          <a:prstGeom prst="rect">
            <a:avLst/>
          </a:prstGeom>
        </p:spPr>
      </p:pic>
    </p:spTree>
    <p:extLst>
      <p:ext uri="{BB962C8B-B14F-4D97-AF65-F5344CB8AC3E}">
        <p14:creationId xmlns:p14="http://schemas.microsoft.com/office/powerpoint/2010/main" val="3540120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A76FD-5C85-4F1B-944B-89DEDA40AF4B}"/>
              </a:ext>
            </a:extLst>
          </p:cNvPr>
          <p:cNvSpPr>
            <a:spLocks noGrp="1"/>
          </p:cNvSpPr>
          <p:nvPr>
            <p:ph type="title"/>
          </p:nvPr>
        </p:nvSpPr>
        <p:spPr>
          <a:xfrm>
            <a:off x="677334" y="609600"/>
            <a:ext cx="8596668" cy="743339"/>
          </a:xfrm>
        </p:spPr>
        <p:txBody>
          <a:bodyPr/>
          <a:lstStyle/>
          <a:p>
            <a:pPr algn="ctr"/>
            <a:r>
              <a:rPr lang="sr-Latn-BA" dirty="0">
                <a:solidFill>
                  <a:schemeClr val="tx1">
                    <a:lumMod val="95000"/>
                    <a:lumOff val="5000"/>
                  </a:schemeClr>
                </a:solidFill>
              </a:rPr>
              <a:t>Endoproteza kuka</a:t>
            </a:r>
            <a:endParaRPr lang="en-US" dirty="0"/>
          </a:p>
        </p:txBody>
      </p:sp>
      <p:sp>
        <p:nvSpPr>
          <p:cNvPr id="3" name="Content Placeholder 2">
            <a:extLst>
              <a:ext uri="{FF2B5EF4-FFF2-40B4-BE49-F238E27FC236}">
                <a16:creationId xmlns:a16="http://schemas.microsoft.com/office/drawing/2014/main" id="{79249DF0-4B10-48DF-A57D-E4E59931C344}"/>
              </a:ext>
            </a:extLst>
          </p:cNvPr>
          <p:cNvSpPr>
            <a:spLocks noGrp="1"/>
          </p:cNvSpPr>
          <p:nvPr>
            <p:ph idx="1"/>
          </p:nvPr>
        </p:nvSpPr>
        <p:spPr>
          <a:xfrm>
            <a:off x="677334" y="1525935"/>
            <a:ext cx="8596668" cy="5080138"/>
          </a:xfrm>
        </p:spPr>
        <p:txBody>
          <a:bodyPr>
            <a:noAutofit/>
          </a:bodyPr>
          <a:lstStyle/>
          <a:p>
            <a:pPr algn="just">
              <a:spcBef>
                <a:spcPts val="0"/>
              </a:spcBef>
            </a:pPr>
            <a:r>
              <a:rPr lang="en-US" sz="2000" b="1" i="0" dirty="0" err="1">
                <a:solidFill>
                  <a:srgbClr val="FF0000"/>
                </a:solidFill>
                <a:effectLst/>
                <a:latin typeface="Times New Roman" panose="02020603050405020304" pitchFamily="18" charset="0"/>
                <a:cs typeface="Times New Roman" panose="02020603050405020304" pitchFamily="18" charset="0"/>
              </a:rPr>
              <a:t>Vrste</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proteza</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kuka</a:t>
            </a:r>
            <a:endParaRPr lang="en-US" sz="2000" b="0" i="0" dirty="0">
              <a:solidFill>
                <a:srgbClr val="FF0000"/>
              </a:solidFill>
              <a:effectLst/>
              <a:latin typeface="Times New Roman" panose="02020603050405020304" pitchFamily="18" charset="0"/>
              <a:cs typeface="Times New Roman" panose="02020603050405020304" pitchFamily="18" charset="0"/>
            </a:endParaRPr>
          </a:p>
          <a:p>
            <a:pPr marL="0" indent="0">
              <a:spcBef>
                <a:spcPts val="0"/>
              </a:spcBef>
              <a:buNone/>
            </a:pPr>
            <a:br>
              <a:rPr lang="en-US" sz="2000" b="0" i="0" dirty="0">
                <a:solidFill>
                  <a:srgbClr val="4C4C4C"/>
                </a:solidFill>
                <a:effectLst/>
                <a:latin typeface="Times New Roman" panose="02020603050405020304" pitchFamily="18" charset="0"/>
                <a:cs typeface="Times New Roman" panose="02020603050405020304" pitchFamily="18" charset="0"/>
              </a:rPr>
            </a:br>
            <a:r>
              <a:rPr lang="en-US" sz="2000" b="0" i="0" dirty="0" err="1">
                <a:solidFill>
                  <a:srgbClr val="4C4C4C"/>
                </a:solidFill>
                <a:effectLst/>
                <a:latin typeface="Times New Roman" panose="02020603050405020304" pitchFamily="18" charset="0"/>
                <a:cs typeface="Times New Roman" panose="02020603050405020304" pitchFamily="18" charset="0"/>
              </a:rPr>
              <a:t>Totalne</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endoproteze</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kuka</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dijelimo</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na</a:t>
            </a:r>
            <a:r>
              <a:rPr lang="sr-Latn-BA" sz="2000" b="0" i="0" dirty="0">
                <a:solidFill>
                  <a:srgbClr val="4C4C4C"/>
                </a:solidFill>
                <a:effectLst/>
                <a:latin typeface="Times New Roman" panose="02020603050405020304" pitchFamily="18" charset="0"/>
                <a:cs typeface="Times New Roman" panose="02020603050405020304" pitchFamily="18" charset="0"/>
              </a:rPr>
              <a:t>:</a:t>
            </a:r>
          </a:p>
          <a:p>
            <a:pPr>
              <a:spcBef>
                <a:spcPts val="0"/>
              </a:spcBef>
            </a:pPr>
            <a:r>
              <a:rPr lang="en-US" sz="2000" b="1" i="0" dirty="0" err="1">
                <a:solidFill>
                  <a:srgbClr val="4C4C4C"/>
                </a:solidFill>
                <a:effectLst/>
                <a:latin typeface="Times New Roman" panose="02020603050405020304" pitchFamily="18" charset="0"/>
                <a:cs typeface="Times New Roman" panose="02020603050405020304" pitchFamily="18" charset="0"/>
              </a:rPr>
              <a:t>bescementne</a:t>
            </a:r>
            <a:r>
              <a:rPr lang="en-US" sz="2000" b="1" i="0" dirty="0">
                <a:solidFill>
                  <a:srgbClr val="4C4C4C"/>
                </a:solidFill>
                <a:effectLst/>
                <a:latin typeface="Times New Roman" panose="02020603050405020304" pitchFamily="18" charset="0"/>
                <a:cs typeface="Times New Roman" panose="02020603050405020304" pitchFamily="18" charset="0"/>
              </a:rPr>
              <a:t> </a:t>
            </a:r>
            <a:r>
              <a:rPr lang="en-US" sz="2000" b="1" i="0" dirty="0" err="1">
                <a:solidFill>
                  <a:srgbClr val="4C4C4C"/>
                </a:solidFill>
                <a:effectLst/>
                <a:latin typeface="Times New Roman" panose="02020603050405020304" pitchFamily="18" charset="0"/>
                <a:cs typeface="Times New Roman" panose="02020603050405020304" pitchFamily="18" charset="0"/>
              </a:rPr>
              <a:t>i</a:t>
            </a:r>
            <a:r>
              <a:rPr lang="en-US" sz="2000" b="1" i="0" dirty="0">
                <a:solidFill>
                  <a:srgbClr val="4C4C4C"/>
                </a:solidFill>
                <a:effectLst/>
                <a:latin typeface="Times New Roman" panose="02020603050405020304" pitchFamily="18" charset="0"/>
                <a:cs typeface="Times New Roman" panose="02020603050405020304" pitchFamily="18" charset="0"/>
              </a:rPr>
              <a:t> </a:t>
            </a:r>
            <a:endParaRPr lang="sr-Latn-BA" sz="2000" b="1" i="0" dirty="0">
              <a:solidFill>
                <a:srgbClr val="4C4C4C"/>
              </a:solidFill>
              <a:effectLst/>
              <a:latin typeface="Times New Roman" panose="02020603050405020304" pitchFamily="18" charset="0"/>
              <a:cs typeface="Times New Roman" panose="02020603050405020304" pitchFamily="18" charset="0"/>
            </a:endParaRPr>
          </a:p>
          <a:p>
            <a:pPr lvl="1">
              <a:spcBef>
                <a:spcPts val="0"/>
              </a:spcBef>
            </a:pPr>
            <a:r>
              <a:rPr lang="en-US" sz="2000" b="0" i="0" dirty="0" err="1">
                <a:solidFill>
                  <a:srgbClr val="4C4C4C"/>
                </a:solidFill>
                <a:effectLst/>
                <a:latin typeface="Times New Roman" panose="02020603050405020304" pitchFamily="18" charset="0"/>
                <a:cs typeface="Times New Roman" panose="02020603050405020304" pitchFamily="18" charset="0"/>
              </a:rPr>
              <a:t>Bescementne</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endoproteze</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zahvaljujući</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posebnoj</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tehnologiji</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izrade</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oponašaju</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površinu</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kosti</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imaju</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hrapavu</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površinu</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što</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omogućava</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urastanje</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kosti</a:t>
            </a:r>
            <a:r>
              <a:rPr lang="en-US" sz="2000" b="0" i="0" dirty="0">
                <a:solidFill>
                  <a:srgbClr val="4C4C4C"/>
                </a:solidFill>
                <a:effectLst/>
                <a:latin typeface="Times New Roman" panose="02020603050405020304" pitchFamily="18" charset="0"/>
                <a:cs typeface="Times New Roman" panose="02020603050405020304" pitchFamily="18" charset="0"/>
              </a:rPr>
              <a:t> u </a:t>
            </a:r>
            <a:r>
              <a:rPr lang="en-US" sz="2000" b="0" i="0" dirty="0" err="1">
                <a:solidFill>
                  <a:srgbClr val="4C4C4C"/>
                </a:solidFill>
                <a:effectLst/>
                <a:latin typeface="Times New Roman" panose="02020603050405020304" pitchFamily="18" charset="0"/>
                <a:cs typeface="Times New Roman" panose="02020603050405020304" pitchFamily="18" charset="0"/>
              </a:rPr>
              <a:t>endoprotezu</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Bescementne</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endoproteze</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ugrađuju</a:t>
            </a:r>
            <a:r>
              <a:rPr lang="en-US" sz="2000" b="0" i="0" dirty="0">
                <a:solidFill>
                  <a:srgbClr val="4C4C4C"/>
                </a:solidFill>
                <a:effectLst/>
                <a:latin typeface="Times New Roman" panose="02020603050405020304" pitchFamily="18" charset="0"/>
                <a:cs typeface="Times New Roman" panose="02020603050405020304" pitchFamily="18" charset="0"/>
              </a:rPr>
              <a:t> se </a:t>
            </a:r>
            <a:r>
              <a:rPr lang="en-US" sz="2000" b="0" i="0" dirty="0" err="1">
                <a:solidFill>
                  <a:srgbClr val="4C4C4C"/>
                </a:solidFill>
                <a:effectLst/>
                <a:latin typeface="Times New Roman" panose="02020603050405020304" pitchFamily="18" charset="0"/>
                <a:cs typeface="Times New Roman" panose="02020603050405020304" pitchFamily="18" charset="0"/>
              </a:rPr>
              <a:t>mlađim</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pacijentima</a:t>
            </a:r>
            <a:r>
              <a:rPr lang="en-US" sz="2000" b="0" i="0" dirty="0">
                <a:solidFill>
                  <a:srgbClr val="4C4C4C"/>
                </a:solidFill>
                <a:effectLst/>
                <a:latin typeface="Times New Roman" panose="02020603050405020304" pitchFamily="18" charset="0"/>
                <a:cs typeface="Times New Roman" panose="02020603050405020304" pitchFamily="18" charset="0"/>
              </a:rPr>
              <a:t> s </a:t>
            </a:r>
            <a:r>
              <a:rPr lang="en-US" sz="2000" b="0" i="0" dirty="0" err="1">
                <a:solidFill>
                  <a:srgbClr val="4C4C4C"/>
                </a:solidFill>
                <a:effectLst/>
                <a:latin typeface="Times New Roman" panose="02020603050405020304" pitchFamily="18" charset="0"/>
                <a:cs typeface="Times New Roman" panose="02020603050405020304" pitchFamily="18" charset="0"/>
              </a:rPr>
              <a:t>dobrom</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kvalitetom</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kosti</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koja</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će</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urasti</a:t>
            </a:r>
            <a:r>
              <a:rPr lang="en-US" sz="2000" b="0" i="0" dirty="0">
                <a:solidFill>
                  <a:srgbClr val="4C4C4C"/>
                </a:solidFill>
                <a:effectLst/>
                <a:latin typeface="Times New Roman" panose="02020603050405020304" pitchFamily="18" charset="0"/>
                <a:cs typeface="Times New Roman" panose="02020603050405020304" pitchFamily="18" charset="0"/>
              </a:rPr>
              <a:t> u </a:t>
            </a:r>
            <a:endParaRPr lang="sr-Latn-BA" sz="2000" b="0" i="0" dirty="0">
              <a:solidFill>
                <a:srgbClr val="4C4C4C"/>
              </a:solidFill>
              <a:effectLst/>
              <a:latin typeface="Times New Roman" panose="02020603050405020304" pitchFamily="18" charset="0"/>
              <a:cs typeface="Times New Roman" panose="02020603050405020304" pitchFamily="18" charset="0"/>
            </a:endParaRPr>
          </a:p>
          <a:p>
            <a:pPr marL="457200" lvl="1" indent="0">
              <a:spcBef>
                <a:spcPts val="0"/>
              </a:spcBef>
              <a:buNone/>
            </a:pPr>
            <a:r>
              <a:rPr lang="sr-Latn-BA" sz="2000" dirty="0">
                <a:solidFill>
                  <a:srgbClr val="4C4C4C"/>
                </a:solidFill>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endoprotezu</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i</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ostvariti</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čvrstoću</a:t>
            </a:r>
            <a:r>
              <a:rPr lang="en-US" sz="2000" b="0" i="0" dirty="0">
                <a:solidFill>
                  <a:srgbClr val="4C4C4C"/>
                </a:solidFill>
                <a:effectLst/>
                <a:latin typeface="Times New Roman" panose="02020603050405020304" pitchFamily="18" charset="0"/>
                <a:cs typeface="Times New Roman" panose="02020603050405020304" pitchFamily="18" charset="0"/>
              </a:rPr>
              <a:t>.</a:t>
            </a:r>
            <a:endParaRPr lang="sr-Latn-BA" sz="2000" b="0" i="0" dirty="0">
              <a:solidFill>
                <a:srgbClr val="4C4C4C"/>
              </a:solidFill>
              <a:effectLst/>
              <a:latin typeface="Times New Roman" panose="02020603050405020304" pitchFamily="18" charset="0"/>
              <a:cs typeface="Times New Roman" panose="02020603050405020304" pitchFamily="18" charset="0"/>
            </a:endParaRPr>
          </a:p>
          <a:p>
            <a:pPr>
              <a:spcBef>
                <a:spcPts val="0"/>
              </a:spcBef>
            </a:pPr>
            <a:r>
              <a:rPr lang="en-US" sz="2000" b="1" i="0" dirty="0" err="1">
                <a:solidFill>
                  <a:srgbClr val="4C4C4C"/>
                </a:solidFill>
                <a:effectLst/>
                <a:latin typeface="Times New Roman" panose="02020603050405020304" pitchFamily="18" charset="0"/>
                <a:cs typeface="Times New Roman" panose="02020603050405020304" pitchFamily="18" charset="0"/>
              </a:rPr>
              <a:t>cementne</a:t>
            </a:r>
            <a:r>
              <a:rPr lang="en-US" sz="2000" b="1" i="0" dirty="0">
                <a:solidFill>
                  <a:srgbClr val="4C4C4C"/>
                </a:solidFill>
                <a:effectLst/>
                <a:latin typeface="Times New Roman" panose="02020603050405020304" pitchFamily="18" charset="0"/>
                <a:cs typeface="Times New Roman" panose="02020603050405020304" pitchFamily="18" charset="0"/>
              </a:rPr>
              <a:t>.</a:t>
            </a:r>
            <a:endParaRPr lang="sr-Latn-BA" sz="2000" b="1" i="0" dirty="0">
              <a:solidFill>
                <a:srgbClr val="4C4C4C"/>
              </a:solidFill>
              <a:effectLst/>
              <a:latin typeface="Times New Roman" panose="02020603050405020304" pitchFamily="18" charset="0"/>
              <a:cs typeface="Times New Roman" panose="02020603050405020304" pitchFamily="18" charset="0"/>
            </a:endParaRPr>
          </a:p>
          <a:p>
            <a:pPr lvl="1">
              <a:spcBef>
                <a:spcPts val="0"/>
              </a:spcBef>
            </a:pPr>
            <a:r>
              <a:rPr lang="en-US" sz="2000" b="0" i="0" dirty="0" err="1">
                <a:solidFill>
                  <a:srgbClr val="4C4C4C"/>
                </a:solidFill>
                <a:effectLst/>
                <a:latin typeface="Times New Roman" panose="02020603050405020304" pitchFamily="18" charset="0"/>
                <a:cs typeface="Times New Roman" panose="02020603050405020304" pitchFamily="18" charset="0"/>
              </a:rPr>
              <a:t>Kod</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cementnih</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endoproteza</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koristi</a:t>
            </a:r>
            <a:r>
              <a:rPr lang="en-US" sz="2000" b="0" i="0" dirty="0">
                <a:solidFill>
                  <a:srgbClr val="4C4C4C"/>
                </a:solidFill>
                <a:effectLst/>
                <a:latin typeface="Times New Roman" panose="02020603050405020304" pitchFamily="18" charset="0"/>
                <a:cs typeface="Times New Roman" panose="02020603050405020304" pitchFamily="18" charset="0"/>
              </a:rPr>
              <a:t> se </a:t>
            </a:r>
            <a:r>
              <a:rPr lang="en-US" sz="2000" b="0" i="0" dirty="0" err="1">
                <a:solidFill>
                  <a:srgbClr val="4C4C4C"/>
                </a:solidFill>
                <a:effectLst/>
                <a:latin typeface="Times New Roman" panose="02020603050405020304" pitchFamily="18" charset="0"/>
                <a:cs typeface="Times New Roman" panose="02020603050405020304" pitchFamily="18" charset="0"/>
              </a:rPr>
              <a:t>posebni</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medicinski</a:t>
            </a:r>
            <a:r>
              <a:rPr lang="en-US" sz="2000" b="0" i="0" dirty="0">
                <a:solidFill>
                  <a:srgbClr val="4C4C4C"/>
                </a:solidFill>
                <a:effectLst/>
                <a:latin typeface="Times New Roman" panose="02020603050405020304" pitchFamily="18" charset="0"/>
                <a:cs typeface="Times New Roman" panose="02020603050405020304" pitchFamily="18" charset="0"/>
              </a:rPr>
              <a:t> cement koji </a:t>
            </a:r>
            <a:r>
              <a:rPr lang="en-US" sz="2000" b="0" i="0" dirty="0" err="1">
                <a:solidFill>
                  <a:srgbClr val="4C4C4C"/>
                </a:solidFill>
                <a:effectLst/>
                <a:latin typeface="Times New Roman" panose="02020603050405020304" pitchFamily="18" charset="0"/>
                <a:cs typeface="Times New Roman" panose="02020603050405020304" pitchFamily="18" charset="0"/>
              </a:rPr>
              <a:t>popunjava</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prostor</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između</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kosti</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i</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površine</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endoproteze</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Kod</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starijih</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pacijenata</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i</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pacijenata</a:t>
            </a:r>
            <a:r>
              <a:rPr lang="en-US" sz="2000" b="0" i="0" dirty="0">
                <a:solidFill>
                  <a:srgbClr val="4C4C4C"/>
                </a:solidFill>
                <a:effectLst/>
                <a:latin typeface="Times New Roman" panose="02020603050405020304" pitchFamily="18" charset="0"/>
                <a:cs typeface="Times New Roman" panose="02020603050405020304" pitchFamily="18" charset="0"/>
              </a:rPr>
              <a:t> s </a:t>
            </a:r>
            <a:r>
              <a:rPr lang="en-US" sz="2000" b="0" i="0" dirty="0" err="1">
                <a:solidFill>
                  <a:srgbClr val="4C4C4C"/>
                </a:solidFill>
                <a:effectLst/>
                <a:latin typeface="Times New Roman" panose="02020603050405020304" pitchFamily="18" charset="0"/>
                <a:cs typeface="Times New Roman" panose="02020603050405020304" pitchFamily="18" charset="0"/>
              </a:rPr>
              <a:t>neadekvatnom</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kvalitetom</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kosti</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najčešće</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osteoporoza</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ugrađujemo</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cementni</a:t>
            </a:r>
            <a:r>
              <a:rPr lang="en-US" sz="2000" b="0" i="0" dirty="0">
                <a:solidFill>
                  <a:srgbClr val="4C4C4C"/>
                </a:solidFill>
                <a:effectLst/>
                <a:latin typeface="Times New Roman" panose="02020603050405020304" pitchFamily="18" charset="0"/>
                <a:cs typeface="Times New Roman" panose="02020603050405020304" pitchFamily="18" charset="0"/>
              </a:rPr>
              <a:t> tip </a:t>
            </a:r>
            <a:r>
              <a:rPr lang="en-US" sz="2000" b="0" i="0" dirty="0" err="1">
                <a:solidFill>
                  <a:srgbClr val="4C4C4C"/>
                </a:solidFill>
                <a:effectLst/>
                <a:latin typeface="Times New Roman" panose="02020603050405020304" pitchFamily="18" charset="0"/>
                <a:cs typeface="Times New Roman" panose="02020603050405020304" pitchFamily="18" charset="0"/>
              </a:rPr>
              <a:t>endoproteze</a:t>
            </a:r>
            <a:r>
              <a:rPr lang="en-US" sz="2000" b="0" i="0" dirty="0">
                <a:solidFill>
                  <a:srgbClr val="4C4C4C"/>
                </a:solidFill>
                <a:effectLst/>
                <a:latin typeface="Times New Roman" panose="02020603050405020304" pitchFamily="18" charset="0"/>
                <a:cs typeface="Times New Roman" panose="02020603050405020304" pitchFamily="18" charset="0"/>
              </a:rPr>
              <a:t>. </a:t>
            </a:r>
            <a:endParaRPr lang="sr-Latn-BA" sz="2000" b="0" i="0" dirty="0">
              <a:solidFill>
                <a:srgbClr val="4C4C4C"/>
              </a:solidFill>
              <a:effectLst/>
              <a:latin typeface="Times New Roman" panose="02020603050405020304" pitchFamily="18" charset="0"/>
              <a:cs typeface="Times New Roman" panose="02020603050405020304" pitchFamily="18" charset="0"/>
            </a:endParaRPr>
          </a:p>
          <a:p>
            <a:pPr>
              <a:spcBef>
                <a:spcPts val="0"/>
              </a:spcBef>
            </a:pPr>
            <a:r>
              <a:rPr lang="en-US" sz="2000" b="0" i="0" dirty="0" err="1">
                <a:solidFill>
                  <a:srgbClr val="4C4C4C"/>
                </a:solidFill>
                <a:effectLst/>
                <a:latin typeface="Times New Roman" panose="02020603050405020304" pitchFamily="18" charset="0"/>
                <a:cs typeface="Times New Roman" panose="02020603050405020304" pitchFamily="18" charset="0"/>
              </a:rPr>
              <a:t>Potrebno</a:t>
            </a:r>
            <a:r>
              <a:rPr lang="en-US" sz="2000" b="0" i="0" dirty="0">
                <a:solidFill>
                  <a:srgbClr val="4C4C4C"/>
                </a:solidFill>
                <a:effectLst/>
                <a:latin typeface="Times New Roman" panose="02020603050405020304" pitchFamily="18" charset="0"/>
                <a:cs typeface="Times New Roman" panose="02020603050405020304" pitchFamily="18" charset="0"/>
              </a:rPr>
              <a:t> je </a:t>
            </a:r>
            <a:r>
              <a:rPr lang="en-US" sz="2000" b="0" i="0" dirty="0" err="1">
                <a:solidFill>
                  <a:srgbClr val="4C4C4C"/>
                </a:solidFill>
                <a:effectLst/>
                <a:latin typeface="Times New Roman" panose="02020603050405020304" pitchFamily="18" charset="0"/>
                <a:cs typeface="Times New Roman" panose="02020603050405020304" pitchFamily="18" charset="0"/>
              </a:rPr>
              <a:t>naglasiti</a:t>
            </a:r>
            <a:r>
              <a:rPr lang="en-US" sz="2000" b="0" i="0" dirty="0">
                <a:solidFill>
                  <a:srgbClr val="4C4C4C"/>
                </a:solidFill>
                <a:effectLst/>
                <a:latin typeface="Times New Roman" panose="02020603050405020304" pitchFamily="18" charset="0"/>
                <a:cs typeface="Times New Roman" panose="02020603050405020304" pitchFamily="18" charset="0"/>
              </a:rPr>
              <a:t> da </a:t>
            </a:r>
            <a:r>
              <a:rPr lang="en-US" sz="2000" b="0" i="0" dirty="0" err="1">
                <a:solidFill>
                  <a:srgbClr val="4C4C4C"/>
                </a:solidFill>
                <a:effectLst/>
                <a:latin typeface="Times New Roman" panose="02020603050405020304" pitchFamily="18" charset="0"/>
                <a:cs typeface="Times New Roman" panose="02020603050405020304" pitchFamily="18" charset="0"/>
              </a:rPr>
              <a:t>su</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i</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bescementna</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i</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cementna</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endoproteza</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kuka</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podjednake</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kvalitete</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i</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trajnosti</a:t>
            </a:r>
            <a:r>
              <a:rPr lang="en-US" sz="2000" b="0" i="0" dirty="0">
                <a:solidFill>
                  <a:srgbClr val="4C4C4C"/>
                </a:solidFill>
                <a:effectLst/>
                <a:latin typeface="Times New Roman" panose="02020603050405020304" pitchFamily="18" charset="0"/>
                <a:cs typeface="Times New Roman" panose="02020603050405020304" pitchFamily="18" charset="0"/>
              </a:rPr>
              <a:t>.</a:t>
            </a:r>
          </a:p>
          <a:p>
            <a:pPr>
              <a:spcBef>
                <a:spcPts val="0"/>
              </a:spcBef>
            </a:pPr>
            <a:endParaRPr lang="en-US" sz="20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D7C8732-634B-4900-A4D1-DD0775C24278}"/>
              </a:ext>
            </a:extLst>
          </p:cNvPr>
          <p:cNvPicPr>
            <a:picLocks noChangeAspect="1"/>
          </p:cNvPicPr>
          <p:nvPr/>
        </p:nvPicPr>
        <p:blipFill>
          <a:blip r:embed="rId2"/>
          <a:stretch>
            <a:fillRect/>
          </a:stretch>
        </p:blipFill>
        <p:spPr>
          <a:xfrm>
            <a:off x="8462865" y="0"/>
            <a:ext cx="3694923" cy="3029226"/>
          </a:xfrm>
          <a:prstGeom prst="rect">
            <a:avLst/>
          </a:prstGeom>
        </p:spPr>
      </p:pic>
      <p:pic>
        <p:nvPicPr>
          <p:cNvPr id="6" name="Picture 5">
            <a:extLst>
              <a:ext uri="{FF2B5EF4-FFF2-40B4-BE49-F238E27FC236}">
                <a16:creationId xmlns:a16="http://schemas.microsoft.com/office/drawing/2014/main" id="{C13B1B35-DF6E-41DC-B228-BE59D0298CA1}"/>
              </a:ext>
            </a:extLst>
          </p:cNvPr>
          <p:cNvPicPr>
            <a:picLocks noChangeAspect="1"/>
          </p:cNvPicPr>
          <p:nvPr/>
        </p:nvPicPr>
        <p:blipFill>
          <a:blip r:embed="rId3"/>
          <a:stretch>
            <a:fillRect/>
          </a:stretch>
        </p:blipFill>
        <p:spPr>
          <a:xfrm>
            <a:off x="8835462" y="3104875"/>
            <a:ext cx="3245269" cy="1485786"/>
          </a:xfrm>
          <a:prstGeom prst="rect">
            <a:avLst/>
          </a:prstGeom>
        </p:spPr>
      </p:pic>
      <p:pic>
        <p:nvPicPr>
          <p:cNvPr id="7" name="Picture 6">
            <a:extLst>
              <a:ext uri="{FF2B5EF4-FFF2-40B4-BE49-F238E27FC236}">
                <a16:creationId xmlns:a16="http://schemas.microsoft.com/office/drawing/2014/main" id="{318322C0-B65F-431C-8330-560DF507F711}"/>
              </a:ext>
            </a:extLst>
          </p:cNvPr>
          <p:cNvPicPr>
            <a:picLocks noChangeAspect="1"/>
          </p:cNvPicPr>
          <p:nvPr/>
        </p:nvPicPr>
        <p:blipFill>
          <a:blip r:embed="rId4"/>
          <a:stretch>
            <a:fillRect/>
          </a:stretch>
        </p:blipFill>
        <p:spPr>
          <a:xfrm>
            <a:off x="10878767" y="4643825"/>
            <a:ext cx="1201964" cy="1978090"/>
          </a:xfrm>
          <a:prstGeom prst="rect">
            <a:avLst/>
          </a:prstGeom>
        </p:spPr>
      </p:pic>
      <p:sp>
        <p:nvSpPr>
          <p:cNvPr id="10" name="TextBox 9">
            <a:extLst>
              <a:ext uri="{FF2B5EF4-FFF2-40B4-BE49-F238E27FC236}">
                <a16:creationId xmlns:a16="http://schemas.microsoft.com/office/drawing/2014/main" id="{7AB938EE-E4E5-4BC6-A859-05760130D59F}"/>
              </a:ext>
            </a:extLst>
          </p:cNvPr>
          <p:cNvSpPr txBox="1"/>
          <p:nvPr/>
        </p:nvSpPr>
        <p:spPr>
          <a:xfrm>
            <a:off x="8879752" y="4210480"/>
            <a:ext cx="1651519" cy="369332"/>
          </a:xfrm>
          <a:prstGeom prst="rect">
            <a:avLst/>
          </a:prstGeom>
          <a:noFill/>
        </p:spPr>
        <p:txBody>
          <a:bodyPr wrap="square">
            <a:spAutoFit/>
          </a:bodyPr>
          <a:lstStyle/>
          <a:p>
            <a:r>
              <a:rPr lang="sr-Latn-BA" sz="1800" b="1" i="0" dirty="0">
                <a:solidFill>
                  <a:schemeClr val="bg1"/>
                </a:solidFill>
                <a:effectLst/>
                <a:latin typeface="Times New Roman" panose="02020603050405020304" pitchFamily="18" charset="0"/>
                <a:cs typeface="Times New Roman" panose="02020603050405020304" pitchFamily="18" charset="0"/>
              </a:rPr>
              <a:t>bes</a:t>
            </a:r>
            <a:r>
              <a:rPr lang="en-US" sz="1800" b="1" i="0" dirty="0" err="1">
                <a:solidFill>
                  <a:schemeClr val="bg1"/>
                </a:solidFill>
                <a:effectLst/>
                <a:latin typeface="Times New Roman" panose="02020603050405020304" pitchFamily="18" charset="0"/>
                <a:cs typeface="Times New Roman" panose="02020603050405020304" pitchFamily="18" charset="0"/>
              </a:rPr>
              <a:t>cementne</a:t>
            </a:r>
            <a:endParaRPr lang="en-US" dirty="0">
              <a:solidFill>
                <a:schemeClr val="bg1"/>
              </a:solidFill>
            </a:endParaRPr>
          </a:p>
        </p:txBody>
      </p:sp>
      <p:pic>
        <p:nvPicPr>
          <p:cNvPr id="11" name="Picture 10">
            <a:extLst>
              <a:ext uri="{FF2B5EF4-FFF2-40B4-BE49-F238E27FC236}">
                <a16:creationId xmlns:a16="http://schemas.microsoft.com/office/drawing/2014/main" id="{ABB362FA-0CE4-4D12-B839-C958837E0482}"/>
              </a:ext>
            </a:extLst>
          </p:cNvPr>
          <p:cNvPicPr>
            <a:picLocks noChangeAspect="1"/>
          </p:cNvPicPr>
          <p:nvPr/>
        </p:nvPicPr>
        <p:blipFill>
          <a:blip r:embed="rId5"/>
          <a:stretch>
            <a:fillRect/>
          </a:stretch>
        </p:blipFill>
        <p:spPr>
          <a:xfrm>
            <a:off x="9076146" y="4746982"/>
            <a:ext cx="1581226" cy="2111018"/>
          </a:xfrm>
          <a:prstGeom prst="rect">
            <a:avLst/>
          </a:prstGeom>
        </p:spPr>
      </p:pic>
      <p:sp>
        <p:nvSpPr>
          <p:cNvPr id="12" name="TextBox 11">
            <a:extLst>
              <a:ext uri="{FF2B5EF4-FFF2-40B4-BE49-F238E27FC236}">
                <a16:creationId xmlns:a16="http://schemas.microsoft.com/office/drawing/2014/main" id="{124CF802-62F3-411C-BD52-62CFB01337CD}"/>
              </a:ext>
            </a:extLst>
          </p:cNvPr>
          <p:cNvSpPr txBox="1"/>
          <p:nvPr/>
        </p:nvSpPr>
        <p:spPr>
          <a:xfrm>
            <a:off x="9703837" y="6236741"/>
            <a:ext cx="2024066" cy="369332"/>
          </a:xfrm>
          <a:prstGeom prst="rect">
            <a:avLst/>
          </a:prstGeom>
          <a:noFill/>
        </p:spPr>
        <p:txBody>
          <a:bodyPr wrap="square">
            <a:spAutoFit/>
          </a:bodyPr>
          <a:lstStyle/>
          <a:p>
            <a:r>
              <a:rPr lang="en-US" sz="1800" b="1" i="0" dirty="0" err="1">
                <a:solidFill>
                  <a:schemeClr val="bg1"/>
                </a:solidFill>
                <a:effectLst/>
                <a:latin typeface="Times New Roman" panose="02020603050405020304" pitchFamily="18" charset="0"/>
                <a:cs typeface="Times New Roman" panose="02020603050405020304" pitchFamily="18" charset="0"/>
              </a:rPr>
              <a:t>cementne</a:t>
            </a:r>
            <a:endParaRPr lang="en-US" dirty="0">
              <a:solidFill>
                <a:schemeClr val="bg1"/>
              </a:solidFill>
            </a:endParaRPr>
          </a:p>
        </p:txBody>
      </p:sp>
    </p:spTree>
    <p:extLst>
      <p:ext uri="{BB962C8B-B14F-4D97-AF65-F5344CB8AC3E}">
        <p14:creationId xmlns:p14="http://schemas.microsoft.com/office/powerpoint/2010/main" val="3202148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C41B5-FDD3-4636-AB64-664D00217233}"/>
              </a:ext>
            </a:extLst>
          </p:cNvPr>
          <p:cNvSpPr>
            <a:spLocks noGrp="1"/>
          </p:cNvSpPr>
          <p:nvPr>
            <p:ph type="title"/>
          </p:nvPr>
        </p:nvSpPr>
        <p:spPr/>
        <p:txBody>
          <a:bodyPr/>
          <a:lstStyle/>
          <a:p>
            <a:r>
              <a:rPr lang="sr-Latn-BA" dirty="0">
                <a:solidFill>
                  <a:schemeClr val="tx1">
                    <a:lumMod val="95000"/>
                    <a:lumOff val="5000"/>
                  </a:schemeClr>
                </a:solidFill>
              </a:rPr>
              <a:t>Endoproteza kuka</a:t>
            </a:r>
            <a:endParaRPr lang="en-US" dirty="0"/>
          </a:p>
        </p:txBody>
      </p:sp>
      <p:sp>
        <p:nvSpPr>
          <p:cNvPr id="3" name="Content Placeholder 2">
            <a:extLst>
              <a:ext uri="{FF2B5EF4-FFF2-40B4-BE49-F238E27FC236}">
                <a16:creationId xmlns:a16="http://schemas.microsoft.com/office/drawing/2014/main" id="{B56AB263-3167-4214-807D-9332EBCE0E00}"/>
              </a:ext>
            </a:extLst>
          </p:cNvPr>
          <p:cNvSpPr>
            <a:spLocks noGrp="1"/>
          </p:cNvSpPr>
          <p:nvPr>
            <p:ph idx="1"/>
          </p:nvPr>
        </p:nvSpPr>
        <p:spPr>
          <a:xfrm>
            <a:off x="360092" y="1488613"/>
            <a:ext cx="9026503" cy="4759787"/>
          </a:xfrm>
        </p:spPr>
        <p:txBody>
          <a:bodyPr>
            <a:noAutofit/>
          </a:bodyPr>
          <a:lstStyle/>
          <a:p>
            <a:pPr algn="l">
              <a:spcBef>
                <a:spcPts val="0"/>
              </a:spcBef>
            </a:pPr>
            <a:r>
              <a:rPr lang="en-US" sz="2000" b="1" i="0" dirty="0" err="1">
                <a:solidFill>
                  <a:srgbClr val="FF0000"/>
                </a:solidFill>
                <a:effectLst/>
                <a:latin typeface="Times New Roman" panose="02020603050405020304" pitchFamily="18" charset="0"/>
                <a:cs typeface="Times New Roman" panose="02020603050405020304" pitchFamily="18" charset="0"/>
              </a:rPr>
              <a:t>Nakon</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operacije</a:t>
            </a:r>
            <a:br>
              <a:rPr lang="en-US" sz="2000" b="1" i="0" dirty="0">
                <a:solidFill>
                  <a:srgbClr val="4C4C4C"/>
                </a:solidFill>
                <a:effectLst/>
                <a:latin typeface="Times New Roman" panose="02020603050405020304" pitchFamily="18" charset="0"/>
                <a:cs typeface="Times New Roman" panose="02020603050405020304" pitchFamily="18" charset="0"/>
              </a:rPr>
            </a:br>
            <a:br>
              <a:rPr lang="en-US" sz="2000" b="0" i="0" dirty="0">
                <a:solidFill>
                  <a:srgbClr val="4C4C4C"/>
                </a:solidFill>
                <a:effectLst/>
                <a:latin typeface="Times New Roman" panose="02020603050405020304" pitchFamily="18" charset="0"/>
                <a:cs typeface="Times New Roman" panose="02020603050405020304" pitchFamily="18" charset="0"/>
              </a:rPr>
            </a:br>
            <a:r>
              <a:rPr lang="en-US" sz="2000" b="0" i="0" dirty="0" err="1">
                <a:solidFill>
                  <a:srgbClr val="4C4C4C"/>
                </a:solidFill>
                <a:effectLst/>
                <a:latin typeface="Times New Roman" panose="02020603050405020304" pitchFamily="18" charset="0"/>
                <a:cs typeface="Times New Roman" panose="02020603050405020304" pitchFamily="18" charset="0"/>
              </a:rPr>
              <a:t>Nakon</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operacije</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pacijenta</a:t>
            </a:r>
            <a:r>
              <a:rPr lang="en-US" sz="2000" b="0" i="0" dirty="0">
                <a:solidFill>
                  <a:srgbClr val="4C4C4C"/>
                </a:solidFill>
                <a:effectLst/>
                <a:latin typeface="Times New Roman" panose="02020603050405020304" pitchFamily="18" charset="0"/>
                <a:cs typeface="Times New Roman" panose="02020603050405020304" pitchFamily="18" charset="0"/>
              </a:rPr>
              <a:t> se </a:t>
            </a:r>
            <a:r>
              <a:rPr lang="en-US" sz="2000" b="0" i="0" dirty="0" err="1">
                <a:solidFill>
                  <a:srgbClr val="4C4C4C"/>
                </a:solidFill>
                <a:effectLst/>
                <a:latin typeface="Times New Roman" panose="02020603050405020304" pitchFamily="18" charset="0"/>
                <a:cs typeface="Times New Roman" panose="02020603050405020304" pitchFamily="18" charset="0"/>
              </a:rPr>
              <a:t>premješta</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na</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odjel</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gdje</a:t>
            </a:r>
            <a:r>
              <a:rPr lang="en-US" sz="2000" b="0" i="0" dirty="0">
                <a:solidFill>
                  <a:srgbClr val="4C4C4C"/>
                </a:solidFill>
                <a:effectLst/>
                <a:latin typeface="Times New Roman" panose="02020603050405020304" pitchFamily="18" charset="0"/>
                <a:cs typeface="Times New Roman" panose="02020603050405020304" pitchFamily="18" charset="0"/>
              </a:rPr>
              <a:t> u </a:t>
            </a:r>
            <a:r>
              <a:rPr lang="en-US" sz="2000" b="0" i="0" dirty="0" err="1">
                <a:solidFill>
                  <a:srgbClr val="4C4C4C"/>
                </a:solidFill>
                <a:effectLst/>
                <a:latin typeface="Times New Roman" panose="02020603050405020304" pitchFamily="18" charset="0"/>
                <a:cs typeface="Times New Roman" panose="02020603050405020304" pitchFamily="18" charset="0"/>
              </a:rPr>
              <a:t>sobi</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ostaje</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nekoliko</a:t>
            </a:r>
            <a:r>
              <a:rPr lang="en-US" sz="2000" b="0" i="0" dirty="0">
                <a:solidFill>
                  <a:srgbClr val="4C4C4C"/>
                </a:solidFill>
                <a:effectLst/>
                <a:latin typeface="Times New Roman" panose="02020603050405020304" pitchFamily="18" charset="0"/>
                <a:cs typeface="Times New Roman" panose="02020603050405020304" pitchFamily="18" charset="0"/>
              </a:rPr>
              <a:t> (3-5) dana. Za </a:t>
            </a:r>
            <a:r>
              <a:rPr lang="en-US" sz="2000" b="0" i="0" dirty="0" err="1">
                <a:solidFill>
                  <a:srgbClr val="4C4C4C"/>
                </a:solidFill>
                <a:effectLst/>
                <a:latin typeface="Times New Roman" panose="02020603050405020304" pitchFamily="18" charset="0"/>
                <a:cs typeface="Times New Roman" panose="02020603050405020304" pitchFamily="18" charset="0"/>
              </a:rPr>
              <a:t>vrijeme</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boravka</a:t>
            </a:r>
            <a:r>
              <a:rPr lang="en-US" sz="2000" b="0" i="0" dirty="0">
                <a:solidFill>
                  <a:srgbClr val="4C4C4C"/>
                </a:solidFill>
                <a:effectLst/>
                <a:latin typeface="Times New Roman" panose="02020603050405020304" pitchFamily="18" charset="0"/>
                <a:cs typeface="Times New Roman" panose="02020603050405020304" pitchFamily="18" charset="0"/>
              </a:rPr>
              <a:t> u </a:t>
            </a:r>
            <a:r>
              <a:rPr lang="en-US" sz="2000" b="0" i="0" dirty="0" err="1">
                <a:solidFill>
                  <a:srgbClr val="4C4C4C"/>
                </a:solidFill>
                <a:effectLst/>
                <a:latin typeface="Times New Roman" panose="02020603050405020304" pitchFamily="18" charset="0"/>
                <a:cs typeface="Times New Roman" panose="02020603050405020304" pitchFamily="18" charset="0"/>
              </a:rPr>
              <a:t>bolnici</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sr-Latn-BA" sz="2000" b="0" i="0" dirty="0">
                <a:solidFill>
                  <a:srgbClr val="4C4C4C"/>
                </a:solidFill>
                <a:effectLst/>
                <a:latin typeface="Times New Roman" panose="02020603050405020304" pitchFamily="18" charset="0"/>
                <a:cs typeface="Times New Roman" panose="02020603050405020304" pitchFamily="18" charset="0"/>
              </a:rPr>
              <a:t>ljekari i medicinske </a:t>
            </a:r>
            <a:r>
              <a:rPr lang="en-US" sz="2000" b="0" i="0" dirty="0" err="1">
                <a:solidFill>
                  <a:srgbClr val="4C4C4C"/>
                </a:solidFill>
                <a:effectLst/>
                <a:latin typeface="Times New Roman" panose="02020603050405020304" pitchFamily="18" charset="0"/>
                <a:cs typeface="Times New Roman" panose="02020603050405020304" pitchFamily="18" charset="0"/>
              </a:rPr>
              <a:t>vod</a:t>
            </a:r>
            <a:r>
              <a:rPr lang="sr-Latn-BA" sz="2000" b="0" i="0" dirty="0">
                <a:solidFill>
                  <a:srgbClr val="4C4C4C"/>
                </a:solidFill>
                <a:effectLst/>
                <a:latin typeface="Times New Roman" panose="02020603050405020304" pitchFamily="18" charset="0"/>
                <a:cs typeface="Times New Roman" panose="02020603050405020304" pitchFamily="18" charset="0"/>
              </a:rPr>
              <a:t>e </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brigu</a:t>
            </a:r>
            <a:r>
              <a:rPr lang="en-US" sz="2000" b="0" i="0" dirty="0">
                <a:solidFill>
                  <a:srgbClr val="4C4C4C"/>
                </a:solidFill>
                <a:effectLst/>
                <a:latin typeface="Times New Roman" panose="02020603050405020304" pitchFamily="18" charset="0"/>
                <a:cs typeface="Times New Roman" panose="02020603050405020304" pitchFamily="18" charset="0"/>
              </a:rPr>
              <a:t> o </a:t>
            </a:r>
            <a:r>
              <a:rPr lang="en-US" sz="2000" b="0" i="0" dirty="0" err="1">
                <a:solidFill>
                  <a:srgbClr val="4C4C4C"/>
                </a:solidFill>
                <a:effectLst/>
                <a:latin typeface="Times New Roman" panose="02020603050405020304" pitchFamily="18" charset="0"/>
                <a:cs typeface="Times New Roman" panose="02020603050405020304" pitchFamily="18" charset="0"/>
              </a:rPr>
              <a:t>previjanju</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sr-Latn-BA" sz="2000" dirty="0">
                <a:solidFill>
                  <a:srgbClr val="4C4C4C"/>
                </a:solidFill>
                <a:latin typeface="Times New Roman" panose="02020603050405020304" pitchFamily="18" charset="0"/>
                <a:cs typeface="Times New Roman" panose="02020603050405020304" pitchFamily="18" charset="0"/>
              </a:rPr>
              <a:t>h</a:t>
            </a:r>
            <a:r>
              <a:rPr lang="en-US" sz="2000" b="0" i="0" dirty="0" err="1">
                <a:solidFill>
                  <a:srgbClr val="4C4C4C"/>
                </a:solidFill>
                <a:effectLst/>
                <a:latin typeface="Times New Roman" panose="02020603050405020304" pitchFamily="18" charset="0"/>
                <a:cs typeface="Times New Roman" panose="02020603050405020304" pitchFamily="18" charset="0"/>
              </a:rPr>
              <a:t>irurške</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rane</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dok</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će</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fizioterapeut</a:t>
            </a:r>
            <a:r>
              <a:rPr lang="sr-Latn-BA" sz="2000" b="0" i="0" dirty="0">
                <a:solidFill>
                  <a:srgbClr val="4C4C4C"/>
                </a:solidFill>
                <a:effectLst/>
                <a:latin typeface="Times New Roman" panose="02020603050405020304" pitchFamily="18" charset="0"/>
                <a:cs typeface="Times New Roman" panose="02020603050405020304" pitchFamily="18" charset="0"/>
              </a:rPr>
              <a:t>/</a:t>
            </a:r>
            <a:r>
              <a:rPr lang="en-US" sz="2000" b="0" i="0" dirty="0" err="1">
                <a:solidFill>
                  <a:srgbClr val="4C4C4C"/>
                </a:solidFill>
                <a:effectLst/>
                <a:latin typeface="Times New Roman" panose="02020603050405020304" pitchFamily="18" charset="0"/>
                <a:cs typeface="Times New Roman" panose="02020603050405020304" pitchFamily="18" charset="0"/>
              </a:rPr>
              <a:t>i</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provoditi</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fizikalnu</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terapiju</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kako</a:t>
            </a:r>
            <a:r>
              <a:rPr lang="en-US" sz="2000" b="0" i="0" dirty="0">
                <a:solidFill>
                  <a:srgbClr val="4C4C4C"/>
                </a:solidFill>
                <a:effectLst/>
                <a:latin typeface="Times New Roman" panose="02020603050405020304" pitchFamily="18" charset="0"/>
                <a:cs typeface="Times New Roman" panose="02020603050405020304" pitchFamily="18" charset="0"/>
              </a:rPr>
              <a:t> bi </a:t>
            </a:r>
            <a:r>
              <a:rPr lang="en-US" sz="2000" b="0" i="0" dirty="0" err="1">
                <a:solidFill>
                  <a:srgbClr val="4C4C4C"/>
                </a:solidFill>
                <a:effectLst/>
                <a:latin typeface="Times New Roman" panose="02020603050405020304" pitchFamily="18" charset="0"/>
                <a:cs typeface="Times New Roman" panose="02020603050405020304" pitchFamily="18" charset="0"/>
              </a:rPr>
              <a:t>što</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prije</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povećali</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opseg</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pokreta</a:t>
            </a:r>
            <a:r>
              <a:rPr lang="en-US" sz="2000" b="0" i="0" dirty="0">
                <a:solidFill>
                  <a:srgbClr val="4C4C4C"/>
                </a:solidFill>
                <a:effectLst/>
                <a:latin typeface="Times New Roman" panose="02020603050405020304" pitchFamily="18" charset="0"/>
                <a:cs typeface="Times New Roman" panose="02020603050405020304" pitchFamily="18" charset="0"/>
              </a:rPr>
              <a:t> u </a:t>
            </a:r>
            <a:r>
              <a:rPr lang="en-US" sz="2000" b="0" i="0" dirty="0" err="1">
                <a:solidFill>
                  <a:srgbClr val="4C4C4C"/>
                </a:solidFill>
                <a:effectLst/>
                <a:latin typeface="Times New Roman" panose="02020603050405020304" pitchFamily="18" charset="0"/>
                <a:cs typeface="Times New Roman" panose="02020603050405020304" pitchFamily="18" charset="0"/>
              </a:rPr>
              <a:t>operi</a:t>
            </a:r>
            <a:r>
              <a:rPr lang="sr-Latn-BA" sz="2000" b="0" i="0" dirty="0">
                <a:solidFill>
                  <a:srgbClr val="4C4C4C"/>
                </a:solidFill>
                <a:effectLst/>
                <a:latin typeface="Times New Roman" panose="02020603050405020304" pitchFamily="18" charset="0"/>
                <a:cs typeface="Times New Roman" panose="02020603050405020304" pitchFamily="18" charset="0"/>
              </a:rPr>
              <a:t>sanom </a:t>
            </a:r>
            <a:r>
              <a:rPr lang="en-US" sz="2000" b="0" i="0" dirty="0">
                <a:solidFill>
                  <a:srgbClr val="4C4C4C"/>
                </a:solidFill>
                <a:effectLst/>
                <a:latin typeface="Times New Roman" panose="02020603050405020304" pitchFamily="18" charset="0"/>
                <a:cs typeface="Times New Roman" panose="02020603050405020304" pitchFamily="18" charset="0"/>
              </a:rPr>
              <a:t> kuku,</a:t>
            </a:r>
            <a:r>
              <a:rPr lang="sr-Latn-BA" sz="2000" b="0" i="0" dirty="0">
                <a:solidFill>
                  <a:srgbClr val="4C4C4C"/>
                </a:solidFill>
                <a:effectLst/>
                <a:latin typeface="Times New Roman" panose="02020603050405020304" pitchFamily="18" charset="0"/>
                <a:cs typeface="Times New Roman" panose="02020603050405020304" pitchFamily="18" charset="0"/>
              </a:rPr>
              <a:t> da se pacijent obuči da samostalno:</a:t>
            </a:r>
            <a:endParaRPr lang="en-US" sz="2000" b="0" i="0" dirty="0">
              <a:solidFill>
                <a:srgbClr val="4C4C4C"/>
              </a:solidFill>
              <a:effectLst/>
              <a:latin typeface="Times New Roman" panose="02020603050405020304" pitchFamily="18" charset="0"/>
              <a:cs typeface="Times New Roman" panose="02020603050405020304" pitchFamily="18" charset="0"/>
            </a:endParaRPr>
          </a:p>
          <a:p>
            <a:pPr lvl="1">
              <a:spcBef>
                <a:spcPts val="0"/>
              </a:spcBef>
              <a:buFont typeface="Arial" panose="020B0604020202020204" pitchFamily="34" charset="0"/>
              <a:buChar char="•"/>
            </a:pPr>
            <a:r>
              <a:rPr lang="en-US" sz="2000" b="0" i="0" dirty="0">
                <a:solidFill>
                  <a:srgbClr val="4C4C4C"/>
                </a:solidFill>
                <a:effectLst/>
                <a:latin typeface="Times New Roman" panose="02020603050405020304" pitchFamily="18" charset="0"/>
                <a:cs typeface="Times New Roman" panose="02020603050405020304" pitchFamily="18" charset="0"/>
              </a:rPr>
              <a:t>U</a:t>
            </a:r>
            <a:r>
              <a:rPr lang="sr-Latn-BA" sz="2000" b="0" i="0" dirty="0">
                <a:solidFill>
                  <a:srgbClr val="4C4C4C"/>
                </a:solidFill>
                <a:effectLst/>
                <a:latin typeface="Times New Roman" panose="02020603050405020304" pitchFamily="18" charset="0"/>
                <a:cs typeface="Times New Roman" panose="02020603050405020304" pitchFamily="18" charset="0"/>
              </a:rPr>
              <a:t>staje i liježe u krevet</a:t>
            </a:r>
            <a:endParaRPr lang="en-US" sz="2000" b="0" i="0" dirty="0">
              <a:solidFill>
                <a:srgbClr val="4C4C4C"/>
              </a:solidFill>
              <a:effectLst/>
              <a:latin typeface="Times New Roman" panose="02020603050405020304" pitchFamily="18" charset="0"/>
              <a:cs typeface="Times New Roman" panose="02020603050405020304" pitchFamily="18" charset="0"/>
            </a:endParaRPr>
          </a:p>
          <a:p>
            <a:pPr lvl="1">
              <a:spcBef>
                <a:spcPts val="0"/>
              </a:spcBef>
              <a:buFont typeface="Arial" panose="020B0604020202020204" pitchFamily="34" charset="0"/>
              <a:buChar char="•"/>
            </a:pPr>
            <a:r>
              <a:rPr lang="en-US" sz="2000" b="0" i="0" dirty="0">
                <a:solidFill>
                  <a:srgbClr val="4C4C4C"/>
                </a:solidFill>
                <a:effectLst/>
                <a:latin typeface="Times New Roman" panose="02020603050405020304" pitchFamily="18" charset="0"/>
                <a:cs typeface="Times New Roman" panose="02020603050405020304" pitchFamily="18" charset="0"/>
              </a:rPr>
              <a:t>S</a:t>
            </a:r>
            <a:r>
              <a:rPr lang="sr-Latn-BA" sz="2000" b="0" i="0" dirty="0">
                <a:solidFill>
                  <a:srgbClr val="4C4C4C"/>
                </a:solidFill>
                <a:effectLst/>
                <a:latin typeface="Times New Roman" panose="02020603050405020304" pitchFamily="18" charset="0"/>
                <a:cs typeface="Times New Roman" panose="02020603050405020304" pitchFamily="18" charset="0"/>
              </a:rPr>
              <a:t>amostalno sjeda i ustaje iz stolice</a:t>
            </a:r>
            <a:endParaRPr lang="en-US" sz="2000" b="0" i="0" dirty="0">
              <a:solidFill>
                <a:srgbClr val="4C4C4C"/>
              </a:solidFill>
              <a:effectLst/>
              <a:latin typeface="Times New Roman" panose="02020603050405020304" pitchFamily="18" charset="0"/>
              <a:cs typeface="Times New Roman" panose="02020603050405020304" pitchFamily="18" charset="0"/>
            </a:endParaRPr>
          </a:p>
          <a:p>
            <a:pPr lvl="1">
              <a:spcBef>
                <a:spcPts val="0"/>
              </a:spcBef>
              <a:buFont typeface="Arial" panose="020B0604020202020204" pitchFamily="34" charset="0"/>
              <a:buChar char="•"/>
            </a:pPr>
            <a:r>
              <a:rPr lang="en-US" sz="2000" b="0" i="0" dirty="0" err="1">
                <a:solidFill>
                  <a:srgbClr val="4C4C4C"/>
                </a:solidFill>
                <a:effectLst/>
                <a:latin typeface="Times New Roman" panose="02020603050405020304" pitchFamily="18" charset="0"/>
                <a:cs typeface="Times New Roman" panose="02020603050405020304" pitchFamily="18" charset="0"/>
              </a:rPr>
              <a:t>Hoda</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sa</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štakama</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ili</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hodalicom</a:t>
            </a:r>
            <a:endParaRPr lang="en-US" sz="2000" b="0" i="0" dirty="0">
              <a:solidFill>
                <a:srgbClr val="4C4C4C"/>
              </a:solidFill>
              <a:effectLst/>
              <a:latin typeface="Times New Roman" panose="02020603050405020304" pitchFamily="18" charset="0"/>
              <a:cs typeface="Times New Roman" panose="02020603050405020304" pitchFamily="18" charset="0"/>
            </a:endParaRPr>
          </a:p>
          <a:p>
            <a:pPr lvl="1">
              <a:spcBef>
                <a:spcPts val="0"/>
              </a:spcBef>
              <a:buFont typeface="Arial" panose="020B0604020202020204" pitchFamily="34" charset="0"/>
              <a:buChar char="•"/>
            </a:pPr>
            <a:r>
              <a:rPr lang="en-US" sz="2000" b="0" i="0" dirty="0" err="1">
                <a:solidFill>
                  <a:srgbClr val="4C4C4C"/>
                </a:solidFill>
                <a:effectLst/>
                <a:latin typeface="Times New Roman" panose="02020603050405020304" pitchFamily="18" charset="0"/>
                <a:cs typeface="Times New Roman" panose="02020603050405020304" pitchFamily="18" charset="0"/>
              </a:rPr>
              <a:t>Penjanje</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i</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spuštanje</a:t>
            </a:r>
            <a:r>
              <a:rPr lang="en-US" sz="2000" b="0" i="0" dirty="0">
                <a:solidFill>
                  <a:srgbClr val="4C4C4C"/>
                </a:solidFill>
                <a:effectLst/>
                <a:latin typeface="Times New Roman" panose="02020603050405020304" pitchFamily="18" charset="0"/>
                <a:cs typeface="Times New Roman" panose="02020603050405020304" pitchFamily="18" charset="0"/>
              </a:rPr>
              <a:t> po </a:t>
            </a:r>
            <a:r>
              <a:rPr lang="en-US" sz="2000" b="0" i="0" dirty="0" err="1">
                <a:solidFill>
                  <a:srgbClr val="4C4C4C"/>
                </a:solidFill>
                <a:effectLst/>
                <a:latin typeface="Times New Roman" panose="02020603050405020304" pitchFamily="18" charset="0"/>
                <a:cs typeface="Times New Roman" panose="02020603050405020304" pitchFamily="18" charset="0"/>
              </a:rPr>
              <a:t>stepenicama</a:t>
            </a:r>
            <a:endParaRPr lang="sr-Latn-BA" sz="2000" b="0" i="0" dirty="0">
              <a:solidFill>
                <a:srgbClr val="4C4C4C"/>
              </a:solidFill>
              <a:effectLst/>
              <a:latin typeface="Times New Roman" panose="02020603050405020304" pitchFamily="18" charset="0"/>
              <a:cs typeface="Times New Roman" panose="02020603050405020304" pitchFamily="18" charset="0"/>
            </a:endParaRPr>
          </a:p>
          <a:p>
            <a:pPr lvl="1">
              <a:spcBef>
                <a:spcPts val="0"/>
              </a:spcBef>
              <a:buFont typeface="Arial" panose="020B0604020202020204" pitchFamily="34" charset="0"/>
              <a:buChar char="•"/>
            </a:pPr>
            <a:r>
              <a:rPr lang="sr-Latn-BA" sz="2000" b="0" i="0" dirty="0">
                <a:solidFill>
                  <a:srgbClr val="4C4C4C"/>
                </a:solidFill>
                <a:effectLst/>
                <a:latin typeface="Times New Roman" panose="02020603050405020304" pitchFamily="18" charset="0"/>
                <a:cs typeface="Times New Roman" panose="02020603050405020304" pitchFamily="18" charset="0"/>
              </a:rPr>
              <a:t>Samostalno ide u toalet</a:t>
            </a:r>
          </a:p>
          <a:p>
            <a:pPr lvl="1">
              <a:spcBef>
                <a:spcPts val="0"/>
              </a:spcBef>
              <a:buFont typeface="Arial" panose="020B0604020202020204" pitchFamily="34" charset="0"/>
              <a:buChar char="•"/>
            </a:pPr>
            <a:r>
              <a:rPr lang="sr-Latn-BA" sz="2000" b="0" i="0" dirty="0">
                <a:solidFill>
                  <a:srgbClr val="4C4C4C"/>
                </a:solidFill>
                <a:effectLst/>
                <a:latin typeface="Times New Roman" panose="02020603050405020304" pitchFamily="18" charset="0"/>
                <a:cs typeface="Times New Roman" panose="02020603050405020304" pitchFamily="18" charset="0"/>
              </a:rPr>
              <a:t>Obučiti pacijenta da moše raditi svakodnevnu životnu aktivnost</a:t>
            </a:r>
            <a:endParaRPr lang="en-US" sz="2000" b="0" i="0" dirty="0">
              <a:solidFill>
                <a:srgbClr val="4C4C4C"/>
              </a:solidFill>
              <a:effectLst/>
              <a:latin typeface="Times New Roman" panose="02020603050405020304" pitchFamily="18" charset="0"/>
              <a:cs typeface="Times New Roman" panose="02020603050405020304" pitchFamily="18" charset="0"/>
            </a:endParaRPr>
          </a:p>
          <a:p>
            <a:pPr algn="l">
              <a:spcBef>
                <a:spcPts val="0"/>
              </a:spcBef>
            </a:pPr>
            <a:r>
              <a:rPr lang="en-US" sz="2000" b="0" i="0" dirty="0">
                <a:solidFill>
                  <a:srgbClr val="4C4C4C"/>
                </a:solidFill>
                <a:effectLst/>
                <a:latin typeface="Times New Roman" panose="02020603050405020304" pitchFamily="18" charset="0"/>
                <a:cs typeface="Times New Roman" panose="02020603050405020304" pitchFamily="18" charset="0"/>
              </a:rPr>
              <a:t>Po </a:t>
            </a:r>
            <a:r>
              <a:rPr lang="en-US" sz="2000" b="0" i="0" dirty="0" err="1">
                <a:solidFill>
                  <a:srgbClr val="4C4C4C"/>
                </a:solidFill>
                <a:effectLst/>
                <a:latin typeface="Times New Roman" panose="02020603050405020304" pitchFamily="18" charset="0"/>
                <a:cs typeface="Times New Roman" panose="02020603050405020304" pitchFamily="18" charset="0"/>
              </a:rPr>
              <a:t>napuštanju</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bolnice</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uputno</a:t>
            </a:r>
            <a:r>
              <a:rPr lang="en-US" sz="2000" b="0" i="0" dirty="0">
                <a:solidFill>
                  <a:srgbClr val="4C4C4C"/>
                </a:solidFill>
                <a:effectLst/>
                <a:latin typeface="Times New Roman" panose="02020603050405020304" pitchFamily="18" charset="0"/>
                <a:cs typeface="Times New Roman" panose="02020603050405020304" pitchFamily="18" charset="0"/>
              </a:rPr>
              <a:t> je </a:t>
            </a:r>
            <a:r>
              <a:rPr lang="en-US" sz="2000" b="0" i="0" dirty="0" err="1">
                <a:solidFill>
                  <a:srgbClr val="4C4C4C"/>
                </a:solidFill>
                <a:effectLst/>
                <a:latin typeface="Times New Roman" panose="02020603050405020304" pitchFamily="18" charset="0"/>
                <a:cs typeface="Times New Roman" panose="02020603050405020304" pitchFamily="18" charset="0"/>
              </a:rPr>
              <a:t>nastaviti</a:t>
            </a:r>
            <a:r>
              <a:rPr lang="en-US" sz="2000" b="0" i="0" dirty="0">
                <a:solidFill>
                  <a:srgbClr val="4C4C4C"/>
                </a:solidFill>
                <a:effectLst/>
                <a:latin typeface="Times New Roman" panose="02020603050405020304" pitchFamily="18" charset="0"/>
                <a:cs typeface="Times New Roman" panose="02020603050405020304" pitchFamily="18" charset="0"/>
              </a:rPr>
              <a:t> </a:t>
            </a:r>
            <a:r>
              <a:rPr lang="en-US" sz="2000" b="0" i="0" dirty="0" err="1">
                <a:solidFill>
                  <a:srgbClr val="4C4C4C"/>
                </a:solidFill>
                <a:effectLst/>
                <a:latin typeface="Times New Roman" panose="02020603050405020304" pitchFamily="18" charset="0"/>
                <a:cs typeface="Times New Roman" panose="02020603050405020304" pitchFamily="18" charset="0"/>
              </a:rPr>
              <a:t>rehabilitaciju</a:t>
            </a:r>
            <a:r>
              <a:rPr lang="sr-Latn-BA" sz="2000" b="0" i="0" dirty="0">
                <a:solidFill>
                  <a:srgbClr val="4C4C4C"/>
                </a:solidFill>
                <a:effectLst/>
                <a:latin typeface="Times New Roman" panose="02020603050405020304" pitchFamily="18" charset="0"/>
                <a:cs typeface="Times New Roman" panose="02020603050405020304" pitchFamily="18" charset="0"/>
              </a:rPr>
              <a:t> u centru za fizikalnu terapiju</a:t>
            </a:r>
            <a:endParaRPr lang="en-US" sz="2000" b="0" i="0" dirty="0">
              <a:solidFill>
                <a:srgbClr val="4C4C4C"/>
              </a:solidFill>
              <a:effectLst/>
              <a:latin typeface="Times New Roman" panose="02020603050405020304" pitchFamily="18" charset="0"/>
              <a:cs typeface="Times New Roman" panose="02020603050405020304" pitchFamily="18" charset="0"/>
            </a:endParaRPr>
          </a:p>
          <a:p>
            <a:pPr>
              <a:spcBef>
                <a:spcPts val="0"/>
              </a:spcBef>
            </a:pPr>
            <a:endParaRPr lang="en-US" sz="2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BA52FB1-12B2-4643-8A30-67B917C0CF4B}"/>
              </a:ext>
            </a:extLst>
          </p:cNvPr>
          <p:cNvPicPr>
            <a:picLocks noChangeAspect="1"/>
          </p:cNvPicPr>
          <p:nvPr/>
        </p:nvPicPr>
        <p:blipFill>
          <a:blip r:embed="rId2"/>
          <a:stretch>
            <a:fillRect/>
          </a:stretch>
        </p:blipFill>
        <p:spPr>
          <a:xfrm>
            <a:off x="8609763" y="4592620"/>
            <a:ext cx="3454402" cy="1727201"/>
          </a:xfrm>
          <a:prstGeom prst="rect">
            <a:avLst/>
          </a:prstGeom>
        </p:spPr>
      </p:pic>
      <p:pic>
        <p:nvPicPr>
          <p:cNvPr id="5" name="Picture 4">
            <a:extLst>
              <a:ext uri="{FF2B5EF4-FFF2-40B4-BE49-F238E27FC236}">
                <a16:creationId xmlns:a16="http://schemas.microsoft.com/office/drawing/2014/main" id="{B1E4698E-C6DE-439E-AA13-FEB1188CABFF}"/>
              </a:ext>
            </a:extLst>
          </p:cNvPr>
          <p:cNvPicPr>
            <a:picLocks noChangeAspect="1"/>
          </p:cNvPicPr>
          <p:nvPr/>
        </p:nvPicPr>
        <p:blipFill>
          <a:blip r:embed="rId3"/>
          <a:stretch>
            <a:fillRect/>
          </a:stretch>
        </p:blipFill>
        <p:spPr>
          <a:xfrm>
            <a:off x="9035215" y="694464"/>
            <a:ext cx="3028950" cy="2674094"/>
          </a:xfrm>
          <a:prstGeom prst="rect">
            <a:avLst/>
          </a:prstGeom>
        </p:spPr>
      </p:pic>
      <p:sp>
        <p:nvSpPr>
          <p:cNvPr id="6" name="TextBox 5">
            <a:extLst>
              <a:ext uri="{FF2B5EF4-FFF2-40B4-BE49-F238E27FC236}">
                <a16:creationId xmlns:a16="http://schemas.microsoft.com/office/drawing/2014/main" id="{28A09D72-E896-4422-A8FB-7B18AD36842D}"/>
              </a:ext>
            </a:extLst>
          </p:cNvPr>
          <p:cNvSpPr txBox="1"/>
          <p:nvPr/>
        </p:nvSpPr>
        <p:spPr>
          <a:xfrm>
            <a:off x="8407331" y="3368558"/>
            <a:ext cx="3784669" cy="1169551"/>
          </a:xfrm>
          <a:prstGeom prst="rect">
            <a:avLst/>
          </a:prstGeom>
          <a:solidFill>
            <a:schemeClr val="bg1"/>
          </a:solidFill>
        </p:spPr>
        <p:txBody>
          <a:bodyPr wrap="square">
            <a:spAutoFit/>
          </a:bodyPr>
          <a:lstStyle/>
          <a:p>
            <a:r>
              <a:rPr lang="sr-Latn-RS" sz="1400" b="1" dirty="0">
                <a:solidFill>
                  <a:srgbClr val="C40001"/>
                </a:solidFill>
                <a:latin typeface="Tahoma" panose="020B0604030504040204" pitchFamily="34" charset="0"/>
              </a:rPr>
              <a:t>Hod uz stepenice:</a:t>
            </a:r>
            <a:r>
              <a:rPr lang="sr-Latn-RS" sz="1400" b="1" dirty="0">
                <a:solidFill>
                  <a:srgbClr val="151515"/>
                </a:solidFill>
                <a:latin typeface="Tahoma" panose="020B0604030504040204" pitchFamily="34" charset="0"/>
              </a:rPr>
              <a:t> </a:t>
            </a:r>
            <a:br>
              <a:rPr lang="sr-Latn-RS" sz="1400" b="1" dirty="0">
                <a:solidFill>
                  <a:srgbClr val="151515"/>
                </a:solidFill>
                <a:latin typeface="Tahoma" panose="020B0604030504040204" pitchFamily="34" charset="0"/>
              </a:rPr>
            </a:br>
            <a:r>
              <a:rPr lang="sr-Latn-RS" sz="1400" b="1" dirty="0">
                <a:solidFill>
                  <a:srgbClr val="151515"/>
                </a:solidFill>
                <a:latin typeface="Tahoma" panose="020B0604030504040204" pitchFamily="34" charset="0"/>
              </a:rPr>
              <a:t>zdrava noga - štake- operirana noga.</a:t>
            </a:r>
          </a:p>
          <a:p>
            <a:r>
              <a:rPr lang="sr-Latn-RS" sz="1400" b="1" dirty="0">
                <a:solidFill>
                  <a:srgbClr val="C40001"/>
                </a:solidFill>
                <a:latin typeface="Tahoma" panose="020B0604030504040204" pitchFamily="34" charset="0"/>
              </a:rPr>
              <a:t>Hod niz stepenice:</a:t>
            </a:r>
            <a:r>
              <a:rPr lang="sr-Latn-RS" sz="1400" b="1" dirty="0">
                <a:solidFill>
                  <a:srgbClr val="151515"/>
                </a:solidFill>
                <a:latin typeface="Tahoma" panose="020B0604030504040204" pitchFamily="34" charset="0"/>
              </a:rPr>
              <a:t> </a:t>
            </a:r>
          </a:p>
          <a:p>
            <a:r>
              <a:rPr lang="sr-Latn-RS" sz="1400" b="1" dirty="0">
                <a:solidFill>
                  <a:srgbClr val="151515"/>
                </a:solidFill>
                <a:latin typeface="Tahoma" panose="020B0604030504040204" pitchFamily="34" charset="0"/>
              </a:rPr>
              <a:t>štake - operirana noga - zdrava noga</a:t>
            </a:r>
            <a:endParaRPr lang="en-US" sz="1400" b="1" dirty="0"/>
          </a:p>
          <a:p>
            <a:endParaRPr lang="en-US" sz="1400" b="1" dirty="0"/>
          </a:p>
        </p:txBody>
      </p:sp>
    </p:spTree>
    <p:extLst>
      <p:ext uri="{BB962C8B-B14F-4D97-AF65-F5344CB8AC3E}">
        <p14:creationId xmlns:p14="http://schemas.microsoft.com/office/powerpoint/2010/main" val="1445663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75888-4020-4F6A-A9A9-4D29CCC43340}"/>
              </a:ext>
            </a:extLst>
          </p:cNvPr>
          <p:cNvSpPr>
            <a:spLocks noGrp="1"/>
          </p:cNvSpPr>
          <p:nvPr>
            <p:ph type="title"/>
          </p:nvPr>
        </p:nvSpPr>
        <p:spPr/>
        <p:txBody>
          <a:bodyPr/>
          <a:lstStyle/>
          <a:p>
            <a:r>
              <a:rPr lang="sr-Latn-BA" dirty="0">
                <a:solidFill>
                  <a:schemeClr val="tx1">
                    <a:lumMod val="95000"/>
                    <a:lumOff val="5000"/>
                  </a:schemeClr>
                </a:solidFill>
              </a:rPr>
              <a:t>Endoproteza kuka</a:t>
            </a:r>
            <a:endParaRPr lang="en-US" dirty="0"/>
          </a:p>
        </p:txBody>
      </p:sp>
      <p:sp>
        <p:nvSpPr>
          <p:cNvPr id="3" name="Content Placeholder 2">
            <a:extLst>
              <a:ext uri="{FF2B5EF4-FFF2-40B4-BE49-F238E27FC236}">
                <a16:creationId xmlns:a16="http://schemas.microsoft.com/office/drawing/2014/main" id="{157F2113-F15D-4143-A595-C04B53EF8D53}"/>
              </a:ext>
            </a:extLst>
          </p:cNvPr>
          <p:cNvSpPr>
            <a:spLocks noGrp="1"/>
          </p:cNvSpPr>
          <p:nvPr>
            <p:ph idx="1"/>
          </p:nvPr>
        </p:nvSpPr>
        <p:spPr/>
        <p:txBody>
          <a:bodyPr>
            <a:normAutofit fontScale="92500" lnSpcReduction="20000"/>
          </a:bodyPr>
          <a:lstStyle/>
          <a:p>
            <a:r>
              <a:rPr lang="sr-Latn-BA" sz="2400" b="1" dirty="0">
                <a:solidFill>
                  <a:srgbClr val="FF0000"/>
                </a:solidFill>
                <a:latin typeface="Times New Roman" panose="02020603050405020304" pitchFamily="18" charset="0"/>
                <a:cs typeface="Times New Roman" panose="02020603050405020304" pitchFamily="18" charset="0"/>
              </a:rPr>
              <a:t>4</a:t>
            </a:r>
            <a:r>
              <a:rPr lang="en-US" b="0" i="0" dirty="0">
                <a:solidFill>
                  <a:srgbClr val="4C4C4C"/>
                </a:solidFill>
                <a:effectLst/>
                <a:latin typeface="Times New Roman" panose="02020603050405020304" pitchFamily="18" charset="0"/>
                <a:cs typeface="Times New Roman" panose="02020603050405020304" pitchFamily="18" charset="0"/>
              </a:rPr>
              <a:t> </a:t>
            </a:r>
            <a:r>
              <a:rPr lang="sr-Latn-BA" b="0" i="0" dirty="0">
                <a:solidFill>
                  <a:srgbClr val="4C4C4C"/>
                </a:solidFill>
                <a:effectLst/>
                <a:latin typeface="Times New Roman" panose="02020603050405020304" pitchFamily="18" charset="0"/>
                <a:cs typeface="Times New Roman" panose="02020603050405020304" pitchFamily="18" charset="0"/>
              </a:rPr>
              <a:t>nedelje</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nakon</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operacije</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većina</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pacijenata</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započinje</a:t>
            </a:r>
            <a:r>
              <a:rPr lang="en-US" b="0" i="0" dirty="0">
                <a:solidFill>
                  <a:srgbClr val="4C4C4C"/>
                </a:solidFill>
                <a:effectLst/>
                <a:latin typeface="Times New Roman" panose="02020603050405020304" pitchFamily="18" charset="0"/>
                <a:cs typeface="Times New Roman" panose="02020603050405020304" pitchFamily="18" charset="0"/>
              </a:rPr>
              <a:t> hod </a:t>
            </a:r>
            <a:r>
              <a:rPr lang="en-US" b="0" i="0" dirty="0" err="1">
                <a:solidFill>
                  <a:srgbClr val="4C4C4C"/>
                </a:solidFill>
                <a:effectLst/>
                <a:latin typeface="Times New Roman" panose="02020603050405020304" pitchFamily="18" charset="0"/>
                <a:cs typeface="Times New Roman" panose="02020603050405020304" pitchFamily="18" charset="0"/>
              </a:rPr>
              <a:t>uz</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pomoć</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jedne</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štake</a:t>
            </a:r>
            <a:endParaRPr lang="sr-Latn-BA" b="0" i="0" dirty="0">
              <a:solidFill>
                <a:srgbClr val="4C4C4C"/>
              </a:solidFill>
              <a:effectLst/>
              <a:latin typeface="Times New Roman" panose="02020603050405020304" pitchFamily="18" charset="0"/>
              <a:cs typeface="Times New Roman" panose="02020603050405020304" pitchFamily="18" charset="0"/>
            </a:endParaRPr>
          </a:p>
          <a:p>
            <a:pPr marL="0" indent="0">
              <a:buNone/>
            </a:pPr>
            <a:r>
              <a:rPr lang="sr-Latn-BA" dirty="0">
                <a:solidFill>
                  <a:srgbClr val="4C4C4C"/>
                </a:solidFill>
                <a:latin typeface="Times New Roman" panose="02020603050405020304" pitchFamily="18" charset="0"/>
                <a:cs typeface="Times New Roman" panose="02020603050405020304" pitchFamily="18" charset="0"/>
              </a:rPr>
              <a:t>    </a:t>
            </a:r>
            <a:r>
              <a:rPr lang="en-US" b="0" i="0" dirty="0">
                <a:solidFill>
                  <a:srgbClr val="4C4C4C"/>
                </a:solidFill>
                <a:effectLst/>
                <a:latin typeface="Times New Roman" panose="02020603050405020304" pitchFamily="18" charset="0"/>
                <a:cs typeface="Times New Roman" panose="02020603050405020304" pitchFamily="18" charset="0"/>
              </a:rPr>
              <a:t> (u </a:t>
            </a:r>
            <a:r>
              <a:rPr lang="en-US" b="0" i="0" dirty="0" err="1">
                <a:solidFill>
                  <a:srgbClr val="4C4C4C"/>
                </a:solidFill>
                <a:effectLst/>
                <a:latin typeface="Times New Roman" panose="02020603050405020304" pitchFamily="18" charset="0"/>
                <a:cs typeface="Times New Roman" panose="02020603050405020304" pitchFamily="18" charset="0"/>
              </a:rPr>
              <a:t>ruci</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suprotnoj</a:t>
            </a:r>
            <a:r>
              <a:rPr lang="en-US" b="0" i="0" dirty="0">
                <a:solidFill>
                  <a:srgbClr val="4C4C4C"/>
                </a:solidFill>
                <a:effectLst/>
                <a:latin typeface="Times New Roman" panose="02020603050405020304" pitchFamily="18" charset="0"/>
                <a:cs typeface="Times New Roman" panose="02020603050405020304" pitchFamily="18" charset="0"/>
              </a:rPr>
              <a:t> od </a:t>
            </a:r>
            <a:r>
              <a:rPr lang="en-US" b="0" i="0" dirty="0" err="1">
                <a:solidFill>
                  <a:srgbClr val="4C4C4C"/>
                </a:solidFill>
                <a:effectLst/>
                <a:latin typeface="Times New Roman" panose="02020603050405020304" pitchFamily="18" charset="0"/>
                <a:cs typeface="Times New Roman" panose="02020603050405020304" pitchFamily="18" charset="0"/>
              </a:rPr>
              <a:t>operirane</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noge</a:t>
            </a:r>
            <a:r>
              <a:rPr lang="en-US" b="0" i="0" dirty="0">
                <a:solidFill>
                  <a:srgbClr val="4C4C4C"/>
                </a:solidFill>
                <a:effectLst/>
                <a:latin typeface="Times New Roman" panose="02020603050405020304" pitchFamily="18" charset="0"/>
                <a:cs typeface="Times New Roman" panose="02020603050405020304" pitchFamily="18" charset="0"/>
              </a:rPr>
              <a:t>), </a:t>
            </a:r>
            <a:endParaRPr lang="sr-Latn-BA" b="0" i="0" dirty="0">
              <a:solidFill>
                <a:srgbClr val="4C4C4C"/>
              </a:solidFill>
              <a:effectLst/>
              <a:latin typeface="Times New Roman" panose="02020603050405020304" pitchFamily="18" charset="0"/>
              <a:cs typeface="Times New Roman" panose="02020603050405020304" pitchFamily="18" charset="0"/>
            </a:endParaRPr>
          </a:p>
          <a:p>
            <a:r>
              <a:rPr lang="sr-Latn-BA" sz="2400" b="1" i="0" dirty="0">
                <a:solidFill>
                  <a:srgbClr val="FF0000"/>
                </a:solidFill>
                <a:effectLst/>
                <a:latin typeface="Times New Roman" panose="02020603050405020304" pitchFamily="18" charset="0"/>
                <a:cs typeface="Times New Roman" panose="02020603050405020304" pitchFamily="18" charset="0"/>
              </a:rPr>
              <a:t>4-6</a:t>
            </a:r>
            <a:r>
              <a:rPr lang="sr-Latn-BA" b="0" i="0" dirty="0">
                <a:solidFill>
                  <a:srgbClr val="4C4C4C"/>
                </a:solidFill>
                <a:effectLst/>
                <a:latin typeface="Times New Roman" panose="02020603050405020304" pitchFamily="18" charset="0"/>
                <a:cs typeface="Times New Roman" panose="02020603050405020304" pitchFamily="18" charset="0"/>
              </a:rPr>
              <a:t> nedelja </a:t>
            </a:r>
            <a:r>
              <a:rPr lang="en-US" b="0" i="0" dirty="0" err="1">
                <a:solidFill>
                  <a:srgbClr val="4C4C4C"/>
                </a:solidFill>
                <a:effectLst/>
                <a:latin typeface="Times New Roman" panose="02020603050405020304" pitchFamily="18" charset="0"/>
                <a:cs typeface="Times New Roman" panose="02020603050405020304" pitchFamily="18" charset="0"/>
              </a:rPr>
              <a:t>većina</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pacijenata</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odbacuje</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i</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drugu</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štaku</a:t>
            </a:r>
            <a:r>
              <a:rPr lang="en-US" b="0" i="0" dirty="0">
                <a:solidFill>
                  <a:srgbClr val="4C4C4C"/>
                </a:solidFill>
                <a:effectLst/>
                <a:latin typeface="Times New Roman" panose="02020603050405020304" pitchFamily="18" charset="0"/>
                <a:cs typeface="Times New Roman" panose="02020603050405020304" pitchFamily="18" charset="0"/>
              </a:rPr>
              <a:t>. </a:t>
            </a:r>
            <a:endParaRPr lang="sr-Latn-BA" b="0" i="0" dirty="0">
              <a:solidFill>
                <a:srgbClr val="4C4C4C"/>
              </a:solidFill>
              <a:effectLst/>
              <a:latin typeface="Times New Roman" panose="02020603050405020304" pitchFamily="18" charset="0"/>
              <a:cs typeface="Times New Roman" panose="02020603050405020304" pitchFamily="18" charset="0"/>
            </a:endParaRPr>
          </a:p>
          <a:p>
            <a:r>
              <a:rPr lang="sr-Latn-BA" sz="2400" b="1" dirty="0">
                <a:solidFill>
                  <a:srgbClr val="FF0000"/>
                </a:solidFill>
                <a:latin typeface="Times New Roman" panose="02020603050405020304" pitchFamily="18" charset="0"/>
                <a:cs typeface="Times New Roman" panose="02020603050405020304" pitchFamily="18" charset="0"/>
              </a:rPr>
              <a:t>6</a:t>
            </a:r>
            <a:r>
              <a:rPr lang="sr-Latn-BA" dirty="0">
                <a:solidFill>
                  <a:srgbClr val="4C4C4C"/>
                </a:solidFill>
                <a:latin typeface="Times New Roman" panose="02020603050405020304" pitchFamily="18" charset="0"/>
                <a:cs typeface="Times New Roman" panose="02020603050405020304" pitchFamily="18" charset="0"/>
              </a:rPr>
              <a:t> nedelja</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nakon</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operacije</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ili</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nakon</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povratka</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iz</a:t>
            </a:r>
            <a:r>
              <a:rPr lang="en-US" b="0" i="0" dirty="0">
                <a:solidFill>
                  <a:srgbClr val="4C4C4C"/>
                </a:solidFill>
                <a:effectLst/>
                <a:latin typeface="Times New Roman" panose="02020603050405020304" pitchFamily="18" charset="0"/>
                <a:cs typeface="Times New Roman" panose="02020603050405020304" pitchFamily="18" charset="0"/>
              </a:rPr>
              <a:t> </a:t>
            </a:r>
            <a:r>
              <a:rPr lang="sr-Latn-BA" b="0" i="0" dirty="0">
                <a:solidFill>
                  <a:srgbClr val="4C4C4C"/>
                </a:solidFill>
                <a:effectLst/>
                <a:latin typeface="Times New Roman" panose="02020603050405020304" pitchFamily="18" charset="0"/>
                <a:cs typeface="Times New Roman" panose="02020603050405020304" pitchFamily="18" charset="0"/>
              </a:rPr>
              <a:t> centra za fizikalnu terapiju</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pacijent</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dolazi</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na</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kontrolni</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pregled</a:t>
            </a:r>
            <a:r>
              <a:rPr lang="en-US" b="0" i="0" dirty="0">
                <a:solidFill>
                  <a:srgbClr val="4C4C4C"/>
                </a:solidFill>
                <a:effectLst/>
                <a:latin typeface="Times New Roman" panose="02020603050405020304" pitchFamily="18" charset="0"/>
                <a:cs typeface="Times New Roman" panose="02020603050405020304" pitchFamily="18" charset="0"/>
              </a:rPr>
              <a:t>. </a:t>
            </a:r>
            <a:endParaRPr lang="sr-Latn-BA" b="0" i="0" dirty="0">
              <a:solidFill>
                <a:srgbClr val="4C4C4C"/>
              </a:solidFill>
              <a:effectLst/>
              <a:latin typeface="Times New Roman" panose="02020603050405020304" pitchFamily="18" charset="0"/>
              <a:cs typeface="Times New Roman" panose="02020603050405020304" pitchFamily="18" charset="0"/>
            </a:endParaRPr>
          </a:p>
          <a:p>
            <a:r>
              <a:rPr lang="en-US" b="0" i="0" dirty="0" err="1">
                <a:solidFill>
                  <a:srgbClr val="4C4C4C"/>
                </a:solidFill>
                <a:effectLst/>
                <a:latin typeface="Times New Roman" panose="02020603050405020304" pitchFamily="18" charset="0"/>
                <a:cs typeface="Times New Roman" panose="02020603050405020304" pitchFamily="18" charset="0"/>
              </a:rPr>
              <a:t>Učestalost</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kontrolnih</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pregleda</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određuje</a:t>
            </a:r>
            <a:r>
              <a:rPr lang="en-US" b="0" i="0" dirty="0">
                <a:solidFill>
                  <a:srgbClr val="4C4C4C"/>
                </a:solidFill>
                <a:effectLst/>
                <a:latin typeface="Times New Roman" panose="02020603050405020304" pitchFamily="18" charset="0"/>
                <a:cs typeface="Times New Roman" panose="02020603050405020304" pitchFamily="18" charset="0"/>
              </a:rPr>
              <a:t> se </a:t>
            </a:r>
            <a:r>
              <a:rPr lang="en-US" b="0" i="0" dirty="0" err="1">
                <a:solidFill>
                  <a:srgbClr val="4C4C4C"/>
                </a:solidFill>
                <a:effectLst/>
                <a:latin typeface="Times New Roman" panose="02020603050405020304" pitchFamily="18" charset="0"/>
                <a:cs typeface="Times New Roman" panose="02020603050405020304" pitchFamily="18" charset="0"/>
              </a:rPr>
              <a:t>individualno</a:t>
            </a:r>
            <a:r>
              <a:rPr lang="en-US" b="0" i="0" dirty="0">
                <a:solidFill>
                  <a:srgbClr val="4C4C4C"/>
                </a:solidFill>
                <a:effectLst/>
                <a:latin typeface="Times New Roman" panose="02020603050405020304" pitchFamily="18" charset="0"/>
                <a:cs typeface="Times New Roman" panose="02020603050405020304" pitchFamily="18" charset="0"/>
              </a:rPr>
              <a:t>, u </a:t>
            </a:r>
            <a:r>
              <a:rPr lang="en-US" b="0" i="0" dirty="0" err="1">
                <a:solidFill>
                  <a:srgbClr val="4C4C4C"/>
                </a:solidFill>
                <a:effectLst/>
                <a:latin typeface="Times New Roman" panose="02020603050405020304" pitchFamily="18" charset="0"/>
                <a:cs typeface="Times New Roman" panose="02020603050405020304" pitchFamily="18" charset="0"/>
              </a:rPr>
              <a:t>većini</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slučajeva</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kontrolni</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pregledi</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rade</a:t>
            </a:r>
            <a:r>
              <a:rPr lang="en-US" b="0" i="0" dirty="0">
                <a:solidFill>
                  <a:srgbClr val="4C4C4C"/>
                </a:solidFill>
                <a:effectLst/>
                <a:latin typeface="Times New Roman" panose="02020603050405020304" pitchFamily="18" charset="0"/>
                <a:cs typeface="Times New Roman" panose="02020603050405020304" pitchFamily="18" charset="0"/>
              </a:rPr>
              <a:t> se </a:t>
            </a:r>
            <a:r>
              <a:rPr lang="en-US" b="1" i="0" dirty="0">
                <a:solidFill>
                  <a:srgbClr val="FF0000"/>
                </a:solidFill>
                <a:effectLst/>
                <a:latin typeface="Times New Roman" panose="02020603050405020304" pitchFamily="18" charset="0"/>
                <a:cs typeface="Times New Roman" panose="02020603050405020304" pitchFamily="18" charset="0"/>
              </a:rPr>
              <a:t>3, 6 </a:t>
            </a:r>
            <a:r>
              <a:rPr lang="en-US" b="1" i="0" dirty="0" err="1">
                <a:solidFill>
                  <a:srgbClr val="FF0000"/>
                </a:solidFill>
                <a:effectLst/>
                <a:latin typeface="Times New Roman" panose="02020603050405020304" pitchFamily="18" charset="0"/>
                <a:cs typeface="Times New Roman" panose="02020603050405020304" pitchFamily="18" charset="0"/>
              </a:rPr>
              <a:t>i</a:t>
            </a:r>
            <a:r>
              <a:rPr lang="en-US" b="1" i="0" dirty="0">
                <a:solidFill>
                  <a:srgbClr val="FF0000"/>
                </a:solidFill>
                <a:effectLst/>
                <a:latin typeface="Times New Roman" panose="02020603050405020304" pitchFamily="18" charset="0"/>
                <a:cs typeface="Times New Roman" panose="02020603050405020304" pitchFamily="18" charset="0"/>
              </a:rPr>
              <a:t> 12 </a:t>
            </a:r>
            <a:r>
              <a:rPr lang="en-US" b="0" i="0" dirty="0" err="1">
                <a:solidFill>
                  <a:srgbClr val="4C4C4C"/>
                </a:solidFill>
                <a:effectLst/>
                <a:latin typeface="Times New Roman" panose="02020603050405020304" pitchFamily="18" charset="0"/>
                <a:cs typeface="Times New Roman" panose="02020603050405020304" pitchFamily="18" charset="0"/>
              </a:rPr>
              <a:t>mjeseci</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nakon</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operacije</a:t>
            </a:r>
            <a:r>
              <a:rPr lang="en-US" b="0" i="0" dirty="0">
                <a:solidFill>
                  <a:srgbClr val="4C4C4C"/>
                </a:solidFill>
                <a:effectLst/>
                <a:latin typeface="Times New Roman" panose="02020603050405020304" pitchFamily="18" charset="0"/>
                <a:cs typeface="Times New Roman" panose="02020603050405020304" pitchFamily="18" charset="0"/>
              </a:rPr>
              <a:t>, a </a:t>
            </a:r>
            <a:r>
              <a:rPr lang="en-US" b="0" i="0" dirty="0" err="1">
                <a:solidFill>
                  <a:srgbClr val="4C4C4C"/>
                </a:solidFill>
                <a:effectLst/>
                <a:latin typeface="Times New Roman" panose="02020603050405020304" pitchFamily="18" charset="0"/>
                <a:cs typeface="Times New Roman" panose="02020603050405020304" pitchFamily="18" charset="0"/>
              </a:rPr>
              <a:t>potom</a:t>
            </a:r>
            <a:r>
              <a:rPr lang="en-US" b="0" i="0" dirty="0">
                <a:solidFill>
                  <a:srgbClr val="4C4C4C"/>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jednom</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godišnje</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uz</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radiološku</a:t>
            </a:r>
            <a:r>
              <a:rPr lang="en-US" b="0" i="0" dirty="0">
                <a:solidFill>
                  <a:srgbClr val="4C4C4C"/>
                </a:solidFill>
                <a:effectLst/>
                <a:latin typeface="Times New Roman" panose="02020603050405020304" pitchFamily="18" charset="0"/>
                <a:cs typeface="Times New Roman" panose="02020603050405020304" pitchFamily="18" charset="0"/>
              </a:rPr>
              <a:t> (RTG) </a:t>
            </a:r>
            <a:r>
              <a:rPr lang="en-US" b="0" i="0" dirty="0" err="1">
                <a:solidFill>
                  <a:srgbClr val="4C4C4C"/>
                </a:solidFill>
                <a:effectLst/>
                <a:latin typeface="Times New Roman" panose="02020603050405020304" pitchFamily="18" charset="0"/>
                <a:cs typeface="Times New Roman" panose="02020603050405020304" pitchFamily="18" charset="0"/>
              </a:rPr>
              <a:t>kontrolu</a:t>
            </a:r>
            <a:r>
              <a:rPr lang="en-US" b="0" i="0" dirty="0">
                <a:solidFill>
                  <a:srgbClr val="4C4C4C"/>
                </a:solidFill>
                <a:effectLst/>
                <a:latin typeface="Times New Roman" panose="02020603050405020304" pitchFamily="18" charset="0"/>
                <a:cs typeface="Times New Roman" panose="02020603050405020304" pitchFamily="18" charset="0"/>
              </a:rPr>
              <a:t>. </a:t>
            </a:r>
            <a:endParaRPr lang="sr-Latn-BA" b="0" i="0" dirty="0">
              <a:solidFill>
                <a:srgbClr val="4C4C4C"/>
              </a:solidFill>
              <a:effectLst/>
              <a:latin typeface="Times New Roman" panose="02020603050405020304" pitchFamily="18" charset="0"/>
              <a:cs typeface="Times New Roman" panose="02020603050405020304" pitchFamily="18" charset="0"/>
            </a:endParaRPr>
          </a:p>
          <a:p>
            <a:r>
              <a:rPr lang="sr-Latn-BA" b="1" dirty="0">
                <a:solidFill>
                  <a:srgbClr val="4C4C4C"/>
                </a:solidFill>
                <a:latin typeface="Times New Roman" panose="02020603050405020304" pitchFamily="18" charset="0"/>
                <a:cs typeface="Times New Roman" panose="02020603050405020304" pitchFamily="18" charset="0"/>
              </a:rPr>
              <a:t>Nakon 2 mjeseca </a:t>
            </a:r>
            <a:r>
              <a:rPr lang="sr-Latn-BA" dirty="0">
                <a:solidFill>
                  <a:srgbClr val="4C4C4C"/>
                </a:solidFill>
                <a:latin typeface="Times New Roman" panose="02020603050405020304" pitchFamily="18" charset="0"/>
                <a:cs typeface="Times New Roman" panose="02020603050405020304" pitchFamily="18" charset="0"/>
              </a:rPr>
              <a:t>većina </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pacijenata</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vraća</a:t>
            </a:r>
            <a:r>
              <a:rPr lang="en-US" b="0" i="0" dirty="0">
                <a:solidFill>
                  <a:srgbClr val="4C4C4C"/>
                </a:solidFill>
                <a:effectLst/>
                <a:latin typeface="Times New Roman" panose="02020603050405020304" pitchFamily="18" charset="0"/>
                <a:cs typeface="Times New Roman" panose="02020603050405020304" pitchFamily="18" charset="0"/>
              </a:rPr>
              <a:t> se </a:t>
            </a:r>
            <a:r>
              <a:rPr lang="en-US" b="0" i="0" dirty="0" err="1">
                <a:solidFill>
                  <a:srgbClr val="4C4C4C"/>
                </a:solidFill>
                <a:effectLst/>
                <a:latin typeface="Times New Roman" panose="02020603050405020304" pitchFamily="18" charset="0"/>
                <a:cs typeface="Times New Roman" panose="02020603050405020304" pitchFamily="18" charset="0"/>
              </a:rPr>
              <a:t>normalnim</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aktivnostima</a:t>
            </a:r>
            <a:r>
              <a:rPr lang="en-US" b="0" i="0" dirty="0">
                <a:solidFill>
                  <a:srgbClr val="4C4C4C"/>
                </a:solidFill>
                <a:effectLst/>
                <a:latin typeface="Times New Roman" panose="02020603050405020304" pitchFamily="18" charset="0"/>
                <a:cs typeface="Times New Roman" panose="02020603050405020304" pitchFamily="18" charset="0"/>
              </a:rPr>
              <a:t> </a:t>
            </a:r>
            <a:endParaRPr lang="sr-Latn-BA" b="0" i="0" dirty="0">
              <a:solidFill>
                <a:srgbClr val="4C4C4C"/>
              </a:solidFill>
              <a:effectLst/>
              <a:latin typeface="Times New Roman" panose="02020603050405020304" pitchFamily="18" charset="0"/>
              <a:cs typeface="Times New Roman" panose="02020603050405020304" pitchFamily="18" charset="0"/>
            </a:endParaRPr>
          </a:p>
          <a:p>
            <a:r>
              <a:rPr lang="en-US" b="0" i="0" dirty="0" err="1">
                <a:solidFill>
                  <a:srgbClr val="4C4C4C"/>
                </a:solidFill>
                <a:effectLst/>
                <a:latin typeface="Times New Roman" panose="02020603050405020304" pitchFamily="18" charset="0"/>
                <a:cs typeface="Times New Roman" panose="02020603050405020304" pitchFamily="18" charset="0"/>
              </a:rPr>
              <a:t>Preporučuju</a:t>
            </a:r>
            <a:r>
              <a:rPr lang="en-US" b="0" i="0" dirty="0">
                <a:solidFill>
                  <a:srgbClr val="4C4C4C"/>
                </a:solidFill>
                <a:effectLst/>
                <a:latin typeface="Times New Roman" panose="02020603050405020304" pitchFamily="18" charset="0"/>
                <a:cs typeface="Times New Roman" panose="02020603050405020304" pitchFamily="18" charset="0"/>
              </a:rPr>
              <a:t> se </a:t>
            </a:r>
            <a:r>
              <a:rPr lang="en-US" b="0" i="0" dirty="0" err="1">
                <a:solidFill>
                  <a:srgbClr val="4C4C4C"/>
                </a:solidFill>
                <a:effectLst/>
                <a:latin typeface="Times New Roman" panose="02020603050405020304" pitchFamily="18" charset="0"/>
                <a:cs typeface="Times New Roman" panose="02020603050405020304" pitchFamily="18" charset="0"/>
              </a:rPr>
              <a:t>aktivnosti</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koje</a:t>
            </a:r>
            <a:r>
              <a:rPr lang="en-US" b="0" i="0" dirty="0">
                <a:solidFill>
                  <a:srgbClr val="4C4C4C"/>
                </a:solidFill>
                <a:effectLst/>
                <a:latin typeface="Times New Roman" panose="02020603050405020304" pitchFamily="18" charset="0"/>
                <a:cs typeface="Times New Roman" panose="02020603050405020304" pitchFamily="18" charset="0"/>
              </a:rPr>
              <a:t> ne </a:t>
            </a:r>
            <a:r>
              <a:rPr lang="en-US" b="0" i="0" dirty="0" err="1">
                <a:solidFill>
                  <a:srgbClr val="4C4C4C"/>
                </a:solidFill>
                <a:effectLst/>
                <a:latin typeface="Times New Roman" panose="02020603050405020304" pitchFamily="18" charset="0"/>
                <a:cs typeface="Times New Roman" panose="02020603050405020304" pitchFamily="18" charset="0"/>
              </a:rPr>
              <a:t>izazivaju</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veliko</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opterećenje</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na</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zglob</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poput</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hodanja</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i</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bicikla</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ali</a:t>
            </a:r>
            <a:r>
              <a:rPr lang="en-US" b="0" i="0" dirty="0">
                <a:solidFill>
                  <a:srgbClr val="4C4C4C"/>
                </a:solidFill>
                <a:effectLst/>
                <a:latin typeface="Times New Roman" panose="02020603050405020304" pitchFamily="18" charset="0"/>
                <a:cs typeface="Times New Roman" panose="02020603050405020304" pitchFamily="18" charset="0"/>
              </a:rPr>
              <a:t> se </a:t>
            </a:r>
            <a:r>
              <a:rPr lang="en-US" b="0" i="0" dirty="0" err="1">
                <a:solidFill>
                  <a:srgbClr val="4C4C4C"/>
                </a:solidFill>
                <a:effectLst/>
                <a:latin typeface="Times New Roman" panose="02020603050405020304" pitchFamily="18" charset="0"/>
                <a:cs typeface="Times New Roman" panose="02020603050405020304" pitchFamily="18" charset="0"/>
              </a:rPr>
              <a:t>također</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preporučuje</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izbjegavati</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aktivnosti</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poput</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trčanja</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skijanja</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skakanja</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tj</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aktivnosti</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koje</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mogu</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preopteretiti</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zglob</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kuka</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i</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uzrokovati</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smanjeni</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vijek</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trajanja</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proteze</a:t>
            </a:r>
            <a:r>
              <a:rPr lang="en-US" b="0" i="0" dirty="0">
                <a:solidFill>
                  <a:srgbClr val="4C4C4C"/>
                </a:solidFill>
                <a:effectLst/>
                <a:latin typeface="Times New Roman" panose="02020603050405020304" pitchFamily="18" charset="0"/>
                <a:cs typeface="Times New Roman" panose="02020603050405020304" pitchFamily="18" charset="0"/>
              </a:rPr>
              <a:t> </a:t>
            </a:r>
            <a:r>
              <a:rPr lang="en-US" b="0" i="0" dirty="0" err="1">
                <a:solidFill>
                  <a:srgbClr val="4C4C4C"/>
                </a:solidFill>
                <a:effectLst/>
                <a:latin typeface="Times New Roman" panose="02020603050405020304" pitchFamily="18" charset="0"/>
                <a:cs typeface="Times New Roman" panose="02020603050405020304" pitchFamily="18" charset="0"/>
              </a:rPr>
              <a:t>kuka</a:t>
            </a:r>
            <a:r>
              <a:rPr lang="en-US" b="0" i="0" dirty="0">
                <a:solidFill>
                  <a:srgbClr val="4C4C4C"/>
                </a:solidFill>
                <a:effectLst/>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2FE8C9CA-A6DC-49F5-96A7-3A9E37D2D34C}"/>
              </a:ext>
            </a:extLst>
          </p:cNvPr>
          <p:cNvPicPr>
            <a:picLocks noChangeAspect="1"/>
          </p:cNvPicPr>
          <p:nvPr/>
        </p:nvPicPr>
        <p:blipFill>
          <a:blip r:embed="rId2"/>
          <a:stretch>
            <a:fillRect/>
          </a:stretch>
        </p:blipFill>
        <p:spPr>
          <a:xfrm>
            <a:off x="9100840" y="2336907"/>
            <a:ext cx="2932540" cy="2682962"/>
          </a:xfrm>
          <a:prstGeom prst="rect">
            <a:avLst/>
          </a:prstGeom>
        </p:spPr>
      </p:pic>
    </p:spTree>
    <p:extLst>
      <p:ext uri="{BB962C8B-B14F-4D97-AF65-F5344CB8AC3E}">
        <p14:creationId xmlns:p14="http://schemas.microsoft.com/office/powerpoint/2010/main" val="6830705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6DF54-45B2-4C35-9F22-149360B45B7F}"/>
              </a:ext>
            </a:extLst>
          </p:cNvPr>
          <p:cNvSpPr>
            <a:spLocks noGrp="1"/>
          </p:cNvSpPr>
          <p:nvPr>
            <p:ph type="title"/>
          </p:nvPr>
        </p:nvSpPr>
        <p:spPr/>
        <p:txBody>
          <a:bodyPr/>
          <a:lstStyle/>
          <a:p>
            <a:r>
              <a:rPr lang="sr-Latn-BA" dirty="0">
                <a:solidFill>
                  <a:schemeClr val="tx1">
                    <a:lumMod val="95000"/>
                    <a:lumOff val="5000"/>
                  </a:schemeClr>
                </a:solidFill>
              </a:rPr>
              <a:t>Endoproteza koljena</a:t>
            </a:r>
            <a:endParaRPr lang="en-US" dirty="0"/>
          </a:p>
        </p:txBody>
      </p:sp>
      <p:sp>
        <p:nvSpPr>
          <p:cNvPr id="3" name="Content Placeholder 2">
            <a:extLst>
              <a:ext uri="{FF2B5EF4-FFF2-40B4-BE49-F238E27FC236}">
                <a16:creationId xmlns:a16="http://schemas.microsoft.com/office/drawing/2014/main" id="{F8A3E1A9-7621-4701-87E5-1A8FA540DC11}"/>
              </a:ext>
            </a:extLst>
          </p:cNvPr>
          <p:cNvSpPr>
            <a:spLocks noGrp="1"/>
          </p:cNvSpPr>
          <p:nvPr>
            <p:ph idx="1"/>
          </p:nvPr>
        </p:nvSpPr>
        <p:spPr>
          <a:xfrm>
            <a:off x="281664" y="1827764"/>
            <a:ext cx="9166462" cy="4638351"/>
          </a:xfrm>
        </p:spPr>
        <p:txBody>
          <a:bodyPr>
            <a:normAutofit/>
          </a:bodyPr>
          <a:lstStyle/>
          <a:p>
            <a:pPr algn="just" fontAlgn="base">
              <a:spcBef>
                <a:spcPts val="0"/>
              </a:spcBef>
            </a:pPr>
            <a:r>
              <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rPr>
              <a:t>Osteoartritis  u porast z</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bog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produže</a:t>
            </a:r>
            <a:r>
              <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rPr>
              <a:t>nog </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životnog</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vjeka</a:t>
            </a:r>
            <a:r>
              <a:rPr lang="sr-Latn-BA" dirty="0">
                <a:solidFill>
                  <a:schemeClr val="tx1">
                    <a:lumMod val="95000"/>
                    <a:lumOff val="5000"/>
                  </a:schemeClr>
                </a:solidFill>
                <a:latin typeface="Times New Roman" panose="02020603050405020304" pitchFamily="18" charset="0"/>
                <a:cs typeface="Times New Roman" panose="02020603050405020304" pitchFamily="18" charset="0"/>
              </a:rPr>
              <a:t> i može se manifestovati: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marL="0" indent="0" algn="just" fontAlgn="base">
              <a:spcBef>
                <a:spcPts val="0"/>
              </a:spcBef>
              <a:buNone/>
            </a:pPr>
            <a:endPar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fontAlgn="base">
              <a:spcBef>
                <a:spcPts val="0"/>
              </a:spcBef>
            </a:pPr>
            <a:r>
              <a:rPr lang="sr-Latn-BA" b="1" i="0" dirty="0">
                <a:solidFill>
                  <a:schemeClr val="tx1">
                    <a:lumMod val="95000"/>
                    <a:lumOff val="5000"/>
                  </a:schemeClr>
                </a:solidFill>
                <a:effectLst/>
                <a:latin typeface="Times New Roman" panose="02020603050405020304" pitchFamily="18" charset="0"/>
                <a:cs typeface="Times New Roman" panose="02020603050405020304" pitchFamily="18" charset="0"/>
              </a:rPr>
              <a:t>Primarni artritis </a:t>
            </a:r>
            <a:r>
              <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rPr>
              <a:t>( genetsko opterećenje)</a:t>
            </a:r>
          </a:p>
          <a:p>
            <a:pPr algn="just" fontAlgn="base">
              <a:spcBef>
                <a:spcPts val="0"/>
              </a:spcBef>
            </a:pPr>
            <a:r>
              <a:rPr lang="sr-Latn-BA" b="1" dirty="0">
                <a:solidFill>
                  <a:schemeClr val="tx1">
                    <a:lumMod val="95000"/>
                    <a:lumOff val="5000"/>
                  </a:schemeClr>
                </a:solidFill>
                <a:latin typeface="Times New Roman" panose="02020603050405020304" pitchFamily="18" charset="0"/>
                <a:cs typeface="Times New Roman" panose="02020603050405020304" pitchFamily="18" charset="0"/>
              </a:rPr>
              <a:t>Sekundarni artritis</a:t>
            </a:r>
            <a:r>
              <a:rPr lang="sr-Latn-BA" dirty="0">
                <a:solidFill>
                  <a:schemeClr val="tx1">
                    <a:lumMod val="95000"/>
                    <a:lumOff val="5000"/>
                  </a:schemeClr>
                </a:solidFill>
                <a:latin typeface="Times New Roman" panose="02020603050405020304" pitchFamily="18" charset="0"/>
                <a:cs typeface="Times New Roman" panose="02020603050405020304" pitchFamily="18" charset="0"/>
              </a:rPr>
              <a:t> (spoljnji faktori);</a:t>
            </a:r>
            <a:endPar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lvl="1" algn="just" fontAlgn="base">
              <a:spcBef>
                <a:spcPts val="0"/>
              </a:spcBef>
            </a:pP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posljedici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loše</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izliječenog</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sr-Latn-BA" b="1" i="0" dirty="0">
                <a:solidFill>
                  <a:schemeClr val="tx1">
                    <a:lumMod val="95000"/>
                    <a:lumOff val="5000"/>
                  </a:schemeClr>
                </a:solidFill>
                <a:effectLst/>
                <a:latin typeface="Times New Roman" panose="02020603050405020304" pitchFamily="18" charset="0"/>
                <a:cs typeface="Times New Roman" panose="02020603050405020304" pitchFamily="18" charset="0"/>
              </a:rPr>
              <a:t>prelom</a:t>
            </a:r>
            <a:r>
              <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rPr>
              <a:t> platoa tibije ili distalnog femura, </a:t>
            </a:r>
          </a:p>
          <a:p>
            <a:pPr lvl="1" algn="just" fontAlgn="base">
              <a:spcBef>
                <a:spcPts val="0"/>
              </a:spcBef>
            </a:pPr>
            <a:r>
              <a:rPr lang="sr-Latn-BA" b="1" i="0" dirty="0">
                <a:solidFill>
                  <a:schemeClr val="tx1">
                    <a:lumMod val="95000"/>
                    <a:lumOff val="5000"/>
                  </a:schemeClr>
                </a:solidFill>
                <a:effectLst/>
                <a:latin typeface="Times New Roman" panose="02020603050405020304" pitchFamily="18" charset="0"/>
                <a:cs typeface="Times New Roman" panose="02020603050405020304" pitchFamily="18" charset="0"/>
              </a:rPr>
              <a:t>povreda</a:t>
            </a:r>
            <a:r>
              <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ligamenata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s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posljedinim</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nstabilitetom</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zgloba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lvl="1" algn="just" fontAlgn="base">
              <a:spcBef>
                <a:spcPts val="0"/>
              </a:spcBef>
            </a:pP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oštećenjem</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samog</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hrskavičnog</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pokrova</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meniska</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aseptička</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nekroza</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osteohondritis</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disekans</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lvl="1" algn="just" fontAlgn="base">
              <a:spcBef>
                <a:spcPts val="0"/>
              </a:spcBef>
            </a:pP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posljedice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različitih</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upala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uzrokovanih</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mikrobima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sr-Latn-BA" dirty="0">
              <a:solidFill>
                <a:schemeClr val="tx1">
                  <a:lumMod val="95000"/>
                  <a:lumOff val="5000"/>
                </a:schemeClr>
              </a:solidFill>
              <a:latin typeface="Times New Roman" panose="02020603050405020304" pitchFamily="18" charset="0"/>
              <a:cs typeface="Times New Roman" panose="02020603050405020304" pitchFamily="18" charset="0"/>
            </a:endParaRPr>
          </a:p>
          <a:p>
            <a:pPr lvl="1" algn="just" fontAlgn="base">
              <a:spcBef>
                <a:spcPts val="0"/>
              </a:spcBef>
            </a:pP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Metabolične</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bolesti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mogu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izazvati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upale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zglobova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s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njihovim</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oštećenjem</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giht</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sr-Latn-BA" b="1" dirty="0">
              <a:solidFill>
                <a:schemeClr val="tx1">
                  <a:lumMod val="95000"/>
                  <a:lumOff val="5000"/>
                </a:schemeClr>
              </a:solidFill>
              <a:latin typeface="Times New Roman" panose="02020603050405020304" pitchFamily="18" charset="0"/>
              <a:cs typeface="Times New Roman" panose="02020603050405020304" pitchFamily="18" charset="0"/>
            </a:endParaRPr>
          </a:p>
          <a:p>
            <a:pPr lvl="1" algn="just" fontAlgn="base">
              <a:spcBef>
                <a:spcPts val="0"/>
              </a:spcBef>
            </a:pP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Velika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grupa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autoimunih</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upalnih</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sitemskih</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bolesti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manifestira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se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oštećenjem</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zglobova</a:t>
            </a:r>
            <a:r>
              <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sr-Latn-BA" dirty="0">
                <a:solidFill>
                  <a:schemeClr val="tx1">
                    <a:lumMod val="95000"/>
                    <a:lumOff val="5000"/>
                  </a:schemeClr>
                </a:solidFill>
                <a:latin typeface="Times New Roman" panose="02020603050405020304" pitchFamily="18" charset="0"/>
                <a:cs typeface="Times New Roman" panose="02020603050405020304" pitchFamily="18" charset="0"/>
              </a:rPr>
              <a:t> </a:t>
            </a:r>
            <a:r>
              <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rPr>
              <a:t>h</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ronični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juvenilni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artritis</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reumatoidni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artritis</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ankilozantni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artritis</a:t>
            </a:r>
            <a:r>
              <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fontAlgn="base">
              <a:spcBef>
                <a:spcPts val="0"/>
              </a:spcBef>
            </a:pP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Kada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se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konzervativnim</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metodama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liječenja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lijekovima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fizikalnim</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terapijama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biološkim</a:t>
            </a:r>
            <a:r>
              <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operacijama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više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ne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postiže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pozitivan</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rezultat</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liječenja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indikacija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je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njegova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zamjena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ugradnjom</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umjetnog</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zgloba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protezama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endoprotezama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koljena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endParaRPr lang="en-US" dirty="0"/>
          </a:p>
        </p:txBody>
      </p:sp>
      <p:pic>
        <p:nvPicPr>
          <p:cNvPr id="4" name="Picture 3">
            <a:extLst>
              <a:ext uri="{FF2B5EF4-FFF2-40B4-BE49-F238E27FC236}">
                <a16:creationId xmlns:a16="http://schemas.microsoft.com/office/drawing/2014/main" id="{61545D8E-B5AF-4818-A212-79B347275877}"/>
              </a:ext>
            </a:extLst>
          </p:cNvPr>
          <p:cNvPicPr>
            <a:picLocks noChangeAspect="1"/>
          </p:cNvPicPr>
          <p:nvPr/>
        </p:nvPicPr>
        <p:blipFill>
          <a:blip r:embed="rId2"/>
          <a:stretch>
            <a:fillRect/>
          </a:stretch>
        </p:blipFill>
        <p:spPr>
          <a:xfrm>
            <a:off x="7327106" y="0"/>
            <a:ext cx="4686252" cy="1996751"/>
          </a:xfrm>
          <a:prstGeom prst="rect">
            <a:avLst/>
          </a:prstGeom>
        </p:spPr>
      </p:pic>
      <p:pic>
        <p:nvPicPr>
          <p:cNvPr id="5" name="Picture 4">
            <a:extLst>
              <a:ext uri="{FF2B5EF4-FFF2-40B4-BE49-F238E27FC236}">
                <a16:creationId xmlns:a16="http://schemas.microsoft.com/office/drawing/2014/main" id="{2E4B35D3-79FC-4EA6-A4E4-07A7F9781531}"/>
              </a:ext>
            </a:extLst>
          </p:cNvPr>
          <p:cNvPicPr>
            <a:picLocks noChangeAspect="1"/>
          </p:cNvPicPr>
          <p:nvPr/>
        </p:nvPicPr>
        <p:blipFill>
          <a:blip r:embed="rId3"/>
          <a:stretch>
            <a:fillRect/>
          </a:stretch>
        </p:blipFill>
        <p:spPr>
          <a:xfrm>
            <a:off x="9319536" y="2329090"/>
            <a:ext cx="2590800" cy="1771650"/>
          </a:xfrm>
          <a:prstGeom prst="rect">
            <a:avLst/>
          </a:prstGeom>
        </p:spPr>
      </p:pic>
    </p:spTree>
    <p:extLst>
      <p:ext uri="{BB962C8B-B14F-4D97-AF65-F5344CB8AC3E}">
        <p14:creationId xmlns:p14="http://schemas.microsoft.com/office/powerpoint/2010/main" val="11880649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5A497-F302-4515-9CAE-0FBCA5023691}"/>
              </a:ext>
            </a:extLst>
          </p:cNvPr>
          <p:cNvSpPr>
            <a:spLocks noGrp="1"/>
          </p:cNvSpPr>
          <p:nvPr>
            <p:ph type="title"/>
          </p:nvPr>
        </p:nvSpPr>
        <p:spPr/>
        <p:txBody>
          <a:bodyPr/>
          <a:lstStyle/>
          <a:p>
            <a:r>
              <a:rPr lang="sr-Latn-BA" dirty="0">
                <a:solidFill>
                  <a:schemeClr val="tx1">
                    <a:lumMod val="95000"/>
                    <a:lumOff val="5000"/>
                  </a:schemeClr>
                </a:solidFill>
              </a:rPr>
              <a:t>Endoproteza koljena</a:t>
            </a:r>
            <a:endParaRPr lang="en-US" dirty="0"/>
          </a:p>
        </p:txBody>
      </p:sp>
      <p:sp>
        <p:nvSpPr>
          <p:cNvPr id="3" name="Content Placeholder 2">
            <a:extLst>
              <a:ext uri="{FF2B5EF4-FFF2-40B4-BE49-F238E27FC236}">
                <a16:creationId xmlns:a16="http://schemas.microsoft.com/office/drawing/2014/main" id="{CA11136C-EC1D-4537-A345-EC217CC9D0D8}"/>
              </a:ext>
            </a:extLst>
          </p:cNvPr>
          <p:cNvSpPr>
            <a:spLocks noGrp="1"/>
          </p:cNvSpPr>
          <p:nvPr>
            <p:ph idx="1"/>
          </p:nvPr>
        </p:nvSpPr>
        <p:spPr>
          <a:xfrm>
            <a:off x="378754" y="1930400"/>
            <a:ext cx="8596668" cy="3880773"/>
          </a:xfrm>
        </p:spPr>
        <p:txBody>
          <a:bodyPr>
            <a:normAutofit/>
          </a:bodyPr>
          <a:lstStyle/>
          <a:p>
            <a:pPr algn="just" fontAlgn="base"/>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Proteze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koljena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dijele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se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a:t>
            </a:r>
            <a:r>
              <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rPr>
              <a:t>: parcijalne, potpune i revizione</a:t>
            </a:r>
          </a:p>
          <a:p>
            <a:pPr algn="just" fontAlgn="base"/>
            <a:r>
              <a:rPr lang="sr-Latn-BA" b="1" i="0" dirty="0">
                <a:solidFill>
                  <a:schemeClr val="tx1">
                    <a:lumMod val="95000"/>
                    <a:lumOff val="5000"/>
                  </a:schemeClr>
                </a:solidFill>
                <a:effectLst/>
                <a:latin typeface="Times New Roman" panose="02020603050405020304" pitchFamily="18" charset="0"/>
                <a:cs typeface="Times New Roman" panose="02020603050405020304" pitchFamily="18" charset="0"/>
              </a:rPr>
              <a:t>Parcijalnim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protezama</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zamjenjuju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se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samo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oštećeni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dijelovi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dok</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se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zdravi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ostavljaju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u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svojoj</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funkciji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Najčešće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se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mijenja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sr-Latn-BA" dirty="0">
                <a:solidFill>
                  <a:schemeClr val="tx1">
                    <a:lumMod val="95000"/>
                    <a:lumOff val="5000"/>
                  </a:schemeClr>
                </a:solidFill>
                <a:latin typeface="Times New Roman" panose="02020603050405020304" pitchFamily="18" charset="0"/>
                <a:cs typeface="Times New Roman" panose="02020603050405020304" pitchFamily="18" charset="0"/>
              </a:rPr>
              <a:t>medijalni </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femorotibijalni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zglob</a:t>
            </a:r>
            <a:r>
              <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U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slučaju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progresije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degenerativnih</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promjena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mogu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se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zamijeniti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preostali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dijelovi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zgloba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djelomičnim</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endoprotezama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ili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se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radi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konverzija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prema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potpunoj</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zamjeni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zgloba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Svrha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ugradnje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rPr>
              <a:t>parcijalne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proteze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koljena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je da se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zamijeni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samo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oštećen</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dio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zgloba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sačuva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što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više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zdravih</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dijelova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p>
          <a:p>
            <a:endParaRPr lang="en-US" dirty="0"/>
          </a:p>
        </p:txBody>
      </p:sp>
      <p:pic>
        <p:nvPicPr>
          <p:cNvPr id="4" name="Picture 3">
            <a:extLst>
              <a:ext uri="{FF2B5EF4-FFF2-40B4-BE49-F238E27FC236}">
                <a16:creationId xmlns:a16="http://schemas.microsoft.com/office/drawing/2014/main" id="{B1340704-1AD8-4B0D-ADA7-454F77B008CB}"/>
              </a:ext>
            </a:extLst>
          </p:cNvPr>
          <p:cNvPicPr>
            <a:picLocks noChangeAspect="1"/>
          </p:cNvPicPr>
          <p:nvPr/>
        </p:nvPicPr>
        <p:blipFill>
          <a:blip r:embed="rId2"/>
          <a:stretch>
            <a:fillRect/>
          </a:stretch>
        </p:blipFill>
        <p:spPr>
          <a:xfrm>
            <a:off x="7987003" y="300745"/>
            <a:ext cx="3737105" cy="1592332"/>
          </a:xfrm>
          <a:prstGeom prst="rect">
            <a:avLst/>
          </a:prstGeom>
        </p:spPr>
      </p:pic>
      <p:pic>
        <p:nvPicPr>
          <p:cNvPr id="5" name="Picture 4">
            <a:extLst>
              <a:ext uri="{FF2B5EF4-FFF2-40B4-BE49-F238E27FC236}">
                <a16:creationId xmlns:a16="http://schemas.microsoft.com/office/drawing/2014/main" id="{545674A9-DB61-40D4-A8C4-13293BC9477C}"/>
              </a:ext>
            </a:extLst>
          </p:cNvPr>
          <p:cNvPicPr>
            <a:picLocks noChangeAspect="1"/>
          </p:cNvPicPr>
          <p:nvPr/>
        </p:nvPicPr>
        <p:blipFill>
          <a:blip r:embed="rId3"/>
          <a:stretch>
            <a:fillRect/>
          </a:stretch>
        </p:blipFill>
        <p:spPr>
          <a:xfrm>
            <a:off x="9274002" y="2429360"/>
            <a:ext cx="2838450" cy="2409825"/>
          </a:xfrm>
          <a:prstGeom prst="rect">
            <a:avLst/>
          </a:prstGeom>
        </p:spPr>
      </p:pic>
    </p:spTree>
    <p:extLst>
      <p:ext uri="{BB962C8B-B14F-4D97-AF65-F5344CB8AC3E}">
        <p14:creationId xmlns:p14="http://schemas.microsoft.com/office/powerpoint/2010/main" val="38512838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5A497-F302-4515-9CAE-0FBCA5023691}"/>
              </a:ext>
            </a:extLst>
          </p:cNvPr>
          <p:cNvSpPr>
            <a:spLocks noGrp="1"/>
          </p:cNvSpPr>
          <p:nvPr>
            <p:ph type="title"/>
          </p:nvPr>
        </p:nvSpPr>
        <p:spPr>
          <a:xfrm>
            <a:off x="677334" y="609600"/>
            <a:ext cx="8596668" cy="794867"/>
          </a:xfrm>
        </p:spPr>
        <p:txBody>
          <a:bodyPr/>
          <a:lstStyle/>
          <a:p>
            <a:r>
              <a:rPr lang="sr-Latn-BA" dirty="0">
                <a:solidFill>
                  <a:schemeClr val="tx1">
                    <a:lumMod val="95000"/>
                    <a:lumOff val="5000"/>
                  </a:schemeClr>
                </a:solidFill>
              </a:rPr>
              <a:t>Endoproteza koljena</a:t>
            </a:r>
            <a:endParaRPr lang="en-US" dirty="0"/>
          </a:p>
        </p:txBody>
      </p:sp>
      <p:sp>
        <p:nvSpPr>
          <p:cNvPr id="3" name="Content Placeholder 2">
            <a:extLst>
              <a:ext uri="{FF2B5EF4-FFF2-40B4-BE49-F238E27FC236}">
                <a16:creationId xmlns:a16="http://schemas.microsoft.com/office/drawing/2014/main" id="{CA11136C-EC1D-4537-A345-EC217CC9D0D8}"/>
              </a:ext>
            </a:extLst>
          </p:cNvPr>
          <p:cNvSpPr>
            <a:spLocks noGrp="1"/>
          </p:cNvSpPr>
          <p:nvPr>
            <p:ph idx="1"/>
          </p:nvPr>
        </p:nvSpPr>
        <p:spPr>
          <a:xfrm>
            <a:off x="269269" y="2131325"/>
            <a:ext cx="8596668" cy="3880773"/>
          </a:xfrm>
        </p:spPr>
        <p:txBody>
          <a:bodyPr>
            <a:noAutofit/>
          </a:bodyPr>
          <a:lstStyle/>
          <a:p>
            <a:pPr algn="just" fontAlgn="base">
              <a:spcBef>
                <a:spcPts val="0"/>
              </a:spcBef>
            </a:pPr>
            <a:r>
              <a:rPr lang="en-US" sz="2000"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Potpune</a:t>
            </a:r>
            <a:r>
              <a:rPr lang="en-US" sz="2000"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proteza</a:t>
            </a:r>
            <a:r>
              <a:rPr lang="en-US" sz="2000"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koljena</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zamjenjuje</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sva</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tri </a:t>
            </a:r>
            <a:r>
              <a:rPr lang="sr-Latn-BA"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djela zgloba</a:t>
            </a:r>
            <a:r>
              <a:rPr lang="sr-Latn-BA" sz="2000" b="1" i="1" dirty="0">
                <a:solidFill>
                  <a:schemeClr val="tx1">
                    <a:lumMod val="95000"/>
                    <a:lumOff val="5000"/>
                  </a:schemeClr>
                </a:solidFill>
                <a:effectLst/>
                <a:latin typeface="Times New Roman" panose="02020603050405020304" pitchFamily="18" charset="0"/>
                <a:cs typeface="Times New Roman" panose="02020603050405020304" pitchFamily="18" charset="0"/>
              </a:rPr>
              <a:t>;patelu, femur i tibiju</a:t>
            </a:r>
            <a:r>
              <a:rPr lang="sr-Latn-BA"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pPr algn="just" fontAlgn="base">
              <a:spcBef>
                <a:spcPts val="0"/>
              </a:spcBef>
            </a:pPr>
            <a:r>
              <a:rPr lang="sr-Latn-BA" sz="2000" dirty="0">
                <a:solidFill>
                  <a:schemeClr val="tx1">
                    <a:lumMod val="95000"/>
                    <a:lumOff val="5000"/>
                  </a:schemeClr>
                </a:solidFill>
                <a:latin typeface="Times New Roman" panose="02020603050405020304" pitchFamily="18" charset="0"/>
                <a:cs typeface="Times New Roman" panose="02020603050405020304" pitchFamily="18" charset="0"/>
              </a:rPr>
              <a:t>N</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ajčešće</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sr-Latn-BA"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se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ugrađuju</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1" i="1" dirty="0" err="1">
                <a:solidFill>
                  <a:schemeClr val="tx1">
                    <a:lumMod val="95000"/>
                    <a:lumOff val="5000"/>
                  </a:schemeClr>
                </a:solidFill>
                <a:effectLst/>
                <a:latin typeface="Times New Roman" panose="02020603050405020304" pitchFamily="18" charset="0"/>
                <a:cs typeface="Times New Roman" panose="02020603050405020304" pitchFamily="18" charset="0"/>
              </a:rPr>
              <a:t>bikondilarne</a:t>
            </a:r>
            <a:r>
              <a:rPr lang="en-US" sz="2000" b="1" i="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1" i="1" dirty="0" err="1">
                <a:solidFill>
                  <a:schemeClr val="tx1">
                    <a:lumMod val="95000"/>
                    <a:lumOff val="5000"/>
                  </a:schemeClr>
                </a:solidFill>
                <a:effectLst/>
                <a:latin typeface="Times New Roman" panose="02020603050405020304" pitchFamily="18" charset="0"/>
                <a:cs typeface="Times New Roman" panose="02020603050405020304" pitchFamily="18" charset="0"/>
              </a:rPr>
              <a:t>endoproteze</a:t>
            </a:r>
            <a:r>
              <a:rPr lang="sr-Latn-BA" sz="2000" b="1" i="1" dirty="0">
                <a:solidFill>
                  <a:schemeClr val="tx1">
                    <a:lumMod val="95000"/>
                    <a:lumOff val="5000"/>
                  </a:schemeClr>
                </a:solidFill>
                <a:latin typeface="Times New Roman" panose="02020603050405020304" pitchFamily="18" charset="0"/>
                <a:cs typeface="Times New Roman" panose="02020603050405020304" pitchFamily="18" charset="0"/>
              </a:rPr>
              <a:t>:</a:t>
            </a:r>
          </a:p>
          <a:p>
            <a:pPr lvl="1" algn="just" fontAlgn="base">
              <a:spcBef>
                <a:spcPts val="0"/>
              </a:spcBef>
            </a:pPr>
            <a:r>
              <a:rPr lang="en-US" sz="1800" b="1" i="1" dirty="0">
                <a:solidFill>
                  <a:schemeClr val="tx1">
                    <a:lumMod val="95000"/>
                    <a:lumOff val="5000"/>
                  </a:schemeClr>
                </a:solidFill>
                <a:effectLst/>
                <a:latin typeface="Times New Roman" panose="02020603050405020304" pitchFamily="18" charset="0"/>
                <a:cs typeface="Times New Roman" panose="02020603050405020304" pitchFamily="18" charset="0"/>
              </a:rPr>
              <a:t>  cement</a:t>
            </a:r>
            <a:r>
              <a:rPr lang="sr-Latn-BA" sz="1800" b="1" i="1" dirty="0">
                <a:solidFill>
                  <a:schemeClr val="tx1">
                    <a:lumMod val="95000"/>
                    <a:lumOff val="5000"/>
                  </a:schemeClr>
                </a:solidFill>
                <a:effectLst/>
                <a:latin typeface="Times New Roman" panose="02020603050405020304" pitchFamily="18" charset="0"/>
                <a:cs typeface="Times New Roman" panose="02020603050405020304" pitchFamily="18" charset="0"/>
              </a:rPr>
              <a:t>ne </a:t>
            </a:r>
            <a:r>
              <a:rPr lang="en-US" sz="1800" b="1" i="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1" i="1" dirty="0" err="1">
                <a:solidFill>
                  <a:schemeClr val="tx1">
                    <a:lumMod val="95000"/>
                    <a:lumOff val="5000"/>
                  </a:schemeClr>
                </a:solidFill>
                <a:effectLst/>
                <a:latin typeface="Times New Roman" panose="02020603050405020304" pitchFamily="18" charset="0"/>
                <a:cs typeface="Times New Roman" panose="02020603050405020304" pitchFamily="18" charset="0"/>
              </a:rPr>
              <a:t>ili</a:t>
            </a:r>
            <a:r>
              <a:rPr lang="en-US" sz="1800" b="1" i="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1" i="1" dirty="0" err="1">
                <a:solidFill>
                  <a:schemeClr val="tx1">
                    <a:lumMod val="95000"/>
                    <a:lumOff val="5000"/>
                  </a:schemeClr>
                </a:solidFill>
                <a:effectLst/>
                <a:latin typeface="Times New Roman" panose="02020603050405020304" pitchFamily="18" charset="0"/>
                <a:cs typeface="Times New Roman" panose="02020603050405020304" pitchFamily="18" charset="0"/>
              </a:rPr>
              <a:t>bezcementne</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sr-Latn-BA" sz="18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lvl="1" algn="just" fontAlgn="base">
              <a:spcBef>
                <a:spcPts val="0"/>
              </a:spcBef>
            </a:pP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Femuralna</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komponenta</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građena</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je od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medicinskog</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čelika</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tibijalna</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je od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titanijuma</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sr-Latn-BA" sz="2000" dirty="0">
              <a:solidFill>
                <a:schemeClr val="tx1">
                  <a:lumMod val="95000"/>
                  <a:lumOff val="5000"/>
                </a:schemeClr>
              </a:solidFill>
              <a:latin typeface="Times New Roman" panose="02020603050405020304" pitchFamily="18" charset="0"/>
              <a:cs typeface="Times New Roman" panose="02020603050405020304" pitchFamily="18" charset="0"/>
            </a:endParaRPr>
          </a:p>
          <a:p>
            <a:pPr lvl="1" algn="just" fontAlgn="base">
              <a:spcBef>
                <a:spcPts val="0"/>
              </a:spcBef>
            </a:pP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Na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tibijalnu</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komponentu</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ugrađuje</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se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polietilen</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koji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služi</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smanjenju</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trenja</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vrši</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funkciju</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zglobne</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hrskavice</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Danas je to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specijalan</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sr-Latn-BA"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ukršten</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polietilen</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(“cross link”), koji je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vrlo</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otporan</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habanje</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sr-Latn-BA" sz="20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lvl="1" algn="just" fontAlgn="base">
              <a:spcBef>
                <a:spcPts val="0"/>
              </a:spcBef>
            </a:pP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Patela</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se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nadograđuje</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s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polietilenom</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rjeđe</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metalnoj</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bazi</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Često</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nema</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potrebe</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za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zamjenom</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patelarne</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komponente</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pPr algn="just" fontAlgn="base">
              <a:spcBef>
                <a:spcPts val="0"/>
              </a:spcBef>
            </a:pP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Treba</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imati</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umu</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da se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odstranjuje</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samo</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površnih</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1" i="0" dirty="0">
                <a:solidFill>
                  <a:schemeClr val="tx1">
                    <a:lumMod val="95000"/>
                    <a:lumOff val="5000"/>
                  </a:schemeClr>
                </a:solidFill>
                <a:effectLst/>
                <a:latin typeface="Times New Roman" panose="02020603050405020304" pitchFamily="18" charset="0"/>
                <a:cs typeface="Times New Roman" panose="02020603050405020304" pitchFamily="18" charset="0"/>
              </a:rPr>
              <a:t>6 do 8 mm </a:t>
            </a:r>
            <a:r>
              <a:rPr lang="en-US" sz="2000"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kosti</a:t>
            </a:r>
            <a:r>
              <a:rPr lang="sr-Latn-BA"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Zglob se ne odstranjuje već be nastoji očuvati: </a:t>
            </a:r>
            <a:r>
              <a:rPr lang="en-US" sz="2000" b="1" i="1" dirty="0" err="1">
                <a:solidFill>
                  <a:schemeClr val="tx1">
                    <a:lumMod val="95000"/>
                    <a:lumOff val="5000"/>
                  </a:schemeClr>
                </a:solidFill>
                <a:effectLst/>
                <a:latin typeface="Times New Roman" panose="02020603050405020304" pitchFamily="18" charset="0"/>
                <a:cs typeface="Times New Roman" panose="02020603050405020304" pitchFamily="18" charset="0"/>
              </a:rPr>
              <a:t>kolateralne</a:t>
            </a:r>
            <a:r>
              <a:rPr lang="en-US" sz="2000" b="1" i="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1" i="1" dirty="0" err="1">
                <a:solidFill>
                  <a:schemeClr val="tx1">
                    <a:lumMod val="95000"/>
                    <a:lumOff val="5000"/>
                  </a:schemeClr>
                </a:solidFill>
                <a:effectLst/>
                <a:latin typeface="Times New Roman" panose="02020603050405020304" pitchFamily="18" charset="0"/>
                <a:cs typeface="Times New Roman" panose="02020603050405020304" pitchFamily="18" charset="0"/>
              </a:rPr>
              <a:t>ligamente</a:t>
            </a:r>
            <a:r>
              <a:rPr lang="en-US" sz="2000" b="1" i="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1" i="1" dirty="0" err="1">
                <a:solidFill>
                  <a:schemeClr val="tx1">
                    <a:lumMod val="95000"/>
                    <a:lumOff val="5000"/>
                  </a:schemeClr>
                </a:solidFill>
                <a:effectLst/>
                <a:latin typeface="Times New Roman" panose="02020603050405020304" pitchFamily="18" charset="0"/>
                <a:cs typeface="Times New Roman" panose="02020603050405020304" pitchFamily="18" charset="0"/>
              </a:rPr>
              <a:t>najčešće</a:t>
            </a:r>
            <a:r>
              <a:rPr lang="en-US" sz="2000" b="1" i="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1" i="1"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sz="2000" b="1" i="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sr-Latn-BA" sz="2000" b="1" i="1" dirty="0">
                <a:solidFill>
                  <a:schemeClr val="tx1">
                    <a:lumMod val="95000"/>
                    <a:lumOff val="5000"/>
                  </a:schemeClr>
                </a:solidFill>
                <a:effectLst/>
                <a:latin typeface="Times New Roman" panose="02020603050405020304" pitchFamily="18" charset="0"/>
                <a:cs typeface="Times New Roman" panose="02020603050405020304" pitchFamily="18" charset="0"/>
              </a:rPr>
              <a:t>zadnji ukršteni ligament,</a:t>
            </a:r>
            <a:r>
              <a:rPr lang="en-US" sz="2000" b="1" i="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1" i="1" dirty="0" err="1">
                <a:solidFill>
                  <a:schemeClr val="tx1">
                    <a:lumMod val="95000"/>
                    <a:lumOff val="5000"/>
                  </a:schemeClr>
                </a:solidFill>
                <a:effectLst/>
                <a:latin typeface="Times New Roman" panose="02020603050405020304" pitchFamily="18" charset="0"/>
                <a:cs typeface="Times New Roman" panose="02020603050405020304" pitchFamily="18" charset="0"/>
              </a:rPr>
              <a:t>cijela</a:t>
            </a:r>
            <a:r>
              <a:rPr lang="en-US" sz="2000" b="1" i="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1" i="1" dirty="0" err="1">
                <a:solidFill>
                  <a:schemeClr val="tx1">
                    <a:lumMod val="95000"/>
                    <a:lumOff val="5000"/>
                  </a:schemeClr>
                </a:solidFill>
                <a:effectLst/>
                <a:latin typeface="Times New Roman" panose="02020603050405020304" pitchFamily="18" charset="0"/>
                <a:cs typeface="Times New Roman" panose="02020603050405020304" pitchFamily="18" charset="0"/>
              </a:rPr>
              <a:t>zglobna</a:t>
            </a:r>
            <a:r>
              <a:rPr lang="en-US" sz="2000" b="1" i="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1" i="1" dirty="0" err="1">
                <a:solidFill>
                  <a:schemeClr val="tx1">
                    <a:lumMod val="95000"/>
                    <a:lumOff val="5000"/>
                  </a:schemeClr>
                </a:solidFill>
                <a:effectLst/>
                <a:latin typeface="Times New Roman" panose="02020603050405020304" pitchFamily="18" charset="0"/>
                <a:cs typeface="Times New Roman" panose="02020603050405020304" pitchFamily="18" charset="0"/>
              </a:rPr>
              <a:t>čahura</a:t>
            </a:r>
            <a:r>
              <a:rPr lang="en-US" sz="2000" b="1" i="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1" i="1" dirty="0" err="1">
                <a:solidFill>
                  <a:schemeClr val="tx1">
                    <a:lumMod val="95000"/>
                    <a:lumOff val="5000"/>
                  </a:schemeClr>
                </a:solidFill>
                <a:effectLst/>
                <a:latin typeface="Times New Roman" panose="02020603050405020304" pitchFamily="18" charset="0"/>
                <a:cs typeface="Times New Roman" panose="02020603050405020304" pitchFamily="18" charset="0"/>
              </a:rPr>
              <a:t>sve</a:t>
            </a:r>
            <a:r>
              <a:rPr lang="en-US" sz="2000" b="1" i="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1" i="1" dirty="0" err="1">
                <a:solidFill>
                  <a:schemeClr val="tx1">
                    <a:lumMod val="95000"/>
                    <a:lumOff val="5000"/>
                  </a:schemeClr>
                </a:solidFill>
                <a:effectLst/>
                <a:latin typeface="Times New Roman" panose="02020603050405020304" pitchFamily="18" charset="0"/>
                <a:cs typeface="Times New Roman" panose="02020603050405020304" pitchFamily="18" charset="0"/>
              </a:rPr>
              <a:t>tetive</a:t>
            </a:r>
            <a:r>
              <a:rPr lang="en-US" sz="2000" b="1" i="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1" i="1"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sz="2000" b="1" i="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1" i="1" dirty="0" err="1">
                <a:solidFill>
                  <a:schemeClr val="tx1">
                    <a:lumMod val="95000"/>
                    <a:lumOff val="5000"/>
                  </a:schemeClr>
                </a:solidFill>
                <a:effectLst/>
                <a:latin typeface="Times New Roman" panose="02020603050405020304" pitchFamily="18" charset="0"/>
                <a:cs typeface="Times New Roman" panose="02020603050405020304" pitchFamily="18" charset="0"/>
              </a:rPr>
              <a:t>svi</a:t>
            </a:r>
            <a:r>
              <a:rPr lang="en-US" sz="2000" b="1" i="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1" i="1" dirty="0" err="1">
                <a:solidFill>
                  <a:schemeClr val="tx1">
                    <a:lumMod val="95000"/>
                    <a:lumOff val="5000"/>
                  </a:schemeClr>
                </a:solidFill>
                <a:effectLst/>
                <a:latin typeface="Times New Roman" panose="02020603050405020304" pitchFamily="18" charset="0"/>
                <a:cs typeface="Times New Roman" panose="02020603050405020304" pitchFamily="18" charset="0"/>
              </a:rPr>
              <a:t>mišići</a:t>
            </a:r>
            <a:r>
              <a:rPr lang="en-US" sz="2000" b="1" i="1" dirty="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To je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razlog</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mogućnosti</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brze</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vertikalizacije</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opterećenja</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hodom</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brzo</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vraćanje</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u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punu</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tjelesnu</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aktivnost</a:t>
            </a: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pPr>
              <a:spcBef>
                <a:spcPts val="0"/>
              </a:spcBef>
            </a:pPr>
            <a:b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br>
            <a:endParaRPr lang="en-US" sz="2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399279B-7468-489D-A231-ED29DF0F33CD}"/>
              </a:ext>
            </a:extLst>
          </p:cNvPr>
          <p:cNvPicPr>
            <a:picLocks noChangeAspect="1"/>
          </p:cNvPicPr>
          <p:nvPr/>
        </p:nvPicPr>
        <p:blipFill>
          <a:blip r:embed="rId2"/>
          <a:stretch>
            <a:fillRect/>
          </a:stretch>
        </p:blipFill>
        <p:spPr>
          <a:xfrm>
            <a:off x="5985084" y="-30917"/>
            <a:ext cx="2874891" cy="2220994"/>
          </a:xfrm>
          <a:prstGeom prst="rect">
            <a:avLst/>
          </a:prstGeom>
        </p:spPr>
      </p:pic>
      <p:pic>
        <p:nvPicPr>
          <p:cNvPr id="5" name="Picture 4">
            <a:extLst>
              <a:ext uri="{FF2B5EF4-FFF2-40B4-BE49-F238E27FC236}">
                <a16:creationId xmlns:a16="http://schemas.microsoft.com/office/drawing/2014/main" id="{2DE150C8-748E-452F-828C-FC7C54127EB8}"/>
              </a:ext>
            </a:extLst>
          </p:cNvPr>
          <p:cNvPicPr>
            <a:picLocks noChangeAspect="1"/>
          </p:cNvPicPr>
          <p:nvPr/>
        </p:nvPicPr>
        <p:blipFill>
          <a:blip r:embed="rId3"/>
          <a:stretch>
            <a:fillRect/>
          </a:stretch>
        </p:blipFill>
        <p:spPr>
          <a:xfrm>
            <a:off x="9390903" y="4651101"/>
            <a:ext cx="2876550" cy="2168648"/>
          </a:xfrm>
          <a:prstGeom prst="rect">
            <a:avLst/>
          </a:prstGeom>
        </p:spPr>
      </p:pic>
      <p:pic>
        <p:nvPicPr>
          <p:cNvPr id="6" name="Picture 5">
            <a:extLst>
              <a:ext uri="{FF2B5EF4-FFF2-40B4-BE49-F238E27FC236}">
                <a16:creationId xmlns:a16="http://schemas.microsoft.com/office/drawing/2014/main" id="{B9B50D06-388E-44E0-91B5-0A8A629E6523}"/>
              </a:ext>
            </a:extLst>
          </p:cNvPr>
          <p:cNvPicPr>
            <a:picLocks noChangeAspect="1"/>
          </p:cNvPicPr>
          <p:nvPr/>
        </p:nvPicPr>
        <p:blipFill>
          <a:blip r:embed="rId4"/>
          <a:stretch>
            <a:fillRect/>
          </a:stretch>
        </p:blipFill>
        <p:spPr>
          <a:xfrm>
            <a:off x="9274002" y="1975198"/>
            <a:ext cx="2874892" cy="2675902"/>
          </a:xfrm>
          <a:prstGeom prst="rect">
            <a:avLst/>
          </a:prstGeom>
        </p:spPr>
      </p:pic>
      <p:pic>
        <p:nvPicPr>
          <p:cNvPr id="8" name="Picture 7">
            <a:extLst>
              <a:ext uri="{FF2B5EF4-FFF2-40B4-BE49-F238E27FC236}">
                <a16:creationId xmlns:a16="http://schemas.microsoft.com/office/drawing/2014/main" id="{69732052-4ABA-468E-BD71-F7B2E0C4EF8A}"/>
              </a:ext>
            </a:extLst>
          </p:cNvPr>
          <p:cNvPicPr>
            <a:picLocks noChangeAspect="1"/>
          </p:cNvPicPr>
          <p:nvPr/>
        </p:nvPicPr>
        <p:blipFill>
          <a:blip r:embed="rId5"/>
          <a:stretch>
            <a:fillRect/>
          </a:stretch>
        </p:blipFill>
        <p:spPr>
          <a:xfrm>
            <a:off x="9274002" y="-37323"/>
            <a:ext cx="2874892" cy="2168648"/>
          </a:xfrm>
          <a:prstGeom prst="rect">
            <a:avLst/>
          </a:prstGeom>
        </p:spPr>
      </p:pic>
    </p:spTree>
    <p:extLst>
      <p:ext uri="{BB962C8B-B14F-4D97-AF65-F5344CB8AC3E}">
        <p14:creationId xmlns:p14="http://schemas.microsoft.com/office/powerpoint/2010/main" val="22282808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5A497-F302-4515-9CAE-0FBCA5023691}"/>
              </a:ext>
            </a:extLst>
          </p:cNvPr>
          <p:cNvSpPr>
            <a:spLocks noGrp="1"/>
          </p:cNvSpPr>
          <p:nvPr>
            <p:ph type="title"/>
          </p:nvPr>
        </p:nvSpPr>
        <p:spPr/>
        <p:txBody>
          <a:bodyPr/>
          <a:lstStyle/>
          <a:p>
            <a:r>
              <a:rPr lang="sr-Latn-BA" dirty="0">
                <a:solidFill>
                  <a:schemeClr val="tx1">
                    <a:lumMod val="95000"/>
                    <a:lumOff val="5000"/>
                  </a:schemeClr>
                </a:solidFill>
              </a:rPr>
              <a:t>Endoproteza koljena</a:t>
            </a:r>
            <a:endParaRPr lang="en-US" dirty="0"/>
          </a:p>
        </p:txBody>
      </p:sp>
      <p:sp>
        <p:nvSpPr>
          <p:cNvPr id="3" name="Content Placeholder 2">
            <a:extLst>
              <a:ext uri="{FF2B5EF4-FFF2-40B4-BE49-F238E27FC236}">
                <a16:creationId xmlns:a16="http://schemas.microsoft.com/office/drawing/2014/main" id="{CA11136C-EC1D-4537-A345-EC217CC9D0D8}"/>
              </a:ext>
            </a:extLst>
          </p:cNvPr>
          <p:cNvSpPr>
            <a:spLocks noGrp="1"/>
          </p:cNvSpPr>
          <p:nvPr>
            <p:ph idx="1"/>
          </p:nvPr>
        </p:nvSpPr>
        <p:spPr/>
        <p:txBody>
          <a:bodyPr>
            <a:normAutofit/>
          </a:bodyPr>
          <a:lstStyle/>
          <a:p>
            <a:pPr algn="just" fontAlgn="base"/>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Ugradnja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proteze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najčešće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je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definitivno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rješenje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fontAlgn="base"/>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U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slučaju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labavljenja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primarne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endoproteze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postoji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mogućnost</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reoperacije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ugradnja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revizijske</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proteze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fontAlgn="base"/>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Kod</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razlabavljenja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dolazi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do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manjeg</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ili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većeg</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defekta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koštane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mase.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Revizijska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proteza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pruža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mogućnost</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nove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ugradnje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nakon</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vađenja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primarne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proteze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pPr algn="just" fontAlgn="base"/>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Primarna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stabilnost</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omogućena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je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ugradnjom</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dužih</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trupova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kojima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se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učvrsti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dublje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u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medularni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kanal</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kosti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Defekt</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kosti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može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se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nadograditi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posebnim</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metalnim</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dodacima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ili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se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ugrađuje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koštani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presadak</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Pokušava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se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oćuvati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što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veći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dio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koljena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što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se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odnosi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kako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koštanu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masu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tako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pripadajuće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ligamente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tetive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mišiće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Današnji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tipovi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revizijskih</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proteza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mogu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se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modularno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nadograđivati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tako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da se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može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riješiti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praktički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svaka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situacija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p>
          <a:p>
            <a:endParaRPr lang="en-US" dirty="0"/>
          </a:p>
        </p:txBody>
      </p:sp>
      <p:pic>
        <p:nvPicPr>
          <p:cNvPr id="4" name="Picture 3">
            <a:extLst>
              <a:ext uri="{FF2B5EF4-FFF2-40B4-BE49-F238E27FC236}">
                <a16:creationId xmlns:a16="http://schemas.microsoft.com/office/drawing/2014/main" id="{73A73962-3794-4DC7-8A9C-B3163DC2489C}"/>
              </a:ext>
            </a:extLst>
          </p:cNvPr>
          <p:cNvPicPr>
            <a:picLocks noChangeAspect="1"/>
          </p:cNvPicPr>
          <p:nvPr/>
        </p:nvPicPr>
        <p:blipFill>
          <a:blip r:embed="rId2"/>
          <a:stretch>
            <a:fillRect/>
          </a:stretch>
        </p:blipFill>
        <p:spPr>
          <a:xfrm>
            <a:off x="7445830" y="20133"/>
            <a:ext cx="4624096" cy="2597201"/>
          </a:xfrm>
          <a:prstGeom prst="rect">
            <a:avLst/>
          </a:prstGeom>
        </p:spPr>
      </p:pic>
    </p:spTree>
    <p:extLst>
      <p:ext uri="{BB962C8B-B14F-4D97-AF65-F5344CB8AC3E}">
        <p14:creationId xmlns:p14="http://schemas.microsoft.com/office/powerpoint/2010/main" val="39724314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20D84-6C09-4D3F-9A2F-081B81CE11D4}"/>
              </a:ext>
            </a:extLst>
          </p:cNvPr>
          <p:cNvSpPr>
            <a:spLocks noGrp="1"/>
          </p:cNvSpPr>
          <p:nvPr>
            <p:ph type="title"/>
          </p:nvPr>
        </p:nvSpPr>
        <p:spPr/>
        <p:txBody>
          <a:bodyPr/>
          <a:lstStyle/>
          <a:p>
            <a:r>
              <a:rPr lang="sr-Latn-BA">
                <a:solidFill>
                  <a:schemeClr val="tx1">
                    <a:lumMod val="95000"/>
                    <a:lumOff val="5000"/>
                  </a:schemeClr>
                </a:solidFill>
              </a:rPr>
              <a:t>Endoproteza koljena</a:t>
            </a:r>
            <a:endParaRPr lang="en-US"/>
          </a:p>
        </p:txBody>
      </p:sp>
      <p:sp>
        <p:nvSpPr>
          <p:cNvPr id="3" name="Content Placeholder 2">
            <a:extLst>
              <a:ext uri="{FF2B5EF4-FFF2-40B4-BE49-F238E27FC236}">
                <a16:creationId xmlns:a16="http://schemas.microsoft.com/office/drawing/2014/main" id="{3A159BB7-CA23-4C95-9EAE-2337188CC30F}"/>
              </a:ext>
            </a:extLst>
          </p:cNvPr>
          <p:cNvSpPr>
            <a:spLocks noGrp="1"/>
          </p:cNvSpPr>
          <p:nvPr>
            <p:ph idx="1"/>
          </p:nvPr>
        </p:nvSpPr>
        <p:spPr/>
        <p:txBody>
          <a:bodyPr/>
          <a:lstStyle/>
          <a:p>
            <a:pPr algn="just">
              <a:spcBef>
                <a:spcPts val="0"/>
              </a:spcBef>
            </a:pPr>
            <a:r>
              <a:rPr lang="en-US" sz="1800" b="1" i="0" dirty="0" err="1">
                <a:solidFill>
                  <a:srgbClr val="333333"/>
                </a:solidFill>
                <a:effectLst/>
                <a:latin typeface="Times New Roman" panose="02020603050405020304" pitchFamily="18" charset="0"/>
                <a:cs typeface="Times New Roman" panose="02020603050405020304" pitchFamily="18" charset="0"/>
              </a:rPr>
              <a:t>Rehabilitacija</a:t>
            </a:r>
            <a:endParaRPr lang="en-US" b="0" i="0" dirty="0">
              <a:solidFill>
                <a:srgbClr val="333333"/>
              </a:solidFill>
              <a:effectLst/>
              <a:latin typeface="Times New Roman" panose="02020603050405020304" pitchFamily="18" charset="0"/>
              <a:cs typeface="Times New Roman" panose="02020603050405020304" pitchFamily="18" charset="0"/>
            </a:endParaRPr>
          </a:p>
          <a:p>
            <a:pPr algn="just">
              <a:spcBef>
                <a:spcPts val="0"/>
              </a:spcBef>
            </a:pPr>
            <a:r>
              <a:rPr lang="en-US" b="0" i="0" dirty="0" err="1">
                <a:solidFill>
                  <a:srgbClr val="333333"/>
                </a:solidFill>
                <a:effectLst/>
                <a:latin typeface="Times New Roman" panose="02020603050405020304" pitchFamily="18" charset="0"/>
                <a:cs typeface="Times New Roman" panose="02020603050405020304" pitchFamily="18" charset="0"/>
              </a:rPr>
              <a:t>Pacijent</a:t>
            </a:r>
            <a:r>
              <a:rPr lang="en-US" b="0" i="0" dirty="0">
                <a:solidFill>
                  <a:srgbClr val="333333"/>
                </a:solidFill>
                <a:effectLst/>
                <a:latin typeface="Times New Roman" panose="02020603050405020304" pitchFamily="18" charset="0"/>
                <a:cs typeface="Times New Roman" panose="02020603050405020304" pitchFamily="18" charset="0"/>
              </a:rPr>
              <a:t> </a:t>
            </a:r>
            <a:r>
              <a:rPr lang="en-US" b="0" i="0" dirty="0" err="1">
                <a:solidFill>
                  <a:srgbClr val="333333"/>
                </a:solidFill>
                <a:effectLst/>
                <a:latin typeface="Times New Roman" panose="02020603050405020304" pitchFamily="18" charset="0"/>
                <a:cs typeface="Times New Roman" panose="02020603050405020304" pitchFamily="18" charset="0"/>
              </a:rPr>
              <a:t>ostaje</a:t>
            </a:r>
            <a:r>
              <a:rPr lang="en-US" b="0" i="0" dirty="0">
                <a:solidFill>
                  <a:srgbClr val="333333"/>
                </a:solidFill>
                <a:effectLst/>
                <a:latin typeface="Times New Roman" panose="02020603050405020304" pitchFamily="18" charset="0"/>
                <a:cs typeface="Times New Roman" panose="02020603050405020304" pitchFamily="18" charset="0"/>
              </a:rPr>
              <a:t> u </a:t>
            </a:r>
            <a:r>
              <a:rPr lang="en-US" b="0" i="0" dirty="0" err="1">
                <a:solidFill>
                  <a:srgbClr val="333333"/>
                </a:solidFill>
                <a:effectLst/>
                <a:latin typeface="Times New Roman" panose="02020603050405020304" pitchFamily="18" charset="0"/>
                <a:cs typeface="Times New Roman" panose="02020603050405020304" pitchFamily="18" charset="0"/>
              </a:rPr>
              <a:t>bolnici</a:t>
            </a:r>
            <a:r>
              <a:rPr lang="en-US" b="0" i="0" dirty="0">
                <a:solidFill>
                  <a:srgbClr val="333333"/>
                </a:solidFill>
                <a:effectLst/>
                <a:latin typeface="Times New Roman" panose="02020603050405020304" pitchFamily="18" charset="0"/>
                <a:cs typeface="Times New Roman" panose="02020603050405020304" pitchFamily="18" charset="0"/>
              </a:rPr>
              <a:t> 3-4 dana. </a:t>
            </a:r>
            <a:endParaRPr lang="sr-Latn-BA" b="0" i="0" dirty="0">
              <a:solidFill>
                <a:srgbClr val="333333"/>
              </a:solidFill>
              <a:effectLst/>
              <a:latin typeface="Times New Roman" panose="02020603050405020304" pitchFamily="18" charset="0"/>
              <a:cs typeface="Times New Roman" panose="02020603050405020304" pitchFamily="18" charset="0"/>
            </a:endParaRPr>
          </a:p>
          <a:p>
            <a:pPr algn="just">
              <a:spcBef>
                <a:spcPts val="0"/>
              </a:spcBef>
            </a:pPr>
            <a:r>
              <a:rPr lang="en-US" b="0" i="0" dirty="0" err="1">
                <a:solidFill>
                  <a:srgbClr val="333333"/>
                </a:solidFill>
                <a:effectLst/>
                <a:latin typeface="Times New Roman" panose="02020603050405020304" pitchFamily="18" charset="0"/>
                <a:cs typeface="Times New Roman" panose="02020603050405020304" pitchFamily="18" charset="0"/>
              </a:rPr>
              <a:t>Uz</a:t>
            </a:r>
            <a:r>
              <a:rPr lang="en-US" b="0" i="0" dirty="0">
                <a:solidFill>
                  <a:srgbClr val="333333"/>
                </a:solidFill>
                <a:effectLst/>
                <a:latin typeface="Times New Roman" panose="02020603050405020304" pitchFamily="18" charset="0"/>
                <a:cs typeface="Times New Roman" panose="02020603050405020304" pitchFamily="18" charset="0"/>
              </a:rPr>
              <a:t> </a:t>
            </a:r>
            <a:r>
              <a:rPr lang="en-US" b="0" i="0" dirty="0" err="1">
                <a:solidFill>
                  <a:srgbClr val="333333"/>
                </a:solidFill>
                <a:effectLst/>
                <a:latin typeface="Times New Roman" panose="02020603050405020304" pitchFamily="18" charset="0"/>
                <a:cs typeface="Times New Roman" panose="02020603050405020304" pitchFamily="18" charset="0"/>
              </a:rPr>
              <a:t>pomoć</a:t>
            </a:r>
            <a:r>
              <a:rPr lang="en-US" b="0" i="0" dirty="0">
                <a:solidFill>
                  <a:srgbClr val="333333"/>
                </a:solidFill>
                <a:effectLst/>
                <a:latin typeface="Times New Roman" panose="02020603050405020304" pitchFamily="18" charset="0"/>
                <a:cs typeface="Times New Roman" panose="02020603050405020304" pitchFamily="18" charset="0"/>
              </a:rPr>
              <a:t> </a:t>
            </a:r>
            <a:r>
              <a:rPr lang="en-US" b="0" i="0" dirty="0" err="1">
                <a:solidFill>
                  <a:srgbClr val="333333"/>
                </a:solidFill>
                <a:effectLst/>
                <a:latin typeface="Times New Roman" panose="02020603050405020304" pitchFamily="18" charset="0"/>
                <a:cs typeface="Times New Roman" panose="02020603050405020304" pitchFamily="18" charset="0"/>
              </a:rPr>
              <a:t>fizioterapeuta</a:t>
            </a:r>
            <a:r>
              <a:rPr lang="en-US" b="0" i="0" dirty="0">
                <a:solidFill>
                  <a:srgbClr val="333333"/>
                </a:solidFill>
                <a:effectLst/>
                <a:latin typeface="Times New Roman" panose="02020603050405020304" pitchFamily="18" charset="0"/>
                <a:cs typeface="Times New Roman" panose="02020603050405020304" pitchFamily="18" charset="0"/>
              </a:rPr>
              <a:t>, </a:t>
            </a:r>
            <a:r>
              <a:rPr lang="en-US" b="0" i="0" dirty="0" err="1">
                <a:solidFill>
                  <a:srgbClr val="333333"/>
                </a:solidFill>
                <a:effectLst/>
                <a:latin typeface="Times New Roman" panose="02020603050405020304" pitchFamily="18" charset="0"/>
                <a:cs typeface="Times New Roman" panose="02020603050405020304" pitchFamily="18" charset="0"/>
              </a:rPr>
              <a:t>isti</a:t>
            </a:r>
            <a:r>
              <a:rPr lang="en-US" b="0" i="0" dirty="0">
                <a:solidFill>
                  <a:srgbClr val="333333"/>
                </a:solidFill>
                <a:effectLst/>
                <a:latin typeface="Times New Roman" panose="02020603050405020304" pitchFamily="18" charset="0"/>
                <a:cs typeface="Times New Roman" panose="02020603050405020304" pitchFamily="18" charset="0"/>
              </a:rPr>
              <a:t> dan </a:t>
            </a:r>
            <a:r>
              <a:rPr lang="en-US" b="0" i="0" dirty="0" err="1">
                <a:solidFill>
                  <a:srgbClr val="333333"/>
                </a:solidFill>
                <a:effectLst/>
                <a:latin typeface="Times New Roman" panose="02020603050405020304" pitchFamily="18" charset="0"/>
                <a:cs typeface="Times New Roman" panose="02020603050405020304" pitchFamily="18" charset="0"/>
              </a:rPr>
              <a:t>započinje</a:t>
            </a:r>
            <a:r>
              <a:rPr lang="en-US" b="0" i="0" dirty="0">
                <a:solidFill>
                  <a:srgbClr val="333333"/>
                </a:solidFill>
                <a:effectLst/>
                <a:latin typeface="Times New Roman" panose="02020603050405020304" pitchFamily="18" charset="0"/>
                <a:cs typeface="Times New Roman" panose="02020603050405020304" pitchFamily="18" charset="0"/>
              </a:rPr>
              <a:t> s </a:t>
            </a:r>
            <a:r>
              <a:rPr lang="en-US" b="0" i="0" dirty="0" err="1">
                <a:solidFill>
                  <a:srgbClr val="333333"/>
                </a:solidFill>
                <a:effectLst/>
                <a:latin typeface="Times New Roman" panose="02020603050405020304" pitchFamily="18" charset="0"/>
                <a:cs typeface="Times New Roman" panose="02020603050405020304" pitchFamily="18" charset="0"/>
              </a:rPr>
              <a:t>fizikalnom</a:t>
            </a:r>
            <a:r>
              <a:rPr lang="en-US" b="0" i="0" dirty="0">
                <a:solidFill>
                  <a:srgbClr val="333333"/>
                </a:solidFill>
                <a:effectLst/>
                <a:latin typeface="Times New Roman" panose="02020603050405020304" pitchFamily="18" charset="0"/>
                <a:cs typeface="Times New Roman" panose="02020603050405020304" pitchFamily="18" charset="0"/>
              </a:rPr>
              <a:t> </a:t>
            </a:r>
            <a:r>
              <a:rPr lang="en-US" b="0" i="0" dirty="0" err="1">
                <a:solidFill>
                  <a:srgbClr val="333333"/>
                </a:solidFill>
                <a:effectLst/>
                <a:latin typeface="Times New Roman" panose="02020603050405020304" pitchFamily="18" charset="0"/>
                <a:cs typeface="Times New Roman" panose="02020603050405020304" pitchFamily="18" charset="0"/>
              </a:rPr>
              <a:t>terapijom</a:t>
            </a:r>
            <a:r>
              <a:rPr lang="en-US" b="0" i="0" dirty="0">
                <a:solidFill>
                  <a:srgbClr val="333333"/>
                </a:solidFill>
                <a:effectLst/>
                <a:latin typeface="Times New Roman" panose="02020603050405020304" pitchFamily="18" charset="0"/>
                <a:cs typeface="Times New Roman" panose="02020603050405020304" pitchFamily="18" charset="0"/>
              </a:rPr>
              <a:t>.</a:t>
            </a:r>
            <a:endParaRPr lang="sr-Latn-BA" b="0" i="0" dirty="0">
              <a:solidFill>
                <a:srgbClr val="333333"/>
              </a:solidFill>
              <a:effectLst/>
              <a:latin typeface="Times New Roman" panose="02020603050405020304" pitchFamily="18" charset="0"/>
              <a:cs typeface="Times New Roman" panose="02020603050405020304" pitchFamily="18" charset="0"/>
            </a:endParaRPr>
          </a:p>
          <a:p>
            <a:pPr algn="just">
              <a:spcBef>
                <a:spcPts val="0"/>
              </a:spcBef>
            </a:pPr>
            <a:r>
              <a:rPr lang="en-US" b="0" i="0" dirty="0">
                <a:solidFill>
                  <a:srgbClr val="333333"/>
                </a:solidFill>
                <a:effectLst/>
                <a:latin typeface="Times New Roman" panose="02020603050405020304" pitchFamily="18" charset="0"/>
                <a:cs typeface="Times New Roman" panose="02020603050405020304" pitchFamily="18" charset="0"/>
              </a:rPr>
              <a:t> Dan </a:t>
            </a:r>
            <a:r>
              <a:rPr lang="en-US" b="0" i="0" dirty="0" err="1">
                <a:solidFill>
                  <a:srgbClr val="333333"/>
                </a:solidFill>
                <a:effectLst/>
                <a:latin typeface="Times New Roman" panose="02020603050405020304" pitchFamily="18" charset="0"/>
                <a:cs typeface="Times New Roman" panose="02020603050405020304" pitchFamily="18" charset="0"/>
              </a:rPr>
              <a:t>nakon</a:t>
            </a:r>
            <a:r>
              <a:rPr lang="en-US" b="0" i="0" dirty="0">
                <a:solidFill>
                  <a:srgbClr val="333333"/>
                </a:solidFill>
                <a:effectLst/>
                <a:latin typeface="Times New Roman" panose="02020603050405020304" pitchFamily="18" charset="0"/>
                <a:cs typeface="Times New Roman" panose="02020603050405020304" pitchFamily="18" charset="0"/>
              </a:rPr>
              <a:t> </a:t>
            </a:r>
            <a:r>
              <a:rPr lang="en-US" b="0" i="0" dirty="0" err="1">
                <a:solidFill>
                  <a:srgbClr val="333333"/>
                </a:solidFill>
                <a:effectLst/>
                <a:latin typeface="Times New Roman" panose="02020603050405020304" pitchFamily="18" charset="0"/>
                <a:cs typeface="Times New Roman" panose="02020603050405020304" pitchFamily="18" charset="0"/>
              </a:rPr>
              <a:t>operacije</a:t>
            </a:r>
            <a:r>
              <a:rPr lang="en-US" b="0" i="0" dirty="0">
                <a:solidFill>
                  <a:srgbClr val="333333"/>
                </a:solidFill>
                <a:effectLst/>
                <a:latin typeface="Times New Roman" panose="02020603050405020304" pitchFamily="18" charset="0"/>
                <a:cs typeface="Times New Roman" panose="02020603050405020304" pitchFamily="18" charset="0"/>
              </a:rPr>
              <a:t>, </a:t>
            </a:r>
            <a:r>
              <a:rPr lang="en-US" b="0" i="0" dirty="0" err="1">
                <a:solidFill>
                  <a:srgbClr val="333333"/>
                </a:solidFill>
                <a:effectLst/>
                <a:latin typeface="Times New Roman" panose="02020603050405020304" pitchFamily="18" charset="0"/>
                <a:cs typeface="Times New Roman" panose="02020603050405020304" pitchFamily="18" charset="0"/>
              </a:rPr>
              <a:t>hoda</a:t>
            </a:r>
            <a:r>
              <a:rPr lang="en-US" b="0" i="0" dirty="0">
                <a:solidFill>
                  <a:srgbClr val="333333"/>
                </a:solidFill>
                <a:effectLst/>
                <a:latin typeface="Times New Roman" panose="02020603050405020304" pitchFamily="18" charset="0"/>
                <a:cs typeface="Times New Roman" panose="02020603050405020304" pitchFamily="18" charset="0"/>
              </a:rPr>
              <a:t> s </a:t>
            </a:r>
            <a:r>
              <a:rPr lang="en-US" b="0" i="0" dirty="0" err="1">
                <a:solidFill>
                  <a:srgbClr val="333333"/>
                </a:solidFill>
                <a:effectLst/>
                <a:latin typeface="Times New Roman" panose="02020603050405020304" pitchFamily="18" charset="0"/>
                <a:cs typeface="Times New Roman" panose="02020603050405020304" pitchFamily="18" charset="0"/>
              </a:rPr>
              <a:t>dvije</a:t>
            </a:r>
            <a:r>
              <a:rPr lang="en-US" b="0" i="0" dirty="0">
                <a:solidFill>
                  <a:srgbClr val="333333"/>
                </a:solidFill>
                <a:effectLst/>
                <a:latin typeface="Times New Roman" panose="02020603050405020304" pitchFamily="18" charset="0"/>
                <a:cs typeface="Times New Roman" panose="02020603050405020304" pitchFamily="18" charset="0"/>
              </a:rPr>
              <a:t> </a:t>
            </a:r>
            <a:r>
              <a:rPr lang="en-US" b="0" i="0" dirty="0" err="1">
                <a:solidFill>
                  <a:srgbClr val="333333"/>
                </a:solidFill>
                <a:effectLst/>
                <a:latin typeface="Times New Roman" panose="02020603050405020304" pitchFamily="18" charset="0"/>
                <a:cs typeface="Times New Roman" panose="02020603050405020304" pitchFamily="18" charset="0"/>
              </a:rPr>
              <a:t>štake</a:t>
            </a:r>
            <a:r>
              <a:rPr lang="en-US" b="0" i="0" dirty="0">
                <a:solidFill>
                  <a:srgbClr val="333333"/>
                </a:solidFill>
                <a:effectLst/>
                <a:latin typeface="Times New Roman" panose="02020603050405020304" pitchFamily="18" charset="0"/>
                <a:cs typeface="Times New Roman" panose="02020603050405020304" pitchFamily="18" charset="0"/>
              </a:rPr>
              <a:t>, </a:t>
            </a:r>
            <a:r>
              <a:rPr lang="en-US" b="0" i="0" dirty="0" err="1">
                <a:solidFill>
                  <a:srgbClr val="333333"/>
                </a:solidFill>
                <a:effectLst/>
                <a:latin typeface="Times New Roman" panose="02020603050405020304" pitchFamily="18" charset="0"/>
                <a:cs typeface="Times New Roman" panose="02020603050405020304" pitchFamily="18" charset="0"/>
              </a:rPr>
              <a:t>uz</a:t>
            </a:r>
            <a:r>
              <a:rPr lang="en-US" b="0" i="0" dirty="0">
                <a:solidFill>
                  <a:srgbClr val="333333"/>
                </a:solidFill>
                <a:effectLst/>
                <a:latin typeface="Times New Roman" panose="02020603050405020304" pitchFamily="18" charset="0"/>
                <a:cs typeface="Times New Roman" panose="02020603050405020304" pitchFamily="18" charset="0"/>
              </a:rPr>
              <a:t> </a:t>
            </a:r>
            <a:r>
              <a:rPr lang="en-US" b="0" i="0" dirty="0" err="1">
                <a:solidFill>
                  <a:srgbClr val="333333"/>
                </a:solidFill>
                <a:effectLst/>
                <a:latin typeface="Times New Roman" panose="02020603050405020304" pitchFamily="18" charset="0"/>
                <a:cs typeface="Times New Roman" panose="02020603050405020304" pitchFamily="18" charset="0"/>
              </a:rPr>
              <a:t>pomoć</a:t>
            </a:r>
            <a:r>
              <a:rPr lang="en-US" b="0" i="0" dirty="0">
                <a:solidFill>
                  <a:srgbClr val="333333"/>
                </a:solidFill>
                <a:effectLst/>
                <a:latin typeface="Times New Roman" panose="02020603050405020304" pitchFamily="18" charset="0"/>
                <a:cs typeface="Times New Roman" panose="02020603050405020304" pitchFamily="18" charset="0"/>
              </a:rPr>
              <a:t> </a:t>
            </a:r>
            <a:r>
              <a:rPr lang="en-US" b="0" i="0" dirty="0" err="1">
                <a:solidFill>
                  <a:srgbClr val="333333"/>
                </a:solidFill>
                <a:effectLst/>
                <a:latin typeface="Times New Roman" panose="02020603050405020304" pitchFamily="18" charset="0"/>
                <a:cs typeface="Times New Roman" panose="02020603050405020304" pitchFamily="18" charset="0"/>
              </a:rPr>
              <a:t>fizioterapeuta</a:t>
            </a:r>
            <a:r>
              <a:rPr lang="en-US" b="0" i="0" dirty="0">
                <a:solidFill>
                  <a:srgbClr val="333333"/>
                </a:solidFill>
                <a:effectLst/>
                <a:latin typeface="Times New Roman" panose="02020603050405020304" pitchFamily="18" charset="0"/>
                <a:cs typeface="Times New Roman" panose="02020603050405020304" pitchFamily="18" charset="0"/>
              </a:rPr>
              <a:t>. </a:t>
            </a:r>
            <a:endParaRPr lang="sr-Latn-BA" b="0" i="0" dirty="0">
              <a:solidFill>
                <a:srgbClr val="333333"/>
              </a:solidFill>
              <a:effectLst/>
              <a:latin typeface="Times New Roman" panose="02020603050405020304" pitchFamily="18" charset="0"/>
              <a:cs typeface="Times New Roman" panose="02020603050405020304" pitchFamily="18" charset="0"/>
            </a:endParaRPr>
          </a:p>
          <a:p>
            <a:pPr algn="just">
              <a:spcBef>
                <a:spcPts val="0"/>
              </a:spcBef>
            </a:pPr>
            <a:r>
              <a:rPr lang="en-US" b="0" i="0" dirty="0" err="1">
                <a:solidFill>
                  <a:srgbClr val="333333"/>
                </a:solidFill>
                <a:effectLst/>
                <a:latin typeface="Times New Roman" panose="02020603050405020304" pitchFamily="18" charset="0"/>
                <a:cs typeface="Times New Roman" panose="02020603050405020304" pitchFamily="18" charset="0"/>
              </a:rPr>
              <a:t>Kroz</a:t>
            </a:r>
            <a:r>
              <a:rPr lang="en-US" b="0" i="0" dirty="0">
                <a:solidFill>
                  <a:srgbClr val="333333"/>
                </a:solidFill>
                <a:effectLst/>
                <a:latin typeface="Times New Roman" panose="02020603050405020304" pitchFamily="18" charset="0"/>
                <a:cs typeface="Times New Roman" panose="02020603050405020304" pitchFamily="18" charset="0"/>
              </a:rPr>
              <a:t> </a:t>
            </a:r>
            <a:r>
              <a:rPr lang="sr-Latn-BA" b="0" i="0" dirty="0">
                <a:solidFill>
                  <a:srgbClr val="333333"/>
                </a:solidFill>
                <a:effectLst/>
                <a:latin typeface="Times New Roman" panose="02020603050405020304" pitchFamily="18" charset="0"/>
                <a:cs typeface="Times New Roman" panose="02020603050405020304" pitchFamily="18" charset="0"/>
              </a:rPr>
              <a:t>nedelju</a:t>
            </a:r>
            <a:r>
              <a:rPr lang="en-US" b="0" i="0" dirty="0">
                <a:solidFill>
                  <a:srgbClr val="333333"/>
                </a:solidFill>
                <a:effectLst/>
                <a:latin typeface="Times New Roman" panose="02020603050405020304" pitchFamily="18" charset="0"/>
                <a:cs typeface="Times New Roman" panose="02020603050405020304" pitchFamily="18" charset="0"/>
              </a:rPr>
              <a:t> </a:t>
            </a:r>
            <a:r>
              <a:rPr lang="en-US" b="0" i="0" dirty="0" err="1">
                <a:solidFill>
                  <a:srgbClr val="333333"/>
                </a:solidFill>
                <a:effectLst/>
                <a:latin typeface="Times New Roman" panose="02020603050405020304" pitchFamily="18" charset="0"/>
                <a:cs typeface="Times New Roman" panose="02020603050405020304" pitchFamily="18" charset="0"/>
              </a:rPr>
              <a:t>ili</a:t>
            </a:r>
            <a:r>
              <a:rPr lang="en-US" b="0" i="0" dirty="0">
                <a:solidFill>
                  <a:srgbClr val="333333"/>
                </a:solidFill>
                <a:effectLst/>
                <a:latin typeface="Times New Roman" panose="02020603050405020304" pitchFamily="18" charset="0"/>
                <a:cs typeface="Times New Roman" panose="02020603050405020304" pitchFamily="18" charset="0"/>
              </a:rPr>
              <a:t> dv</a:t>
            </a:r>
            <a:r>
              <a:rPr lang="sr-Latn-BA" b="0" i="0" dirty="0">
                <a:solidFill>
                  <a:srgbClr val="333333"/>
                </a:solidFill>
                <a:effectLst/>
                <a:latin typeface="Times New Roman" panose="02020603050405020304" pitchFamily="18" charset="0"/>
                <a:cs typeface="Times New Roman" panose="02020603050405020304" pitchFamily="18" charset="0"/>
              </a:rPr>
              <a:t>ije</a:t>
            </a:r>
            <a:r>
              <a:rPr lang="en-US" b="0" i="0" dirty="0">
                <a:solidFill>
                  <a:srgbClr val="333333"/>
                </a:solidFill>
                <a:effectLst/>
                <a:latin typeface="Times New Roman" panose="02020603050405020304" pitchFamily="18" charset="0"/>
                <a:cs typeface="Times New Roman" panose="02020603050405020304" pitchFamily="18" charset="0"/>
              </a:rPr>
              <a:t>, </a:t>
            </a:r>
            <a:r>
              <a:rPr lang="en-US" b="0" i="0" dirty="0" err="1">
                <a:solidFill>
                  <a:srgbClr val="333333"/>
                </a:solidFill>
                <a:effectLst/>
                <a:latin typeface="Times New Roman" panose="02020603050405020304" pitchFamily="18" charset="0"/>
                <a:cs typeface="Times New Roman" panose="02020603050405020304" pitchFamily="18" charset="0"/>
              </a:rPr>
              <a:t>odbacuje</a:t>
            </a:r>
            <a:r>
              <a:rPr lang="en-US" b="0" i="0" dirty="0">
                <a:solidFill>
                  <a:srgbClr val="333333"/>
                </a:solidFill>
                <a:effectLst/>
                <a:latin typeface="Times New Roman" panose="02020603050405020304" pitchFamily="18" charset="0"/>
                <a:cs typeface="Times New Roman" panose="02020603050405020304" pitchFamily="18" charset="0"/>
              </a:rPr>
              <a:t> </a:t>
            </a:r>
            <a:r>
              <a:rPr lang="en-US" b="0" i="0" dirty="0" err="1">
                <a:solidFill>
                  <a:srgbClr val="333333"/>
                </a:solidFill>
                <a:effectLst/>
                <a:latin typeface="Times New Roman" panose="02020603050405020304" pitchFamily="18" charset="0"/>
                <a:cs typeface="Times New Roman" panose="02020603050405020304" pitchFamily="18" charset="0"/>
              </a:rPr>
              <a:t>jednu</a:t>
            </a:r>
            <a:r>
              <a:rPr lang="en-US" b="0" i="0" dirty="0">
                <a:solidFill>
                  <a:srgbClr val="333333"/>
                </a:solidFill>
                <a:effectLst/>
                <a:latin typeface="Times New Roman" panose="02020603050405020304" pitchFamily="18" charset="0"/>
                <a:cs typeface="Times New Roman" panose="02020603050405020304" pitchFamily="18" charset="0"/>
              </a:rPr>
              <a:t> </a:t>
            </a:r>
            <a:r>
              <a:rPr lang="en-US" b="0" i="0" dirty="0" err="1">
                <a:solidFill>
                  <a:srgbClr val="333333"/>
                </a:solidFill>
                <a:effectLst/>
                <a:latin typeface="Times New Roman" panose="02020603050405020304" pitchFamily="18" charset="0"/>
                <a:cs typeface="Times New Roman" panose="02020603050405020304" pitchFamily="18" charset="0"/>
              </a:rPr>
              <a:t>štaku</a:t>
            </a:r>
            <a:r>
              <a:rPr lang="en-US" b="0" i="0" dirty="0">
                <a:solidFill>
                  <a:srgbClr val="333333"/>
                </a:solidFill>
                <a:effectLst/>
                <a:latin typeface="Times New Roman" panose="02020603050405020304" pitchFamily="18" charset="0"/>
                <a:cs typeface="Times New Roman" panose="02020603050405020304" pitchFamily="18" charset="0"/>
              </a:rPr>
              <a:t>. </a:t>
            </a:r>
            <a:endParaRPr lang="sr-Latn-BA" b="0" i="0" dirty="0">
              <a:solidFill>
                <a:srgbClr val="333333"/>
              </a:solidFill>
              <a:effectLst/>
              <a:latin typeface="Times New Roman" panose="02020603050405020304" pitchFamily="18" charset="0"/>
              <a:cs typeface="Times New Roman" panose="02020603050405020304" pitchFamily="18" charset="0"/>
            </a:endParaRPr>
          </a:p>
          <a:p>
            <a:pPr algn="just">
              <a:spcBef>
                <a:spcPts val="0"/>
              </a:spcBef>
            </a:pPr>
            <a:r>
              <a:rPr lang="en-US" b="0" i="0" dirty="0" err="1">
                <a:solidFill>
                  <a:srgbClr val="333333"/>
                </a:solidFill>
                <a:effectLst/>
                <a:latin typeface="Times New Roman" panose="02020603050405020304" pitchFamily="18" charset="0"/>
                <a:cs typeface="Times New Roman" panose="02020603050405020304" pitchFamily="18" charset="0"/>
              </a:rPr>
              <a:t>Sljedećih</a:t>
            </a:r>
            <a:r>
              <a:rPr lang="en-US" b="0" i="0" dirty="0">
                <a:solidFill>
                  <a:srgbClr val="333333"/>
                </a:solidFill>
                <a:effectLst/>
                <a:latin typeface="Times New Roman" panose="02020603050405020304" pitchFamily="18" charset="0"/>
                <a:cs typeface="Times New Roman" panose="02020603050405020304" pitchFamily="18" charset="0"/>
              </a:rPr>
              <a:t> </a:t>
            </a:r>
            <a:r>
              <a:rPr lang="en-US" b="0" i="0" dirty="0" err="1">
                <a:solidFill>
                  <a:srgbClr val="333333"/>
                </a:solidFill>
                <a:effectLst/>
                <a:latin typeface="Times New Roman" panose="02020603050405020304" pitchFamily="18" charset="0"/>
                <a:cs typeface="Times New Roman" panose="02020603050405020304" pitchFamily="18" charset="0"/>
              </a:rPr>
              <a:t>nekoliko</a:t>
            </a:r>
            <a:r>
              <a:rPr lang="en-US" b="0" i="0" dirty="0">
                <a:solidFill>
                  <a:srgbClr val="333333"/>
                </a:solidFill>
                <a:effectLst/>
                <a:latin typeface="Times New Roman" panose="02020603050405020304" pitchFamily="18" charset="0"/>
                <a:cs typeface="Times New Roman" panose="02020603050405020304" pitchFamily="18" charset="0"/>
              </a:rPr>
              <a:t> </a:t>
            </a:r>
            <a:r>
              <a:rPr lang="sr-Latn-BA" b="0" i="0" dirty="0">
                <a:solidFill>
                  <a:srgbClr val="333333"/>
                </a:solidFill>
                <a:effectLst/>
                <a:latin typeface="Times New Roman" panose="02020603050405020304" pitchFamily="18" charset="0"/>
                <a:cs typeface="Times New Roman" panose="02020603050405020304" pitchFamily="18" charset="0"/>
              </a:rPr>
              <a:t>nedelja</a:t>
            </a:r>
            <a:r>
              <a:rPr lang="en-US" b="0" i="0" dirty="0">
                <a:solidFill>
                  <a:srgbClr val="333333"/>
                </a:solidFill>
                <a:effectLst/>
                <a:latin typeface="Times New Roman" panose="02020603050405020304" pitchFamily="18" charset="0"/>
                <a:cs typeface="Times New Roman" panose="02020603050405020304" pitchFamily="18" charset="0"/>
              </a:rPr>
              <a:t> </a:t>
            </a:r>
            <a:r>
              <a:rPr lang="en-US" b="0" i="0" dirty="0" err="1">
                <a:solidFill>
                  <a:srgbClr val="333333"/>
                </a:solidFill>
                <a:effectLst/>
                <a:latin typeface="Times New Roman" panose="02020603050405020304" pitchFamily="18" charset="0"/>
                <a:cs typeface="Times New Roman" panose="02020603050405020304" pitchFamily="18" charset="0"/>
              </a:rPr>
              <a:t>nastavlja</a:t>
            </a:r>
            <a:r>
              <a:rPr lang="en-US" b="0" i="0" dirty="0">
                <a:solidFill>
                  <a:srgbClr val="333333"/>
                </a:solidFill>
                <a:effectLst/>
                <a:latin typeface="Times New Roman" panose="02020603050405020304" pitchFamily="18" charset="0"/>
                <a:cs typeface="Times New Roman" panose="02020603050405020304" pitchFamily="18" charset="0"/>
              </a:rPr>
              <a:t> hod s </a:t>
            </a:r>
            <a:r>
              <a:rPr lang="en-US" b="0" i="0" dirty="0" err="1">
                <a:solidFill>
                  <a:srgbClr val="333333"/>
                </a:solidFill>
                <a:effectLst/>
                <a:latin typeface="Times New Roman" panose="02020603050405020304" pitchFamily="18" charset="0"/>
                <a:cs typeface="Times New Roman" panose="02020603050405020304" pitchFamily="18" charset="0"/>
              </a:rPr>
              <a:t>jednom</a:t>
            </a:r>
            <a:r>
              <a:rPr lang="en-US" b="0" i="0" dirty="0">
                <a:solidFill>
                  <a:srgbClr val="333333"/>
                </a:solidFill>
                <a:effectLst/>
                <a:latin typeface="Times New Roman" panose="02020603050405020304" pitchFamily="18" charset="0"/>
                <a:cs typeface="Times New Roman" panose="02020603050405020304" pitchFamily="18" charset="0"/>
              </a:rPr>
              <a:t> </a:t>
            </a:r>
            <a:r>
              <a:rPr lang="en-US" b="0" i="0" dirty="0" err="1">
                <a:solidFill>
                  <a:srgbClr val="333333"/>
                </a:solidFill>
                <a:effectLst/>
                <a:latin typeface="Times New Roman" panose="02020603050405020304" pitchFamily="18" charset="0"/>
                <a:cs typeface="Times New Roman" panose="02020603050405020304" pitchFamily="18" charset="0"/>
              </a:rPr>
              <a:t>štakom</a:t>
            </a:r>
            <a:r>
              <a:rPr lang="en-US" b="0" i="0" dirty="0">
                <a:solidFill>
                  <a:srgbClr val="333333"/>
                </a:solidFill>
                <a:effectLst/>
                <a:latin typeface="Times New Roman" panose="02020603050405020304" pitchFamily="18" charset="0"/>
                <a:cs typeface="Times New Roman" panose="02020603050405020304" pitchFamily="18" charset="0"/>
              </a:rPr>
              <a:t>, </a:t>
            </a:r>
            <a:r>
              <a:rPr lang="en-US" b="0" i="0" dirty="0" err="1">
                <a:solidFill>
                  <a:srgbClr val="333333"/>
                </a:solidFill>
                <a:effectLst/>
                <a:latin typeface="Times New Roman" panose="02020603050405020304" pitchFamily="18" charset="0"/>
                <a:cs typeface="Times New Roman" panose="02020603050405020304" pitchFamily="18" charset="0"/>
              </a:rPr>
              <a:t>dok</a:t>
            </a:r>
            <a:r>
              <a:rPr lang="en-US" b="0" i="0" dirty="0">
                <a:solidFill>
                  <a:srgbClr val="333333"/>
                </a:solidFill>
                <a:effectLst/>
                <a:latin typeface="Times New Roman" panose="02020603050405020304" pitchFamily="18" charset="0"/>
                <a:cs typeface="Times New Roman" panose="02020603050405020304" pitchFamily="18" charset="0"/>
              </a:rPr>
              <a:t> ne </a:t>
            </a:r>
            <a:r>
              <a:rPr lang="en-US" b="0" i="0" dirty="0" err="1">
                <a:solidFill>
                  <a:srgbClr val="333333"/>
                </a:solidFill>
                <a:effectLst/>
                <a:latin typeface="Times New Roman" panose="02020603050405020304" pitchFamily="18" charset="0"/>
                <a:cs typeface="Times New Roman" panose="02020603050405020304" pitchFamily="18" charset="0"/>
              </a:rPr>
              <a:t>osjeti</a:t>
            </a:r>
            <a:r>
              <a:rPr lang="en-US" b="0" i="0" dirty="0">
                <a:solidFill>
                  <a:srgbClr val="333333"/>
                </a:solidFill>
                <a:effectLst/>
                <a:latin typeface="Times New Roman" panose="02020603050405020304" pitchFamily="18" charset="0"/>
                <a:cs typeface="Times New Roman" panose="02020603050405020304" pitchFamily="18" charset="0"/>
              </a:rPr>
              <a:t> </a:t>
            </a:r>
            <a:r>
              <a:rPr lang="en-US" b="0" i="0" dirty="0" err="1">
                <a:solidFill>
                  <a:srgbClr val="333333"/>
                </a:solidFill>
                <a:effectLst/>
                <a:latin typeface="Times New Roman" panose="02020603050405020304" pitchFamily="18" charset="0"/>
                <a:cs typeface="Times New Roman" panose="02020603050405020304" pitchFamily="18" charset="0"/>
              </a:rPr>
              <a:t>sigurnost</a:t>
            </a:r>
            <a:r>
              <a:rPr lang="en-US" b="0" i="0" dirty="0">
                <a:solidFill>
                  <a:srgbClr val="333333"/>
                </a:solidFill>
                <a:effectLst/>
                <a:latin typeface="Times New Roman" panose="02020603050405020304" pitchFamily="18" charset="0"/>
                <a:cs typeface="Times New Roman" panose="02020603050405020304" pitchFamily="18" charset="0"/>
              </a:rPr>
              <a:t> da je </a:t>
            </a:r>
            <a:r>
              <a:rPr lang="en-US" b="0" i="0" dirty="0" err="1">
                <a:solidFill>
                  <a:srgbClr val="333333"/>
                </a:solidFill>
                <a:effectLst/>
                <a:latin typeface="Times New Roman" panose="02020603050405020304" pitchFamily="18" charset="0"/>
                <a:cs typeface="Times New Roman" panose="02020603050405020304" pitchFamily="18" charset="0"/>
              </a:rPr>
              <a:t>odbaci</a:t>
            </a:r>
            <a:r>
              <a:rPr lang="en-US" b="0" i="0" dirty="0">
                <a:solidFill>
                  <a:srgbClr val="333333"/>
                </a:solidFill>
                <a:effectLst/>
                <a:latin typeface="Times New Roman" panose="02020603050405020304" pitchFamily="18" charset="0"/>
                <a:cs typeface="Times New Roman" panose="02020603050405020304" pitchFamily="18" charset="0"/>
              </a:rPr>
              <a:t>. </a:t>
            </a:r>
            <a:endParaRPr lang="sr-Latn-BA" b="0" i="0" dirty="0">
              <a:solidFill>
                <a:srgbClr val="333333"/>
              </a:solidFill>
              <a:effectLst/>
              <a:latin typeface="Times New Roman" panose="02020603050405020304" pitchFamily="18" charset="0"/>
              <a:cs typeface="Times New Roman" panose="02020603050405020304" pitchFamily="18" charset="0"/>
            </a:endParaRPr>
          </a:p>
          <a:p>
            <a:pPr algn="just">
              <a:spcBef>
                <a:spcPts val="0"/>
              </a:spcBef>
            </a:pPr>
            <a:r>
              <a:rPr lang="en-US" b="0" i="0" dirty="0" err="1">
                <a:solidFill>
                  <a:srgbClr val="333333"/>
                </a:solidFill>
                <a:effectLst/>
                <a:latin typeface="Times New Roman" panose="02020603050405020304" pitchFamily="18" charset="0"/>
                <a:cs typeface="Times New Roman" panose="02020603050405020304" pitchFamily="18" charset="0"/>
              </a:rPr>
              <a:t>Kontrola</a:t>
            </a:r>
            <a:r>
              <a:rPr lang="en-US" b="0" i="0" dirty="0">
                <a:solidFill>
                  <a:srgbClr val="333333"/>
                </a:solidFill>
                <a:effectLst/>
                <a:latin typeface="Times New Roman" panose="02020603050405020304" pitchFamily="18" charset="0"/>
                <a:cs typeface="Times New Roman" panose="02020603050405020304" pitchFamily="18" charset="0"/>
              </a:rPr>
              <a:t> u </a:t>
            </a:r>
            <a:r>
              <a:rPr lang="en-US" b="0" i="0" dirty="0" err="1">
                <a:solidFill>
                  <a:srgbClr val="333333"/>
                </a:solidFill>
                <a:effectLst/>
                <a:latin typeface="Times New Roman" panose="02020603050405020304" pitchFamily="18" charset="0"/>
                <a:cs typeface="Times New Roman" panose="02020603050405020304" pitchFamily="18" charset="0"/>
              </a:rPr>
              <a:t>bolnici</a:t>
            </a:r>
            <a:r>
              <a:rPr lang="en-US" b="0" i="0" dirty="0">
                <a:solidFill>
                  <a:srgbClr val="333333"/>
                </a:solidFill>
                <a:effectLst/>
                <a:latin typeface="Times New Roman" panose="02020603050405020304" pitchFamily="18" charset="0"/>
                <a:cs typeface="Times New Roman" panose="02020603050405020304" pitchFamily="18" charset="0"/>
              </a:rPr>
              <a:t> je </a:t>
            </a:r>
            <a:r>
              <a:rPr lang="en-US" b="0" i="0" dirty="0" err="1">
                <a:solidFill>
                  <a:srgbClr val="333333"/>
                </a:solidFill>
                <a:effectLst/>
                <a:latin typeface="Times New Roman" panose="02020603050405020304" pitchFamily="18" charset="0"/>
                <a:cs typeface="Times New Roman" panose="02020603050405020304" pitchFamily="18" charset="0"/>
              </a:rPr>
              <a:t>nakon</a:t>
            </a:r>
            <a:r>
              <a:rPr lang="en-US" b="0" i="0" dirty="0">
                <a:solidFill>
                  <a:srgbClr val="333333"/>
                </a:solidFill>
                <a:effectLst/>
                <a:latin typeface="Times New Roman" panose="02020603050405020304" pitchFamily="18" charset="0"/>
                <a:cs typeface="Times New Roman" panose="02020603050405020304" pitchFamily="18" charset="0"/>
              </a:rPr>
              <a:t> 6 </a:t>
            </a:r>
            <a:r>
              <a:rPr lang="sr-Latn-BA" b="0" i="0" dirty="0">
                <a:solidFill>
                  <a:srgbClr val="333333"/>
                </a:solidFill>
                <a:effectLst/>
                <a:latin typeface="Times New Roman" panose="02020603050405020304" pitchFamily="18" charset="0"/>
                <a:cs typeface="Times New Roman" panose="02020603050405020304" pitchFamily="18" charset="0"/>
              </a:rPr>
              <a:t>nedelja</a:t>
            </a:r>
            <a:r>
              <a:rPr lang="en-US" b="0" i="0" dirty="0">
                <a:solidFill>
                  <a:srgbClr val="333333"/>
                </a:solidFill>
                <a:effectLst/>
                <a:latin typeface="Times New Roman" panose="02020603050405020304" pitchFamily="18" charset="0"/>
                <a:cs typeface="Times New Roman" panose="02020603050405020304" pitchFamily="18" charset="0"/>
              </a:rPr>
              <a:t>, </a:t>
            </a:r>
            <a:r>
              <a:rPr lang="en-US" b="0" i="0" dirty="0" err="1">
                <a:solidFill>
                  <a:srgbClr val="333333"/>
                </a:solidFill>
                <a:effectLst/>
                <a:latin typeface="Times New Roman" panose="02020603050405020304" pitchFamily="18" charset="0"/>
                <a:cs typeface="Times New Roman" panose="02020603050405020304" pitchFamily="18" charset="0"/>
              </a:rPr>
              <a:t>zatim</a:t>
            </a:r>
            <a:r>
              <a:rPr lang="en-US" b="0" i="0" dirty="0">
                <a:solidFill>
                  <a:srgbClr val="333333"/>
                </a:solidFill>
                <a:effectLst/>
                <a:latin typeface="Times New Roman" panose="02020603050405020304" pitchFamily="18" charset="0"/>
                <a:cs typeface="Times New Roman" panose="02020603050405020304" pitchFamily="18" charset="0"/>
              </a:rPr>
              <a:t> </a:t>
            </a:r>
            <a:r>
              <a:rPr lang="en-US" b="0" i="0" dirty="0" err="1">
                <a:solidFill>
                  <a:srgbClr val="333333"/>
                </a:solidFill>
                <a:effectLst/>
                <a:latin typeface="Times New Roman" panose="02020603050405020304" pitchFamily="18" charset="0"/>
                <a:cs typeface="Times New Roman" panose="02020603050405020304" pitchFamily="18" charset="0"/>
              </a:rPr>
              <a:t>nakon</a:t>
            </a:r>
            <a:r>
              <a:rPr lang="en-US" b="0" i="0" dirty="0">
                <a:solidFill>
                  <a:srgbClr val="333333"/>
                </a:solidFill>
                <a:effectLst/>
                <a:latin typeface="Times New Roman" panose="02020603050405020304" pitchFamily="18" charset="0"/>
                <a:cs typeface="Times New Roman" panose="02020603050405020304" pitchFamily="18" charset="0"/>
              </a:rPr>
              <a:t> 3 </a:t>
            </a:r>
            <a:r>
              <a:rPr lang="en-US" b="0" i="0" dirty="0" err="1">
                <a:solidFill>
                  <a:srgbClr val="333333"/>
                </a:solidFill>
                <a:effectLst/>
                <a:latin typeface="Times New Roman" panose="02020603050405020304" pitchFamily="18" charset="0"/>
                <a:cs typeface="Times New Roman" panose="02020603050405020304" pitchFamily="18" charset="0"/>
              </a:rPr>
              <a:t>mjeseca</a:t>
            </a:r>
            <a:r>
              <a:rPr lang="en-US" b="0" i="0" dirty="0">
                <a:solidFill>
                  <a:srgbClr val="333333"/>
                </a:solidFill>
                <a:effectLst/>
                <a:latin typeface="Times New Roman" panose="02020603050405020304" pitchFamily="18" charset="0"/>
                <a:cs typeface="Times New Roman" panose="02020603050405020304" pitchFamily="18" charset="0"/>
              </a:rPr>
              <a:t>, pa 6 </a:t>
            </a:r>
            <a:r>
              <a:rPr lang="en-US" b="0" i="0" dirty="0" err="1">
                <a:solidFill>
                  <a:srgbClr val="333333"/>
                </a:solidFill>
                <a:effectLst/>
                <a:latin typeface="Times New Roman" panose="02020603050405020304" pitchFamily="18" charset="0"/>
                <a:cs typeface="Times New Roman" panose="02020603050405020304" pitchFamily="18" charset="0"/>
              </a:rPr>
              <a:t>mjeseci</a:t>
            </a:r>
            <a:r>
              <a:rPr lang="en-US" b="0" i="0" dirty="0">
                <a:solidFill>
                  <a:srgbClr val="333333"/>
                </a:solidFill>
                <a:effectLst/>
                <a:latin typeface="Times New Roman" panose="02020603050405020304" pitchFamily="18" charset="0"/>
                <a:cs typeface="Times New Roman" panose="02020603050405020304" pitchFamily="18" charset="0"/>
              </a:rPr>
              <a:t>.</a:t>
            </a:r>
            <a:endParaRPr lang="sr-Latn-BA" b="0" i="0" dirty="0">
              <a:solidFill>
                <a:srgbClr val="333333"/>
              </a:solidFill>
              <a:effectLst/>
              <a:latin typeface="Times New Roman" panose="02020603050405020304" pitchFamily="18" charset="0"/>
              <a:cs typeface="Times New Roman" panose="02020603050405020304" pitchFamily="18" charset="0"/>
            </a:endParaRPr>
          </a:p>
          <a:p>
            <a:pPr algn="just">
              <a:spcBef>
                <a:spcPts val="0"/>
              </a:spcBef>
            </a:pPr>
            <a:r>
              <a:rPr lang="en-US" b="0" i="0" dirty="0" err="1">
                <a:solidFill>
                  <a:srgbClr val="333333"/>
                </a:solidFill>
                <a:effectLst/>
                <a:latin typeface="Times New Roman" panose="02020603050405020304" pitchFamily="18" charset="0"/>
                <a:cs typeface="Times New Roman" panose="02020603050405020304" pitchFamily="18" charset="0"/>
              </a:rPr>
              <a:t>Nakon</a:t>
            </a:r>
            <a:r>
              <a:rPr lang="en-US" b="0" i="0" dirty="0">
                <a:solidFill>
                  <a:srgbClr val="333333"/>
                </a:solidFill>
                <a:effectLst/>
                <a:latin typeface="Times New Roman" panose="02020603050405020304" pitchFamily="18" charset="0"/>
                <a:cs typeface="Times New Roman" panose="02020603050405020304" pitchFamily="18" charset="0"/>
              </a:rPr>
              <a:t> toga, </a:t>
            </a:r>
            <a:r>
              <a:rPr lang="en-US" b="0" i="0" dirty="0" err="1">
                <a:solidFill>
                  <a:srgbClr val="333333"/>
                </a:solidFill>
                <a:effectLst/>
                <a:latin typeface="Times New Roman" panose="02020603050405020304" pitchFamily="18" charset="0"/>
                <a:cs typeface="Times New Roman" panose="02020603050405020304" pitchFamily="18" charset="0"/>
              </a:rPr>
              <a:t>preporučaju</a:t>
            </a:r>
            <a:r>
              <a:rPr lang="en-US" b="0" i="0" dirty="0">
                <a:solidFill>
                  <a:srgbClr val="333333"/>
                </a:solidFill>
                <a:effectLst/>
                <a:latin typeface="Times New Roman" panose="02020603050405020304" pitchFamily="18" charset="0"/>
                <a:cs typeface="Times New Roman" panose="02020603050405020304" pitchFamily="18" charset="0"/>
              </a:rPr>
              <a:t> se </a:t>
            </a:r>
            <a:r>
              <a:rPr lang="en-US" b="0" i="0" dirty="0" err="1">
                <a:solidFill>
                  <a:srgbClr val="333333"/>
                </a:solidFill>
                <a:effectLst/>
                <a:latin typeface="Times New Roman" panose="02020603050405020304" pitchFamily="18" charset="0"/>
                <a:cs typeface="Times New Roman" panose="02020603050405020304" pitchFamily="18" charset="0"/>
              </a:rPr>
              <a:t>godišnje</a:t>
            </a:r>
            <a:r>
              <a:rPr lang="en-US" b="0" i="0" dirty="0">
                <a:solidFill>
                  <a:srgbClr val="333333"/>
                </a:solidFill>
                <a:effectLst/>
                <a:latin typeface="Times New Roman" panose="02020603050405020304" pitchFamily="18" charset="0"/>
                <a:cs typeface="Times New Roman" panose="02020603050405020304" pitchFamily="18" charset="0"/>
              </a:rPr>
              <a:t> </a:t>
            </a:r>
            <a:r>
              <a:rPr lang="en-US" b="0" i="0" dirty="0" err="1">
                <a:solidFill>
                  <a:srgbClr val="333333"/>
                </a:solidFill>
                <a:effectLst/>
                <a:latin typeface="Times New Roman" panose="02020603050405020304" pitchFamily="18" charset="0"/>
                <a:cs typeface="Times New Roman" panose="02020603050405020304" pitchFamily="18" charset="0"/>
              </a:rPr>
              <a:t>kontrole</a:t>
            </a:r>
            <a:r>
              <a:rPr lang="en-US" b="0" i="0" dirty="0">
                <a:solidFill>
                  <a:srgbClr val="333333"/>
                </a:solidFill>
                <a:effectLst/>
                <a:latin typeface="Times New Roman" panose="02020603050405020304" pitchFamily="18" charset="0"/>
                <a:cs typeface="Times New Roman" panose="02020603050405020304" pitchFamily="18" charset="0"/>
              </a:rPr>
              <a:t>.</a:t>
            </a:r>
          </a:p>
          <a:p>
            <a:pPr>
              <a:spcBef>
                <a:spcPts val="0"/>
              </a:spcBef>
            </a:pPr>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ECDD5F8-DB80-493A-8FC6-DDBD42116D21}"/>
              </a:ext>
            </a:extLst>
          </p:cNvPr>
          <p:cNvPicPr>
            <a:picLocks noChangeAspect="1"/>
          </p:cNvPicPr>
          <p:nvPr/>
        </p:nvPicPr>
        <p:blipFill>
          <a:blip r:embed="rId2"/>
          <a:stretch>
            <a:fillRect/>
          </a:stretch>
        </p:blipFill>
        <p:spPr>
          <a:xfrm>
            <a:off x="9274002" y="2090057"/>
            <a:ext cx="2282407" cy="3429097"/>
          </a:xfrm>
          <a:prstGeom prst="rect">
            <a:avLst/>
          </a:prstGeom>
        </p:spPr>
      </p:pic>
    </p:spTree>
    <p:extLst>
      <p:ext uri="{BB962C8B-B14F-4D97-AF65-F5344CB8AC3E}">
        <p14:creationId xmlns:p14="http://schemas.microsoft.com/office/powerpoint/2010/main" val="37116716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406F1E-F87B-4669-B41B-CB973079005D}"/>
              </a:ext>
            </a:extLst>
          </p:cNvPr>
          <p:cNvSpPr txBox="1"/>
          <p:nvPr/>
        </p:nvSpPr>
        <p:spPr>
          <a:xfrm>
            <a:off x="1866122" y="3110500"/>
            <a:ext cx="7287208" cy="1938992"/>
          </a:xfrm>
          <a:prstGeom prst="rect">
            <a:avLst/>
          </a:prstGeom>
          <a:noFill/>
        </p:spPr>
        <p:txBody>
          <a:bodyPr wrap="square">
            <a:spAutoFit/>
          </a:bodyPr>
          <a:lstStyle/>
          <a:p>
            <a:pPr marL="0" indent="0" algn="ctr">
              <a:buNone/>
            </a:pPr>
            <a:r>
              <a:rPr lang="sr-Latn-BA" sz="6000" dirty="0">
                <a:latin typeface="Algerian" panose="04020705040A02060702" pitchFamily="82" charset="0"/>
              </a:rPr>
              <a:t>HVALA NA PAŽNJ!</a:t>
            </a:r>
          </a:p>
          <a:p>
            <a:pPr marL="0" indent="0" algn="ctr">
              <a:buNone/>
            </a:pPr>
            <a:r>
              <a:rPr lang="sr-Latn-BA" sz="6000" dirty="0">
                <a:latin typeface="Algerian" panose="04020705040A02060702" pitchFamily="82" charset="0"/>
              </a:rPr>
              <a:t>?</a:t>
            </a:r>
            <a:endParaRPr lang="en-US" sz="6000" dirty="0">
              <a:latin typeface="Algerian" panose="04020705040A02060702" pitchFamily="82" charset="0"/>
            </a:endParaRPr>
          </a:p>
        </p:txBody>
      </p:sp>
    </p:spTree>
    <p:extLst>
      <p:ext uri="{BB962C8B-B14F-4D97-AF65-F5344CB8AC3E}">
        <p14:creationId xmlns:p14="http://schemas.microsoft.com/office/powerpoint/2010/main" val="3464303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B11DC-AD3C-43F3-893C-16872B372110}"/>
              </a:ext>
            </a:extLst>
          </p:cNvPr>
          <p:cNvSpPr>
            <a:spLocks noGrp="1"/>
          </p:cNvSpPr>
          <p:nvPr>
            <p:ph type="title"/>
          </p:nvPr>
        </p:nvSpPr>
        <p:spPr/>
        <p:txBody>
          <a:bodyPr/>
          <a:lstStyle/>
          <a:p>
            <a:pPr algn="ctr"/>
            <a:r>
              <a:rPr lang="sr-Latn-BA" dirty="0">
                <a:solidFill>
                  <a:schemeClr val="tx1">
                    <a:lumMod val="95000"/>
                    <a:lumOff val="5000"/>
                  </a:schemeClr>
                </a:solidFill>
              </a:rPr>
              <a:t>Prelomi vrata butne kosti</a:t>
            </a:r>
            <a:br>
              <a:rPr lang="sr-Latn-BA" dirty="0">
                <a:solidFill>
                  <a:schemeClr val="tx1">
                    <a:lumMod val="95000"/>
                    <a:lumOff val="5000"/>
                  </a:schemeClr>
                </a:solidFill>
              </a:rPr>
            </a:br>
            <a:r>
              <a:rPr lang="sr-Latn-BA" i="1" dirty="0">
                <a:solidFill>
                  <a:schemeClr val="tx1">
                    <a:lumMod val="95000"/>
                    <a:lumOff val="5000"/>
                  </a:schemeClr>
                </a:solidFill>
              </a:rPr>
              <a:t>Fractura colli femoris</a:t>
            </a:r>
            <a:endParaRPr lang="en-US" i="1" dirty="0"/>
          </a:p>
        </p:txBody>
      </p:sp>
      <p:sp>
        <p:nvSpPr>
          <p:cNvPr id="4" name="Content Placeholder 3">
            <a:extLst>
              <a:ext uri="{FF2B5EF4-FFF2-40B4-BE49-F238E27FC236}">
                <a16:creationId xmlns:a16="http://schemas.microsoft.com/office/drawing/2014/main" id="{89B91C30-D7EA-445D-B14A-63224209A694}"/>
              </a:ext>
            </a:extLst>
          </p:cNvPr>
          <p:cNvSpPr>
            <a:spLocks noGrp="1"/>
          </p:cNvSpPr>
          <p:nvPr>
            <p:ph sz="half" idx="1"/>
          </p:nvPr>
        </p:nvSpPr>
        <p:spPr>
          <a:ln>
            <a:solidFill>
              <a:schemeClr val="accent1"/>
            </a:solidFill>
          </a:ln>
        </p:spPr>
        <p:txBody>
          <a:bodyPr>
            <a:normAutofit lnSpcReduction="10000"/>
          </a:bodyPr>
          <a:lstStyle/>
          <a:p>
            <a:r>
              <a:rPr lang="en-US" sz="1800" b="1" i="0" dirty="0" err="1">
                <a:solidFill>
                  <a:srgbClr val="242021"/>
                </a:solidFill>
                <a:effectLst/>
                <a:latin typeface="TimesNewRomanPS-BoldMT"/>
              </a:rPr>
              <a:t>Pauwelsova</a:t>
            </a:r>
            <a:r>
              <a:rPr lang="en-US" sz="1800" b="1" i="0" dirty="0">
                <a:solidFill>
                  <a:srgbClr val="242021"/>
                </a:solidFill>
                <a:effectLst/>
                <a:latin typeface="TimesNewRomanPS-BoldMT"/>
              </a:rPr>
              <a:t> </a:t>
            </a:r>
            <a:r>
              <a:rPr lang="en-US" sz="1800" b="0" i="0" dirty="0" err="1">
                <a:solidFill>
                  <a:srgbClr val="242021"/>
                </a:solidFill>
                <a:effectLst/>
                <a:latin typeface="TimesNewRomanPSMT"/>
              </a:rPr>
              <a:t>klasifikacija</a:t>
            </a:r>
            <a:r>
              <a:rPr lang="en-US" sz="1800" b="0" i="0" dirty="0">
                <a:solidFill>
                  <a:srgbClr val="242021"/>
                </a:solidFill>
                <a:effectLst/>
                <a:latin typeface="TimesNewRomanPSMT"/>
              </a:rPr>
              <a:t> je </a:t>
            </a:r>
            <a:r>
              <a:rPr lang="en-US" sz="1800" b="0" i="0" dirty="0" err="1">
                <a:solidFill>
                  <a:srgbClr val="242021"/>
                </a:solidFill>
                <a:effectLst/>
                <a:latin typeface="TimesNewRomanPSMT"/>
              </a:rPr>
              <a:t>prva</a:t>
            </a:r>
            <a:r>
              <a:rPr lang="en-US" sz="1800" b="0" i="0" dirty="0">
                <a:solidFill>
                  <a:srgbClr val="242021"/>
                </a:solidFill>
                <a:effectLst/>
                <a:latin typeface="TimesNewRomanPSMT"/>
              </a:rPr>
              <a:t> </a:t>
            </a:r>
            <a:r>
              <a:rPr lang="en-US" sz="1800" b="0" i="0" dirty="0" err="1">
                <a:solidFill>
                  <a:srgbClr val="242021"/>
                </a:solidFill>
                <a:effectLst/>
                <a:latin typeface="TimesNewRomanPSMT"/>
              </a:rPr>
              <a:t>opšteprihvaćena</a:t>
            </a:r>
            <a:r>
              <a:rPr lang="en-US" sz="1800" b="0" i="0" dirty="0">
                <a:solidFill>
                  <a:srgbClr val="242021"/>
                </a:solidFill>
                <a:effectLst/>
                <a:latin typeface="TimesNewRomanPSMT"/>
              </a:rPr>
              <a:t> </a:t>
            </a:r>
            <a:r>
              <a:rPr lang="en-US" sz="1800" b="0" i="0" dirty="0" err="1">
                <a:solidFill>
                  <a:srgbClr val="242021"/>
                </a:solidFill>
                <a:effectLst/>
                <a:latin typeface="TimesNewRomanPSMT"/>
              </a:rPr>
              <a:t>klasifikacija</a:t>
            </a:r>
            <a:r>
              <a:rPr lang="en-US" sz="1800" b="0" i="0" dirty="0">
                <a:solidFill>
                  <a:srgbClr val="242021"/>
                </a:solidFill>
                <a:effectLst/>
                <a:latin typeface="TimesNewRomanPSMT"/>
              </a:rPr>
              <a:t> </a:t>
            </a:r>
            <a:r>
              <a:rPr lang="en-US" sz="1800" b="0" i="0" dirty="0" err="1">
                <a:solidFill>
                  <a:srgbClr val="242021"/>
                </a:solidFill>
                <a:effectLst/>
                <a:latin typeface="TimesNewRomanPSMT"/>
              </a:rPr>
              <a:t>preloma</a:t>
            </a:r>
            <a:r>
              <a:rPr lang="en-US" sz="1800" b="0" i="0" dirty="0">
                <a:solidFill>
                  <a:srgbClr val="242021"/>
                </a:solidFill>
                <a:effectLst/>
                <a:latin typeface="TimesNewRomanPSMT"/>
              </a:rPr>
              <a:t> </a:t>
            </a:r>
            <a:r>
              <a:rPr lang="en-US" sz="1800" b="0" i="0" dirty="0" err="1">
                <a:solidFill>
                  <a:srgbClr val="242021"/>
                </a:solidFill>
                <a:effectLst/>
                <a:latin typeface="TimesNewRomanPSMT"/>
              </a:rPr>
              <a:t>vrata</a:t>
            </a:r>
            <a:r>
              <a:rPr lang="sr-Latn-BA" dirty="0">
                <a:solidFill>
                  <a:srgbClr val="242021"/>
                </a:solidFill>
                <a:latin typeface="TimesNewRomanPSMT"/>
              </a:rPr>
              <a:t> </a:t>
            </a:r>
            <a:r>
              <a:rPr lang="en-US" sz="1800" b="0" i="0" dirty="0" err="1">
                <a:solidFill>
                  <a:srgbClr val="242021"/>
                </a:solidFill>
                <a:effectLst/>
                <a:latin typeface="TimesNewRomanPSMT"/>
              </a:rPr>
              <a:t>femura</a:t>
            </a:r>
            <a:r>
              <a:rPr lang="en-US" sz="1800" b="0" i="0" dirty="0">
                <a:solidFill>
                  <a:srgbClr val="242021"/>
                </a:solidFill>
                <a:effectLst/>
                <a:latin typeface="TimesNewRomanPSMT"/>
              </a:rPr>
              <a:t>. Ona je </a:t>
            </a:r>
            <a:r>
              <a:rPr lang="en-US" sz="1800" b="0" i="0" dirty="0" err="1">
                <a:solidFill>
                  <a:srgbClr val="242021"/>
                </a:solidFill>
                <a:effectLst/>
                <a:latin typeface="TimesNewRomanPSMT"/>
              </a:rPr>
              <a:t>zasnovana</a:t>
            </a:r>
            <a:r>
              <a:rPr lang="en-US" sz="1800" b="0" i="0" dirty="0">
                <a:solidFill>
                  <a:srgbClr val="242021"/>
                </a:solidFill>
                <a:effectLst/>
                <a:latin typeface="TimesNewRomanPSMT"/>
              </a:rPr>
              <a:t> </a:t>
            </a:r>
            <a:r>
              <a:rPr lang="en-US" sz="1800" b="0" i="0" dirty="0" err="1">
                <a:solidFill>
                  <a:srgbClr val="242021"/>
                </a:solidFill>
                <a:effectLst/>
                <a:latin typeface="TimesNewRomanPSMT"/>
              </a:rPr>
              <a:t>na</a:t>
            </a:r>
            <a:r>
              <a:rPr lang="en-US" sz="1800" b="0" i="0" dirty="0">
                <a:solidFill>
                  <a:srgbClr val="242021"/>
                </a:solidFill>
                <a:effectLst/>
                <a:latin typeface="TimesNewRomanPSMT"/>
              </a:rPr>
              <a:t> </a:t>
            </a:r>
            <a:r>
              <a:rPr lang="en-US" sz="1800" b="0" i="0" dirty="0" err="1">
                <a:solidFill>
                  <a:srgbClr val="242021"/>
                </a:solidFill>
                <a:effectLst/>
                <a:latin typeface="TimesNewRomanPSMT"/>
              </a:rPr>
              <a:t>veličini</a:t>
            </a:r>
            <a:r>
              <a:rPr lang="en-US" sz="1800" b="0" i="0" dirty="0">
                <a:solidFill>
                  <a:srgbClr val="242021"/>
                </a:solidFill>
                <a:effectLst/>
                <a:latin typeface="TimesNewRomanPSMT"/>
              </a:rPr>
              <a:t> </a:t>
            </a:r>
            <a:r>
              <a:rPr lang="en-US" sz="1800" b="0" i="0" dirty="0" err="1">
                <a:solidFill>
                  <a:srgbClr val="242021"/>
                </a:solidFill>
                <a:effectLst/>
                <a:latin typeface="TimesNewRomanPSMT"/>
              </a:rPr>
              <a:t>ugla</a:t>
            </a:r>
            <a:r>
              <a:rPr lang="en-US" sz="1800" b="0" i="0" dirty="0">
                <a:solidFill>
                  <a:srgbClr val="242021"/>
                </a:solidFill>
                <a:effectLst/>
                <a:latin typeface="TimesNewRomanPSMT"/>
              </a:rPr>
              <a:t> (</a:t>
            </a:r>
            <a:r>
              <a:rPr lang="en-US" sz="1800" b="0" i="0" dirty="0" err="1">
                <a:solidFill>
                  <a:srgbClr val="242021"/>
                </a:solidFill>
                <a:effectLst/>
                <a:latin typeface="TimesNewRomanPSMT"/>
              </a:rPr>
              <a:t>nagiba</a:t>
            </a:r>
            <a:r>
              <a:rPr lang="en-US" sz="1800" b="0" i="0" dirty="0">
                <a:solidFill>
                  <a:srgbClr val="242021"/>
                </a:solidFill>
                <a:effectLst/>
                <a:latin typeface="TimesNewRomanPSMT"/>
              </a:rPr>
              <a:t>) </a:t>
            </a:r>
            <a:r>
              <a:rPr lang="en-US" sz="1800" b="0" i="0" dirty="0" err="1">
                <a:solidFill>
                  <a:srgbClr val="242021"/>
                </a:solidFill>
                <a:effectLst/>
                <a:latin typeface="TimesNewRomanPSMT"/>
              </a:rPr>
              <a:t>koju</a:t>
            </a:r>
            <a:r>
              <a:rPr lang="en-US" sz="1800" b="0" i="0" dirty="0">
                <a:solidFill>
                  <a:srgbClr val="242021"/>
                </a:solidFill>
                <a:effectLst/>
                <a:latin typeface="TimesNewRomanPSMT"/>
              </a:rPr>
              <a:t> </a:t>
            </a:r>
            <a:r>
              <a:rPr lang="en-US" sz="1800" b="0" i="0" dirty="0" err="1">
                <a:solidFill>
                  <a:srgbClr val="242021"/>
                </a:solidFill>
                <a:effectLst/>
                <a:latin typeface="TimesNewRomanPSMT"/>
              </a:rPr>
              <a:t>frakturna</a:t>
            </a:r>
            <a:r>
              <a:rPr lang="en-US" sz="1800" b="0" i="0" dirty="0">
                <a:solidFill>
                  <a:srgbClr val="242021"/>
                </a:solidFill>
                <a:effectLst/>
                <a:latin typeface="TimesNewRomanPSMT"/>
              </a:rPr>
              <a:t> </a:t>
            </a:r>
            <a:r>
              <a:rPr lang="en-US" sz="1800" b="0" i="0" dirty="0" err="1">
                <a:solidFill>
                  <a:srgbClr val="242021"/>
                </a:solidFill>
                <a:effectLst/>
                <a:latin typeface="TimesNewRomanPSMT"/>
              </a:rPr>
              <a:t>linija</a:t>
            </a:r>
            <a:r>
              <a:rPr lang="en-US" sz="1800" b="0" i="0" dirty="0">
                <a:solidFill>
                  <a:srgbClr val="242021"/>
                </a:solidFill>
                <a:effectLst/>
                <a:latin typeface="TimesNewRomanPSMT"/>
              </a:rPr>
              <a:t> </a:t>
            </a:r>
            <a:r>
              <a:rPr lang="en-US" sz="1800" b="0" i="0" dirty="0" err="1">
                <a:solidFill>
                  <a:srgbClr val="242021"/>
                </a:solidFill>
                <a:effectLst/>
                <a:latin typeface="TimesNewRomanPSMT"/>
              </a:rPr>
              <a:t>gradi</a:t>
            </a:r>
            <a:r>
              <a:rPr lang="en-US" sz="1800" b="0" i="0" dirty="0">
                <a:solidFill>
                  <a:srgbClr val="242021"/>
                </a:solidFill>
                <a:effectLst/>
                <a:latin typeface="TimesNewRomanPSMT"/>
              </a:rPr>
              <a:t> </a:t>
            </a:r>
            <a:r>
              <a:rPr lang="en-US" sz="1800" b="0" i="0" dirty="0" err="1">
                <a:solidFill>
                  <a:srgbClr val="242021"/>
                </a:solidFill>
                <a:effectLst/>
                <a:latin typeface="TimesNewRomanPSMT"/>
              </a:rPr>
              <a:t>sa</a:t>
            </a:r>
            <a:r>
              <a:rPr lang="sr-Latn-BA" dirty="0">
                <a:solidFill>
                  <a:srgbClr val="242021"/>
                </a:solidFill>
                <a:latin typeface="TimesNewRomanPSMT"/>
              </a:rPr>
              <a:t> </a:t>
            </a:r>
            <a:r>
              <a:rPr lang="en-US" sz="1800" b="0" i="0" dirty="0" err="1">
                <a:solidFill>
                  <a:srgbClr val="242021"/>
                </a:solidFill>
                <a:effectLst/>
                <a:latin typeface="TimesNewRomanPSMT"/>
              </a:rPr>
              <a:t>horizontalnom</a:t>
            </a:r>
            <a:r>
              <a:rPr lang="en-US" sz="1800" b="0" i="0" dirty="0">
                <a:solidFill>
                  <a:srgbClr val="242021"/>
                </a:solidFill>
                <a:effectLst/>
                <a:latin typeface="TimesNewRomanPSMT"/>
              </a:rPr>
              <a:t> </a:t>
            </a:r>
            <a:r>
              <a:rPr lang="en-US" sz="1800" b="0" i="0" dirty="0" err="1">
                <a:solidFill>
                  <a:srgbClr val="242021"/>
                </a:solidFill>
                <a:effectLst/>
                <a:latin typeface="TimesNewRomanPSMT"/>
              </a:rPr>
              <a:t>linijom</a:t>
            </a:r>
            <a:r>
              <a:rPr lang="en-US" sz="1800" b="0" i="0" dirty="0">
                <a:solidFill>
                  <a:srgbClr val="242021"/>
                </a:solidFill>
                <a:effectLst/>
                <a:latin typeface="TimesNewRomanPSMT"/>
              </a:rPr>
              <a:t>, </a:t>
            </a:r>
            <a:r>
              <a:rPr lang="en-US" sz="1800" b="0" i="0" dirty="0" err="1">
                <a:solidFill>
                  <a:srgbClr val="242021"/>
                </a:solidFill>
                <a:effectLst/>
                <a:latin typeface="TimesNewRomanPSMT"/>
              </a:rPr>
              <a:t>te</a:t>
            </a:r>
            <a:r>
              <a:rPr lang="en-US" sz="1800" b="0" i="0" dirty="0">
                <a:solidFill>
                  <a:srgbClr val="242021"/>
                </a:solidFill>
                <a:effectLst/>
                <a:latin typeface="TimesNewRomanPSMT"/>
              </a:rPr>
              <a:t> </a:t>
            </a:r>
            <a:r>
              <a:rPr lang="en-US" sz="1800" b="0" i="0" dirty="0" err="1">
                <a:solidFill>
                  <a:srgbClr val="242021"/>
                </a:solidFill>
                <a:effectLst/>
                <a:latin typeface="TimesNewRomanPSMT"/>
              </a:rPr>
              <a:t>postoje</a:t>
            </a:r>
            <a:r>
              <a:rPr lang="en-US" sz="1800" b="0" i="0" dirty="0">
                <a:solidFill>
                  <a:srgbClr val="242021"/>
                </a:solidFill>
                <a:effectLst/>
                <a:latin typeface="TimesNewRomanPSMT"/>
              </a:rPr>
              <a:t>:</a:t>
            </a:r>
            <a:br>
              <a:rPr lang="en-US" sz="1800" b="0" i="0" dirty="0">
                <a:solidFill>
                  <a:srgbClr val="242021"/>
                </a:solidFill>
                <a:effectLst/>
                <a:latin typeface="TimesNewRomanPSMT"/>
              </a:rPr>
            </a:br>
            <a:r>
              <a:rPr lang="en-US" sz="1800" b="0" i="0" dirty="0">
                <a:solidFill>
                  <a:srgbClr val="242021"/>
                </a:solidFill>
                <a:effectLst/>
                <a:latin typeface="SymbolMT"/>
              </a:rPr>
              <a:t>- </a:t>
            </a:r>
            <a:r>
              <a:rPr lang="en-US" sz="1800" b="0" i="0" dirty="0">
                <a:solidFill>
                  <a:srgbClr val="242021"/>
                </a:solidFill>
                <a:effectLst/>
                <a:latin typeface="TimesNewRomanPSMT"/>
              </a:rPr>
              <a:t>tip I - </a:t>
            </a:r>
            <a:r>
              <a:rPr lang="en-US" sz="1800" b="0" i="0" dirty="0" err="1">
                <a:solidFill>
                  <a:srgbClr val="242021"/>
                </a:solidFill>
                <a:effectLst/>
                <a:latin typeface="TimesNewRomanPSMT"/>
              </a:rPr>
              <a:t>ugao</a:t>
            </a:r>
            <a:r>
              <a:rPr lang="en-US" sz="1800" b="0" i="0" dirty="0">
                <a:solidFill>
                  <a:srgbClr val="242021"/>
                </a:solidFill>
                <a:effectLst/>
                <a:latin typeface="TimesNewRomanPSMT"/>
              </a:rPr>
              <a:t> </a:t>
            </a:r>
            <a:r>
              <a:rPr lang="en-US" sz="1800" b="0" i="0" dirty="0" err="1">
                <a:solidFill>
                  <a:srgbClr val="242021"/>
                </a:solidFill>
                <a:effectLst/>
                <a:latin typeface="TimesNewRomanPSMT"/>
              </a:rPr>
              <a:t>manji</a:t>
            </a:r>
            <a:r>
              <a:rPr lang="en-US" sz="1800" b="0" i="0" dirty="0">
                <a:solidFill>
                  <a:srgbClr val="242021"/>
                </a:solidFill>
                <a:effectLst/>
                <a:latin typeface="TimesNewRomanPSMT"/>
              </a:rPr>
              <a:t> od 30°,</a:t>
            </a:r>
            <a:br>
              <a:rPr lang="en-US" sz="1800" b="0" i="0" dirty="0">
                <a:solidFill>
                  <a:srgbClr val="242021"/>
                </a:solidFill>
                <a:effectLst/>
                <a:latin typeface="TimesNewRomanPSMT"/>
              </a:rPr>
            </a:br>
            <a:r>
              <a:rPr lang="en-US" sz="1800" b="0" i="0" dirty="0">
                <a:solidFill>
                  <a:srgbClr val="242021"/>
                </a:solidFill>
                <a:effectLst/>
                <a:latin typeface="SymbolMT"/>
              </a:rPr>
              <a:t>- </a:t>
            </a:r>
            <a:r>
              <a:rPr lang="en-US" sz="1800" b="0" i="0" dirty="0">
                <a:solidFill>
                  <a:srgbClr val="242021"/>
                </a:solidFill>
                <a:effectLst/>
                <a:latin typeface="TimesNewRomanPSMT"/>
              </a:rPr>
              <a:t>tip II - </a:t>
            </a:r>
            <a:r>
              <a:rPr lang="en-US" sz="1800" b="0" i="0" dirty="0" err="1">
                <a:solidFill>
                  <a:srgbClr val="242021"/>
                </a:solidFill>
                <a:effectLst/>
                <a:latin typeface="TimesNewRomanPSMT"/>
              </a:rPr>
              <a:t>ugao</a:t>
            </a:r>
            <a:r>
              <a:rPr lang="en-US" sz="1800" b="0" i="0" dirty="0">
                <a:solidFill>
                  <a:srgbClr val="242021"/>
                </a:solidFill>
                <a:effectLst/>
                <a:latin typeface="TimesNewRomanPSMT"/>
              </a:rPr>
              <a:t> </a:t>
            </a:r>
            <a:r>
              <a:rPr lang="en-US" sz="1800" b="0" i="0" dirty="0" err="1">
                <a:solidFill>
                  <a:srgbClr val="242021"/>
                </a:solidFill>
                <a:effectLst/>
                <a:latin typeface="TimesNewRomanPSMT"/>
              </a:rPr>
              <a:t>između</a:t>
            </a:r>
            <a:r>
              <a:rPr lang="en-US" sz="1800" b="0" i="0" dirty="0">
                <a:solidFill>
                  <a:srgbClr val="242021"/>
                </a:solidFill>
                <a:effectLst/>
                <a:latin typeface="TimesNewRomanPSMT"/>
              </a:rPr>
              <a:t> 30° </a:t>
            </a:r>
            <a:r>
              <a:rPr lang="en-US" sz="1800" b="0" i="0" dirty="0" err="1">
                <a:solidFill>
                  <a:srgbClr val="242021"/>
                </a:solidFill>
                <a:effectLst/>
                <a:latin typeface="TimesNewRomanPSMT"/>
              </a:rPr>
              <a:t>i</a:t>
            </a:r>
            <a:r>
              <a:rPr lang="en-US" sz="1800" b="0" i="0" dirty="0">
                <a:solidFill>
                  <a:srgbClr val="242021"/>
                </a:solidFill>
                <a:effectLst/>
                <a:latin typeface="TimesNewRomanPSMT"/>
              </a:rPr>
              <a:t> 70°,</a:t>
            </a:r>
            <a:br>
              <a:rPr lang="en-US" sz="1800" b="0" i="0" dirty="0">
                <a:solidFill>
                  <a:srgbClr val="242021"/>
                </a:solidFill>
                <a:effectLst/>
                <a:latin typeface="TimesNewRomanPSMT"/>
              </a:rPr>
            </a:br>
            <a:r>
              <a:rPr lang="en-US" sz="1800" b="0" i="0" dirty="0">
                <a:solidFill>
                  <a:srgbClr val="242021"/>
                </a:solidFill>
                <a:effectLst/>
                <a:latin typeface="SymbolMT"/>
              </a:rPr>
              <a:t>- </a:t>
            </a:r>
            <a:r>
              <a:rPr lang="en-US" sz="1800" b="0" i="0" dirty="0">
                <a:solidFill>
                  <a:srgbClr val="242021"/>
                </a:solidFill>
                <a:effectLst/>
                <a:latin typeface="TimesNewRomanPSMT"/>
              </a:rPr>
              <a:t>tip III - </a:t>
            </a:r>
            <a:r>
              <a:rPr lang="en-US" sz="1800" b="0" i="0" dirty="0" err="1">
                <a:solidFill>
                  <a:srgbClr val="242021"/>
                </a:solidFill>
                <a:effectLst/>
                <a:latin typeface="TimesNewRomanPSMT"/>
              </a:rPr>
              <a:t>ugao</a:t>
            </a:r>
            <a:r>
              <a:rPr lang="en-US" sz="1800" b="0" i="0" dirty="0">
                <a:solidFill>
                  <a:srgbClr val="242021"/>
                </a:solidFill>
                <a:effectLst/>
                <a:latin typeface="TimesNewRomanPSMT"/>
              </a:rPr>
              <a:t> </a:t>
            </a:r>
            <a:r>
              <a:rPr lang="en-US" sz="1800" b="0" i="0" dirty="0" err="1">
                <a:solidFill>
                  <a:srgbClr val="242021"/>
                </a:solidFill>
                <a:effectLst/>
                <a:latin typeface="TimesNewRomanPSMT"/>
              </a:rPr>
              <a:t>veći</a:t>
            </a:r>
            <a:r>
              <a:rPr lang="en-US" sz="1800" b="0" i="0" dirty="0">
                <a:solidFill>
                  <a:srgbClr val="242021"/>
                </a:solidFill>
                <a:effectLst/>
                <a:latin typeface="TimesNewRomanPSMT"/>
              </a:rPr>
              <a:t> od 70°</a:t>
            </a:r>
            <a:r>
              <a:rPr lang="en-US" dirty="0"/>
              <a:t> </a:t>
            </a:r>
            <a:br>
              <a:rPr lang="en-US" dirty="0"/>
            </a:br>
            <a:endParaRPr lang="en-US" dirty="0"/>
          </a:p>
        </p:txBody>
      </p:sp>
      <p:sp>
        <p:nvSpPr>
          <p:cNvPr id="6" name="Content Placeholder 5">
            <a:extLst>
              <a:ext uri="{FF2B5EF4-FFF2-40B4-BE49-F238E27FC236}">
                <a16:creationId xmlns:a16="http://schemas.microsoft.com/office/drawing/2014/main" id="{9CE73A04-7BC8-4DFA-93C1-04C98A6CAC75}"/>
              </a:ext>
            </a:extLst>
          </p:cNvPr>
          <p:cNvSpPr>
            <a:spLocks noGrp="1"/>
          </p:cNvSpPr>
          <p:nvPr>
            <p:ph sz="half" idx="2"/>
          </p:nvPr>
        </p:nvSpPr>
        <p:spPr>
          <a:ln>
            <a:solidFill>
              <a:schemeClr val="accent1"/>
            </a:solidFill>
          </a:ln>
        </p:spPr>
        <p:txBody>
          <a:bodyPr>
            <a:normAutofit lnSpcReduction="10000"/>
          </a:bodyPr>
          <a:lstStyle/>
          <a:p>
            <a:r>
              <a:rPr lang="sr-Latn-BA" sz="1800" b="1" dirty="0">
                <a:solidFill>
                  <a:srgbClr val="242021"/>
                </a:solidFill>
                <a:effectLst/>
                <a:latin typeface="TimesNewRomanPS-BoldItalicMT"/>
              </a:rPr>
              <a:t>Gardenova klasifikacija:</a:t>
            </a:r>
          </a:p>
          <a:p>
            <a:pPr>
              <a:buClr>
                <a:schemeClr val="tx1"/>
              </a:buClr>
              <a:buFont typeface="Arial" panose="020B0604020202020204" pitchFamily="34" charset="0"/>
              <a:buChar char="•"/>
            </a:pPr>
            <a:r>
              <a:rPr lang="en-US" sz="1800" b="1" i="1" dirty="0">
                <a:solidFill>
                  <a:srgbClr val="242021"/>
                </a:solidFill>
                <a:effectLst/>
                <a:latin typeface="Times New Roman" panose="02020603050405020304" pitchFamily="18" charset="0"/>
                <a:cs typeface="Times New Roman" panose="02020603050405020304" pitchFamily="18" charset="0"/>
              </a:rPr>
              <a:t>Garden I </a:t>
            </a:r>
            <a:r>
              <a:rPr lang="en-US" sz="1800" b="0" i="0" dirty="0" err="1">
                <a:solidFill>
                  <a:srgbClr val="242021"/>
                </a:solidFill>
                <a:effectLst/>
                <a:latin typeface="Times New Roman" panose="02020603050405020304" pitchFamily="18" charset="0"/>
                <a:cs typeface="Times New Roman" panose="02020603050405020304" pitchFamily="18" charset="0"/>
              </a:rPr>
              <a:t>predstavlja</a:t>
            </a:r>
            <a:r>
              <a:rPr lang="en-US" sz="1800" b="0" i="0" dirty="0">
                <a:solidFill>
                  <a:srgbClr val="242021"/>
                </a:solidFill>
                <a:effectLst/>
                <a:latin typeface="Times New Roman" panose="02020603050405020304" pitchFamily="18" charset="0"/>
                <a:cs typeface="Times New Roman" panose="02020603050405020304" pitchFamily="18" charset="0"/>
              </a:rPr>
              <a:t> </a:t>
            </a:r>
            <a:r>
              <a:rPr lang="en-US" sz="1800" b="0" i="0" dirty="0" err="1">
                <a:solidFill>
                  <a:srgbClr val="242021"/>
                </a:solidFill>
                <a:effectLst/>
                <a:latin typeface="Times New Roman" panose="02020603050405020304" pitchFamily="18" charset="0"/>
                <a:cs typeface="Times New Roman" panose="02020603050405020304" pitchFamily="18" charset="0"/>
              </a:rPr>
              <a:t>inkompletni</a:t>
            </a:r>
            <a:r>
              <a:rPr lang="en-US" sz="1800" b="0" i="0" dirty="0">
                <a:solidFill>
                  <a:srgbClr val="242021"/>
                </a:solidFill>
                <a:effectLst/>
                <a:latin typeface="Times New Roman" panose="02020603050405020304" pitchFamily="18" charset="0"/>
                <a:cs typeface="Times New Roman" panose="02020603050405020304" pitchFamily="18" charset="0"/>
              </a:rPr>
              <a:t> </a:t>
            </a:r>
            <a:r>
              <a:rPr lang="en-US" sz="1800" b="0" i="0" dirty="0" err="1">
                <a:solidFill>
                  <a:srgbClr val="242021"/>
                </a:solidFill>
                <a:effectLst/>
                <a:latin typeface="Times New Roman" panose="02020603050405020304" pitchFamily="18" charset="0"/>
                <a:cs typeface="Times New Roman" panose="02020603050405020304" pitchFamily="18" charset="0"/>
              </a:rPr>
              <a:t>supkapitalni</a:t>
            </a:r>
            <a:r>
              <a:rPr lang="en-US" sz="1800" b="0" i="0" dirty="0">
                <a:solidFill>
                  <a:srgbClr val="242021"/>
                </a:solidFill>
                <a:effectLst/>
                <a:latin typeface="Times New Roman" panose="02020603050405020304" pitchFamily="18" charset="0"/>
                <a:cs typeface="Times New Roman" panose="02020603050405020304" pitchFamily="18" charset="0"/>
              </a:rPr>
              <a:t> </a:t>
            </a:r>
            <a:r>
              <a:rPr lang="en-US" sz="1800" b="0" i="0" dirty="0" err="1">
                <a:solidFill>
                  <a:srgbClr val="242021"/>
                </a:solidFill>
                <a:effectLst/>
                <a:latin typeface="Times New Roman" panose="02020603050405020304" pitchFamily="18" charset="0"/>
                <a:cs typeface="Times New Roman" panose="02020603050405020304" pitchFamily="18" charset="0"/>
              </a:rPr>
              <a:t>prelom</a:t>
            </a:r>
            <a:r>
              <a:rPr lang="en-US" sz="1800" b="0" i="0" dirty="0">
                <a:solidFill>
                  <a:srgbClr val="242021"/>
                </a:solidFill>
                <a:effectLst/>
                <a:latin typeface="Times New Roman" panose="02020603050405020304" pitchFamily="18" charset="0"/>
                <a:cs typeface="Times New Roman" panose="02020603050405020304" pitchFamily="18" charset="0"/>
              </a:rPr>
              <a:t>. </a:t>
            </a:r>
            <a:endParaRPr lang="sr-Latn-BA" sz="1800" b="0" i="0" dirty="0">
              <a:solidFill>
                <a:srgbClr val="242021"/>
              </a:solidFill>
              <a:effectLst/>
              <a:latin typeface="Times New Roman" panose="02020603050405020304" pitchFamily="18" charset="0"/>
              <a:cs typeface="Times New Roman" panose="02020603050405020304" pitchFamily="18" charset="0"/>
            </a:endParaRPr>
          </a:p>
          <a:p>
            <a:pPr>
              <a:buClr>
                <a:schemeClr val="tx1"/>
              </a:buClr>
              <a:buFont typeface="Arial" panose="020B0604020202020204" pitchFamily="34" charset="0"/>
              <a:buChar char="•"/>
            </a:pPr>
            <a:r>
              <a:rPr lang="en-US" sz="1800" b="1" i="1" dirty="0">
                <a:solidFill>
                  <a:srgbClr val="242021"/>
                </a:solidFill>
                <a:effectLst/>
                <a:latin typeface="Times New Roman" panose="02020603050405020304" pitchFamily="18" charset="0"/>
                <a:cs typeface="Times New Roman" panose="02020603050405020304" pitchFamily="18" charset="0"/>
              </a:rPr>
              <a:t>Garden II </a:t>
            </a:r>
            <a:r>
              <a:rPr lang="en-US" sz="1800" b="0" i="0" dirty="0" err="1">
                <a:solidFill>
                  <a:srgbClr val="242021"/>
                </a:solidFill>
                <a:effectLst/>
                <a:latin typeface="Times New Roman" panose="02020603050405020304" pitchFamily="18" charset="0"/>
                <a:cs typeface="Times New Roman" panose="02020603050405020304" pitchFamily="18" charset="0"/>
              </a:rPr>
              <a:t>prelom</a:t>
            </a:r>
            <a:r>
              <a:rPr lang="en-US" sz="1800" b="0" i="0" dirty="0">
                <a:solidFill>
                  <a:srgbClr val="242021"/>
                </a:solidFill>
                <a:effectLst/>
                <a:latin typeface="Times New Roman" panose="02020603050405020304" pitchFamily="18" charset="0"/>
                <a:cs typeface="Times New Roman" panose="02020603050405020304" pitchFamily="18" charset="0"/>
              </a:rPr>
              <a:t> je </a:t>
            </a:r>
            <a:r>
              <a:rPr lang="en-US" sz="1800" b="0" i="0" dirty="0" err="1">
                <a:solidFill>
                  <a:srgbClr val="242021"/>
                </a:solidFill>
                <a:effectLst/>
                <a:latin typeface="Times New Roman" panose="02020603050405020304" pitchFamily="18" charset="0"/>
                <a:cs typeface="Times New Roman" panose="02020603050405020304" pitchFamily="18" charset="0"/>
              </a:rPr>
              <a:t>kompletan</a:t>
            </a:r>
            <a:r>
              <a:rPr lang="en-US" sz="1800" b="0" i="0" dirty="0">
                <a:solidFill>
                  <a:srgbClr val="242021"/>
                </a:solidFill>
                <a:effectLst/>
                <a:latin typeface="Times New Roman" panose="02020603050405020304" pitchFamily="18" charset="0"/>
                <a:cs typeface="Times New Roman" panose="02020603050405020304" pitchFamily="18" charset="0"/>
              </a:rPr>
              <a:t>, </a:t>
            </a:r>
            <a:r>
              <a:rPr lang="en-US" sz="1800" b="0" i="0" dirty="0" err="1">
                <a:solidFill>
                  <a:srgbClr val="242021"/>
                </a:solidFill>
                <a:effectLst/>
                <a:latin typeface="Times New Roman" panose="02020603050405020304" pitchFamily="18" charset="0"/>
                <a:cs typeface="Times New Roman" panose="02020603050405020304" pitchFamily="18" charset="0"/>
              </a:rPr>
              <a:t>ali</a:t>
            </a:r>
            <a:r>
              <a:rPr lang="en-US" sz="1800" b="0" i="0" dirty="0">
                <a:solidFill>
                  <a:srgbClr val="242021"/>
                </a:solidFill>
                <a:effectLst/>
                <a:latin typeface="Times New Roman" panose="02020603050405020304" pitchFamily="18" charset="0"/>
                <a:cs typeface="Times New Roman" panose="02020603050405020304" pitchFamily="18" charset="0"/>
              </a:rPr>
              <a:t> </a:t>
            </a:r>
            <a:r>
              <a:rPr lang="en-US" sz="1800" b="0" i="0" dirty="0" err="1">
                <a:solidFill>
                  <a:srgbClr val="242021"/>
                </a:solidFill>
                <a:effectLst/>
                <a:latin typeface="Times New Roman" panose="02020603050405020304" pitchFamily="18" charset="0"/>
                <a:cs typeface="Times New Roman" panose="02020603050405020304" pitchFamily="18" charset="0"/>
              </a:rPr>
              <a:t>nedislociran</a:t>
            </a:r>
            <a:endParaRPr lang="sr-Latn-BA" sz="1800" b="0" i="0" dirty="0">
              <a:solidFill>
                <a:srgbClr val="242021"/>
              </a:solidFill>
              <a:effectLst/>
              <a:latin typeface="Times New Roman" panose="02020603050405020304" pitchFamily="18" charset="0"/>
              <a:cs typeface="Times New Roman" panose="02020603050405020304" pitchFamily="18" charset="0"/>
            </a:endParaRPr>
          </a:p>
          <a:p>
            <a:pPr>
              <a:buClr>
                <a:schemeClr val="tx1"/>
              </a:buClr>
              <a:buFont typeface="Arial" panose="020B0604020202020204" pitchFamily="34" charset="0"/>
              <a:buChar char="•"/>
            </a:pPr>
            <a:r>
              <a:rPr lang="en-US" sz="1800" b="1" i="1" dirty="0">
                <a:solidFill>
                  <a:srgbClr val="242021"/>
                </a:solidFill>
                <a:effectLst/>
                <a:latin typeface="Times New Roman" panose="02020603050405020304" pitchFamily="18" charset="0"/>
                <a:cs typeface="Times New Roman" panose="02020603050405020304" pitchFamily="18" charset="0"/>
              </a:rPr>
              <a:t>Garden III </a:t>
            </a:r>
            <a:r>
              <a:rPr lang="en-US" sz="1800" b="0" i="0" dirty="0">
                <a:solidFill>
                  <a:srgbClr val="242021"/>
                </a:solidFill>
                <a:effectLst/>
                <a:latin typeface="Times New Roman" panose="02020603050405020304" pitchFamily="18" charset="0"/>
                <a:cs typeface="Times New Roman" panose="02020603050405020304" pitchFamily="18" charset="0"/>
              </a:rPr>
              <a:t>je </a:t>
            </a:r>
            <a:r>
              <a:rPr lang="en-US" sz="1800" b="0" i="0" dirty="0" err="1">
                <a:solidFill>
                  <a:srgbClr val="242021"/>
                </a:solidFill>
                <a:effectLst/>
                <a:latin typeface="Times New Roman" panose="02020603050405020304" pitchFamily="18" charset="0"/>
                <a:cs typeface="Times New Roman" panose="02020603050405020304" pitchFamily="18" charset="0"/>
              </a:rPr>
              <a:t>kompletan</a:t>
            </a:r>
            <a:r>
              <a:rPr lang="en-US" sz="1800" b="0" i="0" dirty="0">
                <a:solidFill>
                  <a:srgbClr val="242021"/>
                </a:solidFill>
                <a:effectLst/>
                <a:latin typeface="Times New Roman" panose="02020603050405020304" pitchFamily="18" charset="0"/>
                <a:cs typeface="Times New Roman" panose="02020603050405020304" pitchFamily="18" charset="0"/>
              </a:rPr>
              <a:t>, </a:t>
            </a:r>
            <a:r>
              <a:rPr lang="en-US" sz="1800" b="0" i="0" dirty="0" err="1">
                <a:solidFill>
                  <a:srgbClr val="242021"/>
                </a:solidFill>
                <a:effectLst/>
                <a:latin typeface="Times New Roman" panose="02020603050405020304" pitchFamily="18" charset="0"/>
                <a:cs typeface="Times New Roman" panose="02020603050405020304" pitchFamily="18" charset="0"/>
              </a:rPr>
              <a:t>djelimično</a:t>
            </a:r>
            <a:r>
              <a:rPr lang="en-US" sz="1800" b="0" i="0" dirty="0">
                <a:solidFill>
                  <a:srgbClr val="242021"/>
                </a:solidFill>
                <a:effectLst/>
                <a:latin typeface="Times New Roman" panose="02020603050405020304" pitchFamily="18" charset="0"/>
                <a:cs typeface="Times New Roman" panose="02020603050405020304" pitchFamily="18" charset="0"/>
              </a:rPr>
              <a:t> </a:t>
            </a:r>
            <a:r>
              <a:rPr lang="en-US" sz="1800" b="0" i="0" dirty="0" err="1">
                <a:solidFill>
                  <a:srgbClr val="242021"/>
                </a:solidFill>
                <a:effectLst/>
                <a:latin typeface="Times New Roman" panose="02020603050405020304" pitchFamily="18" charset="0"/>
                <a:cs typeface="Times New Roman" panose="02020603050405020304" pitchFamily="18" charset="0"/>
              </a:rPr>
              <a:t>dislociran</a:t>
            </a:r>
            <a:r>
              <a:rPr lang="en-US" sz="1800" b="0" i="0" dirty="0">
                <a:solidFill>
                  <a:srgbClr val="242021"/>
                </a:solidFill>
                <a:effectLst/>
                <a:latin typeface="Times New Roman" panose="02020603050405020304" pitchFamily="18" charset="0"/>
                <a:cs typeface="Times New Roman" panose="02020603050405020304" pitchFamily="18" charset="0"/>
              </a:rPr>
              <a:t> </a:t>
            </a:r>
            <a:r>
              <a:rPr lang="en-US" sz="1800" b="0" i="0" dirty="0" err="1">
                <a:solidFill>
                  <a:srgbClr val="242021"/>
                </a:solidFill>
                <a:effectLst/>
                <a:latin typeface="Times New Roman" panose="02020603050405020304" pitchFamily="18" charset="0"/>
                <a:cs typeface="Times New Roman" panose="02020603050405020304" pitchFamily="18" charset="0"/>
              </a:rPr>
              <a:t>supkapitalni</a:t>
            </a:r>
            <a:r>
              <a:rPr lang="en-US" sz="1800" b="0" i="0" dirty="0">
                <a:solidFill>
                  <a:srgbClr val="242021"/>
                </a:solidFill>
                <a:effectLst/>
                <a:latin typeface="Times New Roman" panose="02020603050405020304" pitchFamily="18" charset="0"/>
                <a:cs typeface="Times New Roman" panose="02020603050405020304" pitchFamily="18" charset="0"/>
              </a:rPr>
              <a:t> </a:t>
            </a:r>
            <a:r>
              <a:rPr lang="en-US" sz="1800" b="0" i="0" dirty="0" err="1">
                <a:solidFill>
                  <a:srgbClr val="242021"/>
                </a:solidFill>
                <a:effectLst/>
                <a:latin typeface="Times New Roman" panose="02020603050405020304" pitchFamily="18" charset="0"/>
                <a:cs typeface="Times New Roman" panose="02020603050405020304" pitchFamily="18" charset="0"/>
              </a:rPr>
              <a:t>prelom</a:t>
            </a:r>
            <a:r>
              <a:rPr lang="en-US" dirty="0">
                <a:latin typeface="Times New Roman" panose="02020603050405020304" pitchFamily="18" charset="0"/>
                <a:cs typeface="Times New Roman" panose="02020603050405020304" pitchFamily="18" charset="0"/>
              </a:rPr>
              <a:t> </a:t>
            </a:r>
            <a:r>
              <a:rPr lang="sr-Latn-BA" dirty="0">
                <a:latin typeface="Times New Roman" panose="02020603050405020304" pitchFamily="18" charset="0"/>
                <a:cs typeface="Times New Roman" panose="02020603050405020304" pitchFamily="18" charset="0"/>
              </a:rPr>
              <a:t>, najčešći</a:t>
            </a:r>
          </a:p>
          <a:p>
            <a:pPr>
              <a:buClr>
                <a:schemeClr val="tx1"/>
              </a:buClr>
              <a:buFont typeface="Arial" panose="020B0604020202020204" pitchFamily="34" charset="0"/>
              <a:buChar char="•"/>
            </a:pPr>
            <a:r>
              <a:rPr lang="en-US" sz="1800" b="1" i="1" dirty="0">
                <a:solidFill>
                  <a:srgbClr val="242021"/>
                </a:solidFill>
                <a:effectLst/>
                <a:latin typeface="Times New Roman" panose="02020603050405020304" pitchFamily="18" charset="0"/>
                <a:cs typeface="Times New Roman" panose="02020603050405020304" pitchFamily="18" charset="0"/>
              </a:rPr>
              <a:t>Garden IV </a:t>
            </a:r>
            <a:r>
              <a:rPr lang="en-US" sz="1800" b="0" i="0" dirty="0">
                <a:solidFill>
                  <a:srgbClr val="242021"/>
                </a:solidFill>
                <a:effectLst/>
                <a:latin typeface="Times New Roman" panose="02020603050405020304" pitchFamily="18" charset="0"/>
                <a:cs typeface="Times New Roman" panose="02020603050405020304" pitchFamily="18" charset="0"/>
              </a:rPr>
              <a:t>je </a:t>
            </a:r>
            <a:r>
              <a:rPr lang="en-US" sz="1800" b="0" i="0" dirty="0" err="1">
                <a:solidFill>
                  <a:srgbClr val="242021"/>
                </a:solidFill>
                <a:effectLst/>
                <a:latin typeface="Times New Roman" panose="02020603050405020304" pitchFamily="18" charset="0"/>
                <a:cs typeface="Times New Roman" panose="02020603050405020304" pitchFamily="18" charset="0"/>
              </a:rPr>
              <a:t>kompletan</a:t>
            </a:r>
            <a:r>
              <a:rPr lang="en-US" sz="1800" b="0" i="0" dirty="0">
                <a:solidFill>
                  <a:srgbClr val="242021"/>
                </a:solidFill>
                <a:effectLst/>
                <a:latin typeface="Times New Roman" panose="02020603050405020304" pitchFamily="18" charset="0"/>
                <a:cs typeface="Times New Roman" panose="02020603050405020304" pitchFamily="18" charset="0"/>
              </a:rPr>
              <a:t> </a:t>
            </a:r>
            <a:r>
              <a:rPr lang="en-US" sz="1800" b="0" i="0" dirty="0" err="1">
                <a:solidFill>
                  <a:srgbClr val="242021"/>
                </a:solidFill>
                <a:effectLst/>
                <a:latin typeface="Times New Roman" panose="02020603050405020304" pitchFamily="18" charset="0"/>
                <a:cs typeface="Times New Roman" panose="02020603050405020304" pitchFamily="18" charset="0"/>
              </a:rPr>
              <a:t>i</a:t>
            </a:r>
            <a:r>
              <a:rPr lang="en-US" sz="1800" b="0" i="0" dirty="0">
                <a:solidFill>
                  <a:srgbClr val="242021"/>
                </a:solidFill>
                <a:effectLst/>
                <a:latin typeface="Times New Roman" panose="02020603050405020304" pitchFamily="18" charset="0"/>
                <a:cs typeface="Times New Roman" panose="02020603050405020304" pitchFamily="18" charset="0"/>
              </a:rPr>
              <a:t> </a:t>
            </a:r>
            <a:r>
              <a:rPr lang="en-US" sz="1800" b="0" i="0" dirty="0" err="1">
                <a:solidFill>
                  <a:srgbClr val="242021"/>
                </a:solidFill>
                <a:effectLst/>
                <a:latin typeface="Times New Roman" panose="02020603050405020304" pitchFamily="18" charset="0"/>
                <a:cs typeface="Times New Roman" panose="02020603050405020304" pitchFamily="18" charset="0"/>
              </a:rPr>
              <a:t>potpuno</a:t>
            </a:r>
            <a:r>
              <a:rPr lang="en-US" sz="1800" b="0" i="0" dirty="0">
                <a:solidFill>
                  <a:srgbClr val="242021"/>
                </a:solidFill>
                <a:effectLst/>
                <a:latin typeface="Times New Roman" panose="02020603050405020304" pitchFamily="18" charset="0"/>
                <a:cs typeface="Times New Roman" panose="02020603050405020304" pitchFamily="18" charset="0"/>
              </a:rPr>
              <a:t> </a:t>
            </a:r>
            <a:r>
              <a:rPr lang="en-US" sz="1800" b="0" i="0" dirty="0" err="1">
                <a:solidFill>
                  <a:srgbClr val="242021"/>
                </a:solidFill>
                <a:effectLst/>
                <a:latin typeface="Times New Roman" panose="02020603050405020304" pitchFamily="18" charset="0"/>
                <a:cs typeface="Times New Roman" panose="02020603050405020304" pitchFamily="18" charset="0"/>
              </a:rPr>
              <a:t>dislociran</a:t>
            </a:r>
            <a:r>
              <a:rPr lang="en-US" sz="1800" b="0" i="0" dirty="0">
                <a:solidFill>
                  <a:srgbClr val="242021"/>
                </a:solidFill>
                <a:effectLst/>
                <a:latin typeface="Times New Roman" panose="02020603050405020304" pitchFamily="18" charset="0"/>
                <a:cs typeface="Times New Roman" panose="02020603050405020304" pitchFamily="18" charset="0"/>
              </a:rPr>
              <a:t> </a:t>
            </a:r>
            <a:r>
              <a:rPr lang="en-US" sz="1800" b="0" i="0" dirty="0" err="1">
                <a:solidFill>
                  <a:srgbClr val="242021"/>
                </a:solidFill>
                <a:effectLst/>
                <a:latin typeface="Times New Roman" panose="02020603050405020304" pitchFamily="18" charset="0"/>
                <a:cs typeface="Times New Roman" panose="02020603050405020304" pitchFamily="18" charset="0"/>
              </a:rPr>
              <a:t>prelom</a:t>
            </a:r>
            <a:r>
              <a:rPr lang="en-US" dirty="0">
                <a:latin typeface="Times New Roman" panose="02020603050405020304" pitchFamily="18" charset="0"/>
                <a:cs typeface="Times New Roman" panose="02020603050405020304" pitchFamily="18" charset="0"/>
              </a:rPr>
              <a:t> </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2AB7D82-867A-4F7E-B58D-88C2E5B58F77}"/>
              </a:ext>
            </a:extLst>
          </p:cNvPr>
          <p:cNvPicPr>
            <a:picLocks noChangeAspect="1"/>
          </p:cNvPicPr>
          <p:nvPr/>
        </p:nvPicPr>
        <p:blipFill>
          <a:blip r:embed="rId2"/>
          <a:stretch>
            <a:fillRect/>
          </a:stretch>
        </p:blipFill>
        <p:spPr>
          <a:xfrm>
            <a:off x="8751489" y="80284"/>
            <a:ext cx="2688035" cy="2877868"/>
          </a:xfrm>
          <a:prstGeom prst="rect">
            <a:avLst/>
          </a:prstGeom>
        </p:spPr>
      </p:pic>
      <p:pic>
        <p:nvPicPr>
          <p:cNvPr id="7" name="Picture 6">
            <a:extLst>
              <a:ext uri="{FF2B5EF4-FFF2-40B4-BE49-F238E27FC236}">
                <a16:creationId xmlns:a16="http://schemas.microsoft.com/office/drawing/2014/main" id="{6FF1309C-1750-4387-80D8-E847B1EEF63B}"/>
              </a:ext>
            </a:extLst>
          </p:cNvPr>
          <p:cNvPicPr>
            <a:picLocks noChangeAspect="1"/>
          </p:cNvPicPr>
          <p:nvPr/>
        </p:nvPicPr>
        <p:blipFill>
          <a:blip r:embed="rId3"/>
          <a:stretch>
            <a:fillRect/>
          </a:stretch>
        </p:blipFill>
        <p:spPr>
          <a:xfrm>
            <a:off x="8911460" y="3349156"/>
            <a:ext cx="2741170" cy="2877869"/>
          </a:xfrm>
          <a:prstGeom prst="rect">
            <a:avLst/>
          </a:prstGeom>
        </p:spPr>
      </p:pic>
      <p:pic>
        <p:nvPicPr>
          <p:cNvPr id="9" name="Picture 8">
            <a:extLst>
              <a:ext uri="{FF2B5EF4-FFF2-40B4-BE49-F238E27FC236}">
                <a16:creationId xmlns:a16="http://schemas.microsoft.com/office/drawing/2014/main" id="{9A7BC368-57F2-458D-BBB2-21F0B0E399C5}"/>
              </a:ext>
            </a:extLst>
          </p:cNvPr>
          <p:cNvPicPr>
            <a:picLocks noChangeAspect="1"/>
          </p:cNvPicPr>
          <p:nvPr/>
        </p:nvPicPr>
        <p:blipFill>
          <a:blip r:embed="rId4"/>
          <a:stretch>
            <a:fillRect/>
          </a:stretch>
        </p:blipFill>
        <p:spPr>
          <a:xfrm>
            <a:off x="677334" y="4702629"/>
            <a:ext cx="4184035" cy="1986099"/>
          </a:xfrm>
          <a:prstGeom prst="rect">
            <a:avLst/>
          </a:prstGeom>
        </p:spPr>
      </p:pic>
    </p:spTree>
    <p:extLst>
      <p:ext uri="{BB962C8B-B14F-4D97-AF65-F5344CB8AC3E}">
        <p14:creationId xmlns:p14="http://schemas.microsoft.com/office/powerpoint/2010/main" val="1449076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B11DC-AD3C-43F3-893C-16872B372110}"/>
              </a:ext>
            </a:extLst>
          </p:cNvPr>
          <p:cNvSpPr>
            <a:spLocks noGrp="1"/>
          </p:cNvSpPr>
          <p:nvPr>
            <p:ph type="title"/>
          </p:nvPr>
        </p:nvSpPr>
        <p:spPr>
          <a:xfrm>
            <a:off x="677334" y="609600"/>
            <a:ext cx="5658152" cy="1320800"/>
          </a:xfrm>
        </p:spPr>
        <p:txBody>
          <a:bodyPr/>
          <a:lstStyle/>
          <a:p>
            <a:pPr algn="ctr"/>
            <a:r>
              <a:rPr lang="sr-Latn-BA" dirty="0">
                <a:solidFill>
                  <a:schemeClr val="tx1">
                    <a:lumMod val="95000"/>
                    <a:lumOff val="5000"/>
                  </a:schemeClr>
                </a:solidFill>
              </a:rPr>
              <a:t>Prelomi vrata butne kosti</a:t>
            </a:r>
            <a:br>
              <a:rPr lang="sr-Latn-BA" dirty="0">
                <a:solidFill>
                  <a:schemeClr val="tx1">
                    <a:lumMod val="95000"/>
                    <a:lumOff val="5000"/>
                  </a:schemeClr>
                </a:solidFill>
              </a:rPr>
            </a:br>
            <a:r>
              <a:rPr lang="sr-Latn-BA" i="1" dirty="0">
                <a:solidFill>
                  <a:schemeClr val="tx1">
                    <a:lumMod val="95000"/>
                    <a:lumOff val="5000"/>
                  </a:schemeClr>
                </a:solidFill>
              </a:rPr>
              <a:t>Fractura colli femoris</a:t>
            </a:r>
            <a:endParaRPr lang="en-US" i="1" dirty="0"/>
          </a:p>
        </p:txBody>
      </p:sp>
      <p:sp>
        <p:nvSpPr>
          <p:cNvPr id="3" name="Content Placeholder 2">
            <a:extLst>
              <a:ext uri="{FF2B5EF4-FFF2-40B4-BE49-F238E27FC236}">
                <a16:creationId xmlns:a16="http://schemas.microsoft.com/office/drawing/2014/main" id="{9F31121A-F5EF-4E0F-AFAA-70345840A79C}"/>
              </a:ext>
            </a:extLst>
          </p:cNvPr>
          <p:cNvSpPr>
            <a:spLocks noGrp="1"/>
          </p:cNvSpPr>
          <p:nvPr>
            <p:ph idx="1"/>
          </p:nvPr>
        </p:nvSpPr>
        <p:spPr>
          <a:xfrm>
            <a:off x="327885" y="2160589"/>
            <a:ext cx="7612466" cy="4697411"/>
          </a:xfrm>
        </p:spPr>
        <p:txBody>
          <a:bodyPr>
            <a:normAutofit fontScale="92500" lnSpcReduction="20000"/>
          </a:bodyPr>
          <a:lstStyle/>
          <a:p>
            <a:pPr>
              <a:spcBef>
                <a:spcPts val="0"/>
              </a:spcBef>
              <a:buClrTx/>
              <a:buFont typeface="Arial" panose="020B0604020202020204" pitchFamily="34" charset="0"/>
              <a:buChar char="•"/>
            </a:pPr>
            <a:r>
              <a:rPr lang="sr-Latn-BA" b="1" i="0" dirty="0">
                <a:solidFill>
                  <a:schemeClr val="tx1"/>
                </a:solidFill>
                <a:effectLst/>
                <a:latin typeface="Times New Roman" panose="02020603050405020304" pitchFamily="18" charset="0"/>
                <a:cs typeface="Times New Roman" panose="02020603050405020304" pitchFamily="18" charset="0"/>
              </a:rPr>
              <a:t>Klinička slika</a:t>
            </a:r>
          </a:p>
          <a:p>
            <a:pPr>
              <a:spcBef>
                <a:spcPts val="0"/>
              </a:spcBef>
              <a:buClrTx/>
              <a:buFont typeface="Arial" panose="020B0604020202020204" pitchFamily="34" charset="0"/>
              <a:buChar char="•"/>
            </a:pPr>
            <a:r>
              <a:rPr lang="en-US" sz="2200" b="0" i="0" dirty="0">
                <a:solidFill>
                  <a:schemeClr val="tx1"/>
                </a:solidFill>
                <a:effectLst/>
                <a:latin typeface="Times New Roman" panose="02020603050405020304" pitchFamily="18" charset="0"/>
                <a:cs typeface="Times New Roman" panose="02020603050405020304" pitchFamily="18" charset="0"/>
              </a:rPr>
              <a:t>U </a:t>
            </a:r>
            <a:r>
              <a:rPr lang="en-US" sz="2200" b="0" i="0" dirty="0" err="1">
                <a:solidFill>
                  <a:schemeClr val="tx1"/>
                </a:solidFill>
                <a:effectLst/>
                <a:latin typeface="Times New Roman" panose="02020603050405020304" pitchFamily="18" charset="0"/>
                <a:cs typeface="Times New Roman" panose="02020603050405020304" pitchFamily="18" charset="0"/>
              </a:rPr>
              <a:t>kliničkoj</a:t>
            </a:r>
            <a:r>
              <a:rPr lang="en-US" sz="2200" b="0" i="0" dirty="0">
                <a:solidFill>
                  <a:schemeClr val="tx1"/>
                </a:solidFill>
                <a:effectLst/>
                <a:latin typeface="Times New Roman" panose="02020603050405020304" pitchFamily="18" charset="0"/>
                <a:cs typeface="Times New Roman" panose="02020603050405020304" pitchFamily="18" charset="0"/>
              </a:rPr>
              <a:t> </a:t>
            </a:r>
            <a:r>
              <a:rPr lang="en-US" sz="2200" b="0" i="0" dirty="0" err="1">
                <a:solidFill>
                  <a:schemeClr val="tx1"/>
                </a:solidFill>
                <a:effectLst/>
                <a:latin typeface="Times New Roman" panose="02020603050405020304" pitchFamily="18" charset="0"/>
                <a:cs typeface="Times New Roman" panose="02020603050405020304" pitchFamily="18" charset="0"/>
              </a:rPr>
              <a:t>slici</a:t>
            </a:r>
            <a:r>
              <a:rPr lang="en-US" sz="2200" b="0" i="0" dirty="0">
                <a:solidFill>
                  <a:schemeClr val="tx1"/>
                </a:solidFill>
                <a:effectLst/>
                <a:latin typeface="Times New Roman" panose="02020603050405020304" pitchFamily="18" charset="0"/>
                <a:cs typeface="Times New Roman" panose="02020603050405020304" pitchFamily="18" charset="0"/>
              </a:rPr>
              <a:t> </a:t>
            </a:r>
            <a:r>
              <a:rPr lang="en-US" sz="2200" b="0" i="0" dirty="0" err="1">
                <a:solidFill>
                  <a:schemeClr val="tx1"/>
                </a:solidFill>
                <a:effectLst/>
                <a:latin typeface="Times New Roman" panose="02020603050405020304" pitchFamily="18" charset="0"/>
                <a:cs typeface="Times New Roman" panose="02020603050405020304" pitchFamily="18" charset="0"/>
              </a:rPr>
              <a:t>dominira</a:t>
            </a:r>
            <a:r>
              <a:rPr lang="en-US" sz="2200" b="0" i="0" dirty="0">
                <a:solidFill>
                  <a:schemeClr val="tx1"/>
                </a:solidFill>
                <a:effectLst/>
                <a:latin typeface="Times New Roman" panose="02020603050405020304" pitchFamily="18" charset="0"/>
                <a:cs typeface="Times New Roman" panose="02020603050405020304" pitchFamily="18" charset="0"/>
              </a:rPr>
              <a:t> </a:t>
            </a:r>
            <a:r>
              <a:rPr lang="en-US" sz="2200" b="1" i="0" dirty="0" err="1">
                <a:solidFill>
                  <a:schemeClr val="tx1"/>
                </a:solidFill>
                <a:effectLst/>
                <a:latin typeface="Times New Roman" panose="02020603050405020304" pitchFamily="18" charset="0"/>
                <a:cs typeface="Times New Roman" panose="02020603050405020304" pitchFamily="18" charset="0"/>
              </a:rPr>
              <a:t>bol</a:t>
            </a:r>
            <a:r>
              <a:rPr lang="en-US" sz="2200" b="1" i="0" dirty="0">
                <a:solidFill>
                  <a:schemeClr val="tx1"/>
                </a:solidFill>
                <a:effectLst/>
                <a:latin typeface="Times New Roman" panose="02020603050405020304" pitchFamily="18" charset="0"/>
                <a:cs typeface="Times New Roman" panose="02020603050405020304" pitchFamily="18" charset="0"/>
              </a:rPr>
              <a:t> </a:t>
            </a:r>
            <a:r>
              <a:rPr lang="en-US" sz="2200" b="0" i="0" dirty="0">
                <a:solidFill>
                  <a:schemeClr val="tx1"/>
                </a:solidFill>
                <a:effectLst/>
                <a:latin typeface="Times New Roman" panose="02020603050405020304" pitchFamily="18" charset="0"/>
                <a:cs typeface="Times New Roman" panose="02020603050405020304" pitchFamily="18" charset="0"/>
              </a:rPr>
              <a:t>u </a:t>
            </a:r>
            <a:r>
              <a:rPr lang="en-US" sz="2200" b="0" i="0" dirty="0" err="1">
                <a:solidFill>
                  <a:schemeClr val="tx1"/>
                </a:solidFill>
                <a:effectLst/>
                <a:latin typeface="Times New Roman" panose="02020603050405020304" pitchFamily="18" charset="0"/>
                <a:cs typeface="Times New Roman" panose="02020603050405020304" pitchFamily="18" charset="0"/>
              </a:rPr>
              <a:t>predelu</a:t>
            </a:r>
            <a:r>
              <a:rPr lang="en-US" sz="2200" b="0" i="0" dirty="0">
                <a:solidFill>
                  <a:schemeClr val="tx1"/>
                </a:solidFill>
                <a:effectLst/>
                <a:latin typeface="Times New Roman" panose="02020603050405020304" pitchFamily="18" charset="0"/>
                <a:cs typeface="Times New Roman" panose="02020603050405020304" pitchFamily="18" charset="0"/>
              </a:rPr>
              <a:t> </a:t>
            </a:r>
            <a:r>
              <a:rPr lang="en-US" sz="2200" b="0" i="0" dirty="0" err="1">
                <a:solidFill>
                  <a:schemeClr val="tx1"/>
                </a:solidFill>
                <a:effectLst/>
                <a:latin typeface="Times New Roman" panose="02020603050405020304" pitchFamily="18" charset="0"/>
                <a:cs typeface="Times New Roman" panose="02020603050405020304" pitchFamily="18" charset="0"/>
              </a:rPr>
              <a:t>kuka</a:t>
            </a:r>
            <a:r>
              <a:rPr lang="en-US" sz="2200" b="0" i="0" dirty="0">
                <a:solidFill>
                  <a:schemeClr val="tx1"/>
                </a:solidFill>
                <a:effectLst/>
                <a:latin typeface="Times New Roman" panose="02020603050405020304" pitchFamily="18" charset="0"/>
                <a:cs typeface="Times New Roman" panose="02020603050405020304" pitchFamily="18" charset="0"/>
              </a:rPr>
              <a:t> koji se </a:t>
            </a:r>
            <a:r>
              <a:rPr lang="en-US" sz="2200" b="0" i="0" dirty="0" err="1">
                <a:solidFill>
                  <a:schemeClr val="tx1"/>
                </a:solidFill>
                <a:effectLst/>
                <a:latin typeface="Times New Roman" panose="02020603050405020304" pitchFamily="18" charset="0"/>
                <a:cs typeface="Times New Roman" panose="02020603050405020304" pitchFamily="18" charset="0"/>
              </a:rPr>
              <a:t>pojačava</a:t>
            </a:r>
            <a:r>
              <a:rPr lang="en-US" sz="2200" b="0" i="0" dirty="0">
                <a:solidFill>
                  <a:schemeClr val="tx1"/>
                </a:solidFill>
                <a:effectLst/>
                <a:latin typeface="Times New Roman" panose="02020603050405020304" pitchFamily="18" charset="0"/>
                <a:cs typeface="Times New Roman" panose="02020603050405020304" pitchFamily="18" charset="0"/>
              </a:rPr>
              <a:t> </a:t>
            </a:r>
            <a:r>
              <a:rPr lang="en-US" sz="2200" b="0" i="0" dirty="0" err="1">
                <a:solidFill>
                  <a:schemeClr val="tx1"/>
                </a:solidFill>
                <a:effectLst/>
                <a:latin typeface="Times New Roman" panose="02020603050405020304" pitchFamily="18" charset="0"/>
                <a:cs typeface="Times New Roman" panose="02020603050405020304" pitchFamily="18" charset="0"/>
              </a:rPr>
              <a:t>pri</a:t>
            </a:r>
            <a:r>
              <a:rPr lang="en-US" sz="2200" b="0" i="0" dirty="0">
                <a:solidFill>
                  <a:schemeClr val="tx1"/>
                </a:solidFill>
                <a:effectLst/>
                <a:latin typeface="Times New Roman" panose="02020603050405020304" pitchFamily="18" charset="0"/>
                <a:cs typeface="Times New Roman" panose="02020603050405020304" pitchFamily="18" charset="0"/>
              </a:rPr>
              <a:t> </a:t>
            </a:r>
            <a:r>
              <a:rPr lang="en-US" sz="2200" b="0" i="0" dirty="0" err="1">
                <a:solidFill>
                  <a:schemeClr val="tx1"/>
                </a:solidFill>
                <a:effectLst/>
                <a:latin typeface="Times New Roman" panose="02020603050405020304" pitchFamily="18" charset="0"/>
                <a:cs typeface="Times New Roman" panose="02020603050405020304" pitchFamily="18" charset="0"/>
              </a:rPr>
              <a:t>pokušaju</a:t>
            </a:r>
            <a:r>
              <a:rPr lang="en-US" sz="2200" b="0" i="0" dirty="0">
                <a:solidFill>
                  <a:schemeClr val="tx1"/>
                </a:solidFill>
                <a:effectLst/>
                <a:latin typeface="Times New Roman" panose="02020603050405020304" pitchFamily="18" charset="0"/>
                <a:cs typeface="Times New Roman" panose="02020603050405020304" pitchFamily="18" charset="0"/>
              </a:rPr>
              <a:t> </a:t>
            </a:r>
            <a:r>
              <a:rPr lang="en-US" sz="2200" b="0" i="0" dirty="0" err="1">
                <a:solidFill>
                  <a:schemeClr val="tx1"/>
                </a:solidFill>
                <a:effectLst/>
                <a:latin typeface="Times New Roman" panose="02020603050405020304" pitchFamily="18" charset="0"/>
                <a:cs typeface="Times New Roman" panose="02020603050405020304" pitchFamily="18" charset="0"/>
              </a:rPr>
              <a:t>pokretanja</a:t>
            </a:r>
            <a:r>
              <a:rPr lang="en-US" sz="2200" b="0" i="0" dirty="0">
                <a:solidFill>
                  <a:schemeClr val="tx1"/>
                </a:solidFill>
                <a:effectLst/>
                <a:latin typeface="Times New Roman" panose="02020603050405020304" pitchFamily="18" charset="0"/>
                <a:cs typeface="Times New Roman" panose="02020603050405020304" pitchFamily="18" charset="0"/>
              </a:rPr>
              <a:t> </a:t>
            </a:r>
            <a:r>
              <a:rPr lang="en-US" sz="2200" b="0" i="0" dirty="0" err="1">
                <a:solidFill>
                  <a:schemeClr val="tx1"/>
                </a:solidFill>
                <a:effectLst/>
                <a:latin typeface="Times New Roman" panose="02020603050405020304" pitchFamily="18" charset="0"/>
                <a:cs typeface="Times New Roman" panose="02020603050405020304" pitchFamily="18" charset="0"/>
              </a:rPr>
              <a:t>ekstremiteta</a:t>
            </a:r>
            <a:r>
              <a:rPr lang="en-US" sz="2200" b="0" i="0" dirty="0">
                <a:solidFill>
                  <a:schemeClr val="tx1"/>
                </a:solidFill>
                <a:effectLst/>
                <a:latin typeface="Times New Roman" panose="02020603050405020304" pitchFamily="18" charset="0"/>
                <a:cs typeface="Times New Roman" panose="02020603050405020304" pitchFamily="18" charset="0"/>
              </a:rPr>
              <a:t>. Pored</a:t>
            </a:r>
            <a:r>
              <a:rPr lang="sr-Latn-BA" sz="2200" b="0" i="0" dirty="0">
                <a:solidFill>
                  <a:schemeClr val="tx1"/>
                </a:solidFill>
                <a:effectLst/>
                <a:latin typeface="Times New Roman" panose="02020603050405020304" pitchFamily="18" charset="0"/>
                <a:cs typeface="Times New Roman" panose="02020603050405020304" pitchFamily="18" charset="0"/>
              </a:rPr>
              <a:t> otoka i </a:t>
            </a:r>
            <a:r>
              <a:rPr lang="en-US" sz="2200" b="0" i="0" dirty="0">
                <a:solidFill>
                  <a:schemeClr val="tx1"/>
                </a:solidFill>
                <a:effectLst/>
                <a:latin typeface="Times New Roman" panose="02020603050405020304" pitchFamily="18" charset="0"/>
                <a:cs typeface="Times New Roman" panose="02020603050405020304" pitchFamily="18" charset="0"/>
              </a:rPr>
              <a:t> bola </a:t>
            </a:r>
            <a:r>
              <a:rPr lang="en-US" sz="2200" b="0" i="0" dirty="0" err="1">
                <a:solidFill>
                  <a:schemeClr val="tx1"/>
                </a:solidFill>
                <a:effectLst/>
                <a:latin typeface="Times New Roman" panose="02020603050405020304" pitchFamily="18" charset="0"/>
                <a:cs typeface="Times New Roman" panose="02020603050405020304" pitchFamily="18" charset="0"/>
              </a:rPr>
              <a:t>prisutna</a:t>
            </a:r>
            <a:r>
              <a:rPr lang="en-US" sz="2200" b="0" i="0" dirty="0">
                <a:solidFill>
                  <a:schemeClr val="tx1"/>
                </a:solidFill>
                <a:effectLst/>
                <a:latin typeface="Times New Roman" panose="02020603050405020304" pitchFamily="18" charset="0"/>
                <a:cs typeface="Times New Roman" panose="02020603050405020304" pitchFamily="18" charset="0"/>
              </a:rPr>
              <a:t> je </a:t>
            </a:r>
            <a:r>
              <a:rPr lang="en-US" sz="2200" b="0" i="0" dirty="0" err="1">
                <a:solidFill>
                  <a:schemeClr val="tx1"/>
                </a:solidFill>
                <a:effectLst/>
                <a:latin typeface="Times New Roman" panose="02020603050405020304" pitchFamily="18" charset="0"/>
                <a:cs typeface="Times New Roman" panose="02020603050405020304" pitchFamily="18" charset="0"/>
              </a:rPr>
              <a:t>i</a:t>
            </a:r>
            <a:r>
              <a:rPr lang="en-US" sz="2200" b="0" i="0" dirty="0">
                <a:solidFill>
                  <a:schemeClr val="tx1"/>
                </a:solidFill>
                <a:effectLst/>
                <a:latin typeface="Times New Roman" panose="02020603050405020304" pitchFamily="18" charset="0"/>
                <a:cs typeface="Times New Roman" panose="02020603050405020304" pitchFamily="18" charset="0"/>
              </a:rPr>
              <a:t> </a:t>
            </a:r>
            <a:r>
              <a:rPr lang="en-US" sz="2200" b="1" i="0" dirty="0" err="1">
                <a:solidFill>
                  <a:schemeClr val="tx1"/>
                </a:solidFill>
                <a:effectLst/>
                <a:latin typeface="Times New Roman" panose="02020603050405020304" pitchFamily="18" charset="0"/>
                <a:cs typeface="Times New Roman" panose="02020603050405020304" pitchFamily="18" charset="0"/>
              </a:rPr>
              <a:t>funkcionalna</a:t>
            </a:r>
            <a:r>
              <a:rPr lang="en-US" sz="2200" b="1" i="0" dirty="0">
                <a:solidFill>
                  <a:schemeClr val="tx1"/>
                </a:solidFill>
                <a:effectLst/>
                <a:latin typeface="Times New Roman" panose="02020603050405020304" pitchFamily="18" charset="0"/>
                <a:cs typeface="Times New Roman" panose="02020603050405020304" pitchFamily="18" charset="0"/>
              </a:rPr>
              <a:t> </a:t>
            </a:r>
            <a:r>
              <a:rPr lang="en-US" sz="2200" b="1" i="0" dirty="0" err="1">
                <a:solidFill>
                  <a:schemeClr val="tx1"/>
                </a:solidFill>
                <a:effectLst/>
                <a:latin typeface="Times New Roman" panose="02020603050405020304" pitchFamily="18" charset="0"/>
                <a:cs typeface="Times New Roman" panose="02020603050405020304" pitchFamily="18" charset="0"/>
              </a:rPr>
              <a:t>nemoć</a:t>
            </a:r>
            <a:r>
              <a:rPr lang="sr-Latn-BA" sz="2200" dirty="0">
                <a:solidFill>
                  <a:schemeClr val="tx1"/>
                </a:solidFill>
                <a:latin typeface="Times New Roman" panose="02020603050405020304" pitchFamily="18" charset="0"/>
                <a:cs typeface="Times New Roman" panose="02020603050405020304" pitchFamily="18" charset="0"/>
              </a:rPr>
              <a:t>tj nemogućnost aktivnog  i pasivnog pokreta. </a:t>
            </a:r>
            <a:endParaRPr lang="sr-Latn-BA" sz="2200" b="0" i="0" dirty="0">
              <a:solidFill>
                <a:schemeClr val="tx1"/>
              </a:solidFill>
              <a:effectLst/>
              <a:latin typeface="Times New Roman" panose="02020603050405020304" pitchFamily="18" charset="0"/>
              <a:cs typeface="Times New Roman" panose="02020603050405020304" pitchFamily="18" charset="0"/>
            </a:endParaRPr>
          </a:p>
          <a:p>
            <a:pPr>
              <a:spcBef>
                <a:spcPts val="0"/>
              </a:spcBef>
              <a:buClrTx/>
              <a:buFont typeface="Arial" panose="020B0604020202020204" pitchFamily="34" charset="0"/>
              <a:buChar char="•"/>
            </a:pPr>
            <a:r>
              <a:rPr lang="en-US" sz="2200" b="0" i="0" dirty="0" err="1">
                <a:solidFill>
                  <a:schemeClr val="tx1"/>
                </a:solidFill>
                <a:effectLst/>
                <a:latin typeface="Times New Roman" panose="02020603050405020304" pitchFamily="18" charset="0"/>
                <a:cs typeface="Times New Roman" panose="02020603050405020304" pitchFamily="18" charset="0"/>
              </a:rPr>
              <a:t>Bolesnik</a:t>
            </a:r>
            <a:r>
              <a:rPr lang="en-US" sz="2200" b="0" i="0" dirty="0">
                <a:solidFill>
                  <a:schemeClr val="tx1"/>
                </a:solidFill>
                <a:effectLst/>
                <a:latin typeface="Times New Roman" panose="02020603050405020304" pitchFamily="18" charset="0"/>
                <a:cs typeface="Times New Roman" panose="02020603050405020304" pitchFamily="18" charset="0"/>
              </a:rPr>
              <a:t> ne </a:t>
            </a:r>
            <a:r>
              <a:rPr lang="en-US" sz="2200" b="0" i="0" dirty="0" err="1">
                <a:solidFill>
                  <a:schemeClr val="tx1"/>
                </a:solidFill>
                <a:effectLst/>
                <a:latin typeface="Times New Roman" panose="02020603050405020304" pitchFamily="18" charset="0"/>
                <a:cs typeface="Times New Roman" panose="02020603050405020304" pitchFamily="18" charset="0"/>
              </a:rPr>
              <a:t>može</a:t>
            </a:r>
            <a:r>
              <a:rPr lang="en-US" sz="2200" b="0" i="0" dirty="0">
                <a:solidFill>
                  <a:schemeClr val="tx1"/>
                </a:solidFill>
                <a:effectLst/>
                <a:latin typeface="Times New Roman" panose="02020603050405020304" pitchFamily="18" charset="0"/>
                <a:cs typeface="Times New Roman" panose="02020603050405020304" pitchFamily="18" charset="0"/>
              </a:rPr>
              <a:t> </a:t>
            </a:r>
            <a:r>
              <a:rPr lang="en-US" sz="2200" b="0" i="0" dirty="0" err="1">
                <a:solidFill>
                  <a:schemeClr val="tx1"/>
                </a:solidFill>
                <a:effectLst/>
                <a:latin typeface="Times New Roman" panose="02020603050405020304" pitchFamily="18" charset="0"/>
                <a:cs typeface="Times New Roman" panose="02020603050405020304" pitchFamily="18" charset="0"/>
              </a:rPr>
              <a:t>aktivno</a:t>
            </a:r>
            <a:r>
              <a:rPr lang="en-US" sz="2200" b="0" i="0" dirty="0">
                <a:solidFill>
                  <a:schemeClr val="tx1"/>
                </a:solidFill>
                <a:effectLst/>
                <a:latin typeface="Times New Roman" panose="02020603050405020304" pitchFamily="18" charset="0"/>
                <a:cs typeface="Times New Roman" panose="02020603050405020304" pitchFamily="18" charset="0"/>
              </a:rPr>
              <a:t> da </a:t>
            </a:r>
            <a:r>
              <a:rPr lang="en-US" sz="2200" b="0" i="0" dirty="0" err="1">
                <a:solidFill>
                  <a:schemeClr val="tx1"/>
                </a:solidFill>
                <a:effectLst/>
                <a:latin typeface="Times New Roman" panose="02020603050405020304" pitchFamily="18" charset="0"/>
                <a:cs typeface="Times New Roman" panose="02020603050405020304" pitchFamily="18" charset="0"/>
              </a:rPr>
              <a:t>podigne</a:t>
            </a:r>
            <a:r>
              <a:rPr lang="en-US" sz="2200" b="0" i="0" dirty="0">
                <a:solidFill>
                  <a:schemeClr val="tx1"/>
                </a:solidFill>
                <a:effectLst/>
                <a:latin typeface="Times New Roman" panose="02020603050405020304" pitchFamily="18" charset="0"/>
                <a:cs typeface="Times New Roman" panose="02020603050405020304" pitchFamily="18" charset="0"/>
              </a:rPr>
              <a:t> </a:t>
            </a:r>
            <a:r>
              <a:rPr lang="en-US" sz="2200" b="0" i="0" dirty="0" err="1">
                <a:solidFill>
                  <a:schemeClr val="tx1"/>
                </a:solidFill>
                <a:effectLst/>
                <a:latin typeface="Times New Roman" panose="02020603050405020304" pitchFamily="18" charset="0"/>
                <a:cs typeface="Times New Roman" panose="02020603050405020304" pitchFamily="18" charset="0"/>
              </a:rPr>
              <a:t>povređeni</a:t>
            </a:r>
            <a:r>
              <a:rPr lang="en-US" sz="2200" b="0" i="0" dirty="0">
                <a:solidFill>
                  <a:schemeClr val="tx1"/>
                </a:solidFill>
                <a:effectLst/>
                <a:latin typeface="Times New Roman" panose="02020603050405020304" pitchFamily="18" charset="0"/>
                <a:cs typeface="Times New Roman" panose="02020603050405020304" pitchFamily="18" charset="0"/>
              </a:rPr>
              <a:t> </a:t>
            </a:r>
            <a:r>
              <a:rPr lang="en-US" sz="2200" b="0" i="0" dirty="0" err="1">
                <a:solidFill>
                  <a:schemeClr val="tx1"/>
                </a:solidFill>
                <a:effectLst/>
                <a:latin typeface="Times New Roman" panose="02020603050405020304" pitchFamily="18" charset="0"/>
                <a:cs typeface="Times New Roman" panose="02020603050405020304" pitchFamily="18" charset="0"/>
              </a:rPr>
              <a:t>ekstremitet</a:t>
            </a:r>
            <a:r>
              <a:rPr lang="en-US" sz="2200" b="0" i="0" dirty="0">
                <a:solidFill>
                  <a:schemeClr val="tx1"/>
                </a:solidFill>
                <a:effectLst/>
                <a:latin typeface="Times New Roman" panose="02020603050405020304" pitchFamily="18" charset="0"/>
                <a:cs typeface="Times New Roman" panose="02020603050405020304" pitchFamily="18" charset="0"/>
              </a:rPr>
              <a:t> </a:t>
            </a:r>
            <a:r>
              <a:rPr lang="en-US" sz="2200" b="0" i="0" dirty="0" err="1">
                <a:solidFill>
                  <a:schemeClr val="tx1"/>
                </a:solidFill>
                <a:effectLst/>
                <a:latin typeface="Times New Roman" panose="02020603050405020304" pitchFamily="18" charset="0"/>
                <a:cs typeface="Times New Roman" panose="02020603050405020304" pitchFamily="18" charset="0"/>
              </a:rPr>
              <a:t>i</a:t>
            </a:r>
            <a:r>
              <a:rPr lang="en-US" sz="2200" b="0" i="0" dirty="0">
                <a:solidFill>
                  <a:schemeClr val="tx1"/>
                </a:solidFill>
                <a:effectLst/>
                <a:latin typeface="Times New Roman" panose="02020603050405020304" pitchFamily="18" charset="0"/>
                <a:cs typeface="Times New Roman" panose="02020603050405020304" pitchFamily="18" charset="0"/>
              </a:rPr>
              <a:t> </a:t>
            </a:r>
            <a:r>
              <a:rPr lang="en-US" sz="2200" b="0" i="0" dirty="0" err="1">
                <a:solidFill>
                  <a:schemeClr val="tx1"/>
                </a:solidFill>
                <a:effectLst/>
                <a:latin typeface="Times New Roman" panose="02020603050405020304" pitchFamily="18" charset="0"/>
                <a:cs typeface="Times New Roman" panose="02020603050405020304" pitchFamily="18" charset="0"/>
              </a:rPr>
              <a:t>odvoji</a:t>
            </a:r>
            <a:r>
              <a:rPr lang="en-US" sz="2200" b="0" i="0" dirty="0">
                <a:solidFill>
                  <a:schemeClr val="tx1"/>
                </a:solidFill>
                <a:effectLst/>
                <a:latin typeface="Times New Roman" panose="02020603050405020304" pitchFamily="18" charset="0"/>
                <a:cs typeface="Times New Roman" panose="02020603050405020304" pitchFamily="18" charset="0"/>
              </a:rPr>
              <a:t> </a:t>
            </a:r>
            <a:r>
              <a:rPr lang="en-US" sz="2200" b="0" i="0" dirty="0" err="1">
                <a:solidFill>
                  <a:schemeClr val="tx1"/>
                </a:solidFill>
                <a:effectLst/>
                <a:latin typeface="Times New Roman" panose="02020603050405020304" pitchFamily="18" charset="0"/>
                <a:cs typeface="Times New Roman" panose="02020603050405020304" pitchFamily="18" charset="0"/>
              </a:rPr>
              <a:t>petu</a:t>
            </a:r>
            <a:r>
              <a:rPr lang="en-US" sz="2200" b="0" i="0" dirty="0">
                <a:solidFill>
                  <a:schemeClr val="tx1"/>
                </a:solidFill>
                <a:effectLst/>
                <a:latin typeface="Times New Roman" panose="02020603050405020304" pitchFamily="18" charset="0"/>
                <a:cs typeface="Times New Roman" panose="02020603050405020304" pitchFamily="18" charset="0"/>
              </a:rPr>
              <a:t> od </a:t>
            </a:r>
            <a:r>
              <a:rPr lang="en-US" sz="2200" b="0" i="0" dirty="0" err="1">
                <a:solidFill>
                  <a:schemeClr val="tx1"/>
                </a:solidFill>
                <a:effectLst/>
                <a:latin typeface="Times New Roman" panose="02020603050405020304" pitchFamily="18" charset="0"/>
                <a:cs typeface="Times New Roman" panose="02020603050405020304" pitchFamily="18" charset="0"/>
              </a:rPr>
              <a:t>podloge</a:t>
            </a:r>
            <a:r>
              <a:rPr lang="en-US" sz="2200" b="0" i="0" dirty="0">
                <a:solidFill>
                  <a:schemeClr val="tx1"/>
                </a:solidFill>
                <a:effectLst/>
                <a:latin typeface="Times New Roman" panose="02020603050405020304" pitchFamily="18" charset="0"/>
                <a:cs typeface="Times New Roman" panose="02020603050405020304" pitchFamily="18" charset="0"/>
              </a:rPr>
              <a:t>.</a:t>
            </a:r>
            <a:endParaRPr lang="sr-Latn-BA" sz="2200" b="0" i="0" dirty="0">
              <a:solidFill>
                <a:schemeClr val="tx1"/>
              </a:solidFill>
              <a:effectLst/>
              <a:latin typeface="Times New Roman" panose="02020603050405020304" pitchFamily="18" charset="0"/>
              <a:cs typeface="Times New Roman" panose="02020603050405020304" pitchFamily="18" charset="0"/>
            </a:endParaRPr>
          </a:p>
          <a:p>
            <a:pPr>
              <a:spcBef>
                <a:spcPts val="0"/>
              </a:spcBef>
              <a:buClrTx/>
              <a:buFont typeface="Arial" panose="020B0604020202020204" pitchFamily="34" charset="0"/>
              <a:buChar char="•"/>
            </a:pPr>
            <a:r>
              <a:rPr lang="sr-Latn-BA" sz="2200" dirty="0">
                <a:solidFill>
                  <a:schemeClr val="tx1"/>
                </a:solidFill>
                <a:latin typeface="Times New Roman" panose="02020603050405020304" pitchFamily="18" charset="0"/>
                <a:cs typeface="Times New Roman" panose="02020603050405020304" pitchFamily="18" charset="0"/>
              </a:rPr>
              <a:t>N</a:t>
            </a:r>
            <a:r>
              <a:rPr lang="en-US" sz="2200" b="0" i="0" dirty="0" err="1">
                <a:solidFill>
                  <a:schemeClr val="tx1"/>
                </a:solidFill>
                <a:effectLst/>
                <a:latin typeface="Times New Roman" panose="02020603050405020304" pitchFamily="18" charset="0"/>
                <a:cs typeface="Times New Roman" panose="02020603050405020304" pitchFamily="18" charset="0"/>
              </a:rPr>
              <a:t>oga</a:t>
            </a:r>
            <a:r>
              <a:rPr lang="en-US" sz="2200" b="0" i="0" dirty="0">
                <a:solidFill>
                  <a:schemeClr val="tx1"/>
                </a:solidFill>
                <a:effectLst/>
                <a:latin typeface="Times New Roman" panose="02020603050405020304" pitchFamily="18" charset="0"/>
                <a:cs typeface="Times New Roman" panose="02020603050405020304" pitchFamily="18" charset="0"/>
              </a:rPr>
              <a:t> se </a:t>
            </a:r>
            <a:r>
              <a:rPr lang="en-US" sz="2200" b="0" i="0" dirty="0" err="1">
                <a:solidFill>
                  <a:schemeClr val="tx1"/>
                </a:solidFill>
                <a:effectLst/>
                <a:latin typeface="Times New Roman" panose="02020603050405020304" pitchFamily="18" charset="0"/>
                <a:cs typeface="Times New Roman" panose="02020603050405020304" pitchFamily="18" charset="0"/>
              </a:rPr>
              <a:t>nalazi</a:t>
            </a:r>
            <a:r>
              <a:rPr lang="en-US" sz="2200" b="0" i="0" dirty="0">
                <a:solidFill>
                  <a:schemeClr val="tx1"/>
                </a:solidFill>
                <a:effectLst/>
                <a:latin typeface="Times New Roman" panose="02020603050405020304" pitchFamily="18" charset="0"/>
                <a:cs typeface="Times New Roman" panose="02020603050405020304" pitchFamily="18" charset="0"/>
              </a:rPr>
              <a:t> u </a:t>
            </a:r>
            <a:r>
              <a:rPr lang="en-US" sz="2200" b="0" i="0" dirty="0" err="1">
                <a:solidFill>
                  <a:schemeClr val="tx1"/>
                </a:solidFill>
                <a:effectLst/>
                <a:latin typeface="Times New Roman" panose="02020603050405020304" pitchFamily="18" charset="0"/>
                <a:cs typeface="Times New Roman" panose="02020603050405020304" pitchFamily="18" charset="0"/>
              </a:rPr>
              <a:t>spoljnoj</a:t>
            </a:r>
            <a:r>
              <a:rPr lang="en-US" sz="2200" b="0" i="0" dirty="0">
                <a:solidFill>
                  <a:schemeClr val="tx1"/>
                </a:solidFill>
                <a:effectLst/>
                <a:latin typeface="Times New Roman" panose="02020603050405020304" pitchFamily="18" charset="0"/>
                <a:cs typeface="Times New Roman" panose="02020603050405020304" pitchFamily="18" charset="0"/>
              </a:rPr>
              <a:t> </a:t>
            </a:r>
            <a:r>
              <a:rPr lang="en-US" sz="2200" b="0" i="0" dirty="0" err="1">
                <a:solidFill>
                  <a:schemeClr val="tx1"/>
                </a:solidFill>
                <a:effectLst/>
                <a:latin typeface="Times New Roman" panose="02020603050405020304" pitchFamily="18" charset="0"/>
                <a:cs typeface="Times New Roman" panose="02020603050405020304" pitchFamily="18" charset="0"/>
              </a:rPr>
              <a:t>rotaciji</a:t>
            </a:r>
            <a:r>
              <a:rPr lang="en-US" sz="2200" b="0" i="0" dirty="0">
                <a:solidFill>
                  <a:schemeClr val="tx1"/>
                </a:solidFill>
                <a:effectLst/>
                <a:latin typeface="Times New Roman" panose="02020603050405020304" pitchFamily="18" charset="0"/>
                <a:cs typeface="Times New Roman" panose="02020603050405020304" pitchFamily="18" charset="0"/>
              </a:rPr>
              <a:t> </a:t>
            </a:r>
            <a:r>
              <a:rPr lang="en-US" sz="2200" b="0" i="0" dirty="0" err="1">
                <a:solidFill>
                  <a:schemeClr val="tx1"/>
                </a:solidFill>
                <a:effectLst/>
                <a:latin typeface="Times New Roman" panose="02020603050405020304" pitchFamily="18" charset="0"/>
                <a:cs typeface="Times New Roman" panose="02020603050405020304" pitchFamily="18" charset="0"/>
              </a:rPr>
              <a:t>preko</a:t>
            </a:r>
            <a:r>
              <a:rPr lang="en-US" sz="2200" b="0" i="0" dirty="0">
                <a:solidFill>
                  <a:schemeClr val="tx1"/>
                </a:solidFill>
                <a:effectLst/>
                <a:latin typeface="Times New Roman" panose="02020603050405020304" pitchFamily="18" charset="0"/>
                <a:cs typeface="Times New Roman" panose="02020603050405020304" pitchFamily="18" charset="0"/>
              </a:rPr>
              <a:t> 45 </a:t>
            </a:r>
            <a:r>
              <a:rPr lang="en-US" sz="2200" b="0" i="0" dirty="0" err="1">
                <a:solidFill>
                  <a:schemeClr val="tx1"/>
                </a:solidFill>
                <a:effectLst/>
                <a:latin typeface="Times New Roman" panose="02020603050405020304" pitchFamily="18" charset="0"/>
                <a:cs typeface="Times New Roman" panose="02020603050405020304" pitchFamily="18" charset="0"/>
              </a:rPr>
              <a:t>stepeni</a:t>
            </a:r>
            <a:r>
              <a:rPr lang="en-US" sz="2200" b="0" i="0" dirty="0">
                <a:solidFill>
                  <a:schemeClr val="tx1"/>
                </a:solidFill>
                <a:effectLst/>
                <a:latin typeface="Times New Roman" panose="02020603050405020304" pitchFamily="18" charset="0"/>
                <a:cs typeface="Times New Roman" panose="02020603050405020304" pitchFamily="18" charset="0"/>
              </a:rPr>
              <a:t>, </a:t>
            </a:r>
            <a:r>
              <a:rPr lang="en-US" sz="2200" b="0" i="0" dirty="0" err="1">
                <a:solidFill>
                  <a:schemeClr val="tx1"/>
                </a:solidFill>
                <a:effectLst/>
                <a:latin typeface="Times New Roman" panose="02020603050405020304" pitchFamily="18" charset="0"/>
                <a:cs typeface="Times New Roman" panose="02020603050405020304" pitchFamily="18" charset="0"/>
              </a:rPr>
              <a:t>postoji</a:t>
            </a:r>
            <a:r>
              <a:rPr lang="en-US" sz="2200" b="0" i="0" dirty="0">
                <a:solidFill>
                  <a:schemeClr val="tx1"/>
                </a:solidFill>
                <a:effectLst/>
                <a:latin typeface="Times New Roman" panose="02020603050405020304" pitchFamily="18" charset="0"/>
                <a:cs typeface="Times New Roman" panose="02020603050405020304" pitchFamily="18" charset="0"/>
              </a:rPr>
              <a:t> </a:t>
            </a:r>
            <a:r>
              <a:rPr lang="en-US" sz="2200" b="0" i="0" dirty="0" err="1">
                <a:solidFill>
                  <a:schemeClr val="tx1"/>
                </a:solidFill>
                <a:effectLst/>
                <a:latin typeface="Times New Roman" panose="02020603050405020304" pitchFamily="18" charset="0"/>
                <a:cs typeface="Times New Roman" panose="02020603050405020304" pitchFamily="18" charset="0"/>
              </a:rPr>
              <a:t>skraćenje</a:t>
            </a:r>
            <a:r>
              <a:rPr lang="en-US" sz="2200" b="0" i="0" dirty="0">
                <a:solidFill>
                  <a:schemeClr val="tx1"/>
                </a:solidFill>
                <a:effectLst/>
                <a:latin typeface="Times New Roman" panose="02020603050405020304" pitchFamily="18" charset="0"/>
                <a:cs typeface="Times New Roman" panose="02020603050405020304" pitchFamily="18" charset="0"/>
              </a:rPr>
              <a:t> </a:t>
            </a:r>
            <a:r>
              <a:rPr lang="en-US" sz="2200" b="0" i="0" dirty="0" err="1">
                <a:solidFill>
                  <a:schemeClr val="tx1"/>
                </a:solidFill>
                <a:effectLst/>
                <a:latin typeface="Times New Roman" panose="02020603050405020304" pitchFamily="18" charset="0"/>
                <a:cs typeface="Times New Roman" panose="02020603050405020304" pitchFamily="18" charset="0"/>
              </a:rPr>
              <a:t>povređene</a:t>
            </a:r>
            <a:r>
              <a:rPr lang="en-US" sz="2200" b="0" i="0" dirty="0">
                <a:solidFill>
                  <a:schemeClr val="tx1"/>
                </a:solidFill>
                <a:effectLst/>
                <a:latin typeface="Times New Roman" panose="02020603050405020304" pitchFamily="18" charset="0"/>
                <a:cs typeface="Times New Roman" panose="02020603050405020304" pitchFamily="18" charset="0"/>
              </a:rPr>
              <a:t> </a:t>
            </a:r>
            <a:r>
              <a:rPr lang="en-US" sz="2200" b="0" i="0" dirty="0" err="1">
                <a:solidFill>
                  <a:schemeClr val="tx1"/>
                </a:solidFill>
                <a:effectLst/>
                <a:latin typeface="Times New Roman" panose="02020603050405020304" pitchFamily="18" charset="0"/>
                <a:cs typeface="Times New Roman" panose="02020603050405020304" pitchFamily="18" charset="0"/>
              </a:rPr>
              <a:t>noge</a:t>
            </a:r>
            <a:r>
              <a:rPr lang="en-US" sz="2200" b="0" i="0" dirty="0">
                <a:solidFill>
                  <a:schemeClr val="tx1"/>
                </a:solidFill>
                <a:effectLst/>
                <a:latin typeface="Times New Roman" panose="02020603050405020304" pitchFamily="18" charset="0"/>
                <a:cs typeface="Times New Roman" panose="02020603050405020304" pitchFamily="18" charset="0"/>
              </a:rPr>
              <a:t> </a:t>
            </a:r>
            <a:r>
              <a:rPr lang="en-US" sz="2200" b="0" i="0" dirty="0" err="1">
                <a:solidFill>
                  <a:schemeClr val="tx1"/>
                </a:solidFill>
                <a:effectLst/>
                <a:latin typeface="Times New Roman" panose="02020603050405020304" pitchFamily="18" charset="0"/>
                <a:cs typeface="Times New Roman" panose="02020603050405020304" pitchFamily="18" charset="0"/>
              </a:rPr>
              <a:t>i</a:t>
            </a:r>
            <a:r>
              <a:rPr lang="en-US" sz="2200" b="0" i="0" dirty="0">
                <a:solidFill>
                  <a:schemeClr val="tx1"/>
                </a:solidFill>
                <a:effectLst/>
                <a:latin typeface="Times New Roman" panose="02020603050405020304" pitchFamily="18" charset="0"/>
                <a:cs typeface="Times New Roman" panose="02020603050405020304" pitchFamily="18" charset="0"/>
              </a:rPr>
              <a:t> </a:t>
            </a:r>
            <a:r>
              <a:rPr lang="en-US" sz="2200" b="0" i="0" dirty="0" err="1">
                <a:solidFill>
                  <a:schemeClr val="tx1"/>
                </a:solidFill>
                <a:effectLst/>
                <a:latin typeface="Times New Roman" panose="02020603050405020304" pitchFamily="18" charset="0"/>
                <a:cs typeface="Times New Roman" panose="02020603050405020304" pitchFamily="18" charset="0"/>
              </a:rPr>
              <a:t>noga</a:t>
            </a:r>
            <a:r>
              <a:rPr lang="en-US" sz="2200" b="0" i="0" dirty="0">
                <a:solidFill>
                  <a:schemeClr val="tx1"/>
                </a:solidFill>
                <a:effectLst/>
                <a:latin typeface="Times New Roman" panose="02020603050405020304" pitchFamily="18" charset="0"/>
                <a:cs typeface="Times New Roman" panose="02020603050405020304" pitchFamily="18" charset="0"/>
              </a:rPr>
              <a:t> se </a:t>
            </a:r>
            <a:r>
              <a:rPr lang="en-US" sz="2200" b="0" i="0" dirty="0" err="1">
                <a:solidFill>
                  <a:schemeClr val="tx1"/>
                </a:solidFill>
                <a:effectLst/>
                <a:latin typeface="Times New Roman" panose="02020603050405020304" pitchFamily="18" charset="0"/>
                <a:cs typeface="Times New Roman" panose="02020603050405020304" pitchFamily="18" charset="0"/>
              </a:rPr>
              <a:t>nalazi</a:t>
            </a:r>
            <a:r>
              <a:rPr lang="en-US" sz="2200" b="0" i="0" dirty="0">
                <a:solidFill>
                  <a:schemeClr val="tx1"/>
                </a:solidFill>
                <a:effectLst/>
                <a:latin typeface="Times New Roman" panose="02020603050405020304" pitchFamily="18" charset="0"/>
                <a:cs typeface="Times New Roman" panose="02020603050405020304" pitchFamily="18" charset="0"/>
              </a:rPr>
              <a:t> u </a:t>
            </a:r>
            <a:r>
              <a:rPr lang="en-US" sz="2200" b="0" i="0" dirty="0" err="1">
                <a:solidFill>
                  <a:schemeClr val="tx1"/>
                </a:solidFill>
                <a:effectLst/>
                <a:latin typeface="Times New Roman" panose="02020603050405020304" pitchFamily="18" charset="0"/>
                <a:cs typeface="Times New Roman" panose="02020603050405020304" pitchFamily="18" charset="0"/>
              </a:rPr>
              <a:t>addukciji</a:t>
            </a:r>
            <a:r>
              <a:rPr lang="en-US" sz="2200" b="0" i="0" dirty="0">
                <a:solidFill>
                  <a:schemeClr val="tx1"/>
                </a:solidFill>
                <a:effectLst/>
                <a:latin typeface="Times New Roman" panose="02020603050405020304" pitchFamily="18" charset="0"/>
                <a:cs typeface="Times New Roman" panose="02020603050405020304" pitchFamily="18" charset="0"/>
              </a:rPr>
              <a:t> u </a:t>
            </a:r>
            <a:r>
              <a:rPr lang="en-US" sz="2200" b="0" i="0" dirty="0" err="1">
                <a:solidFill>
                  <a:schemeClr val="tx1"/>
                </a:solidFill>
                <a:effectLst/>
                <a:latin typeface="Times New Roman" panose="02020603050405020304" pitchFamily="18" charset="0"/>
                <a:cs typeface="Times New Roman" panose="02020603050405020304" pitchFamily="18" charset="0"/>
              </a:rPr>
              <a:t>odnosu</a:t>
            </a:r>
            <a:r>
              <a:rPr lang="en-US" sz="2200" b="0" i="0" dirty="0">
                <a:solidFill>
                  <a:schemeClr val="tx1"/>
                </a:solidFill>
                <a:effectLst/>
                <a:latin typeface="Times New Roman" panose="02020603050405020304" pitchFamily="18" charset="0"/>
                <a:cs typeface="Times New Roman" panose="02020603050405020304" pitchFamily="18" charset="0"/>
              </a:rPr>
              <a:t> </a:t>
            </a:r>
            <a:r>
              <a:rPr lang="en-US" sz="2200" b="0" i="0" dirty="0" err="1">
                <a:solidFill>
                  <a:schemeClr val="tx1"/>
                </a:solidFill>
                <a:effectLst/>
                <a:latin typeface="Times New Roman" panose="02020603050405020304" pitchFamily="18" charset="0"/>
                <a:cs typeface="Times New Roman" panose="02020603050405020304" pitchFamily="18" charset="0"/>
              </a:rPr>
              <a:t>na</a:t>
            </a:r>
            <a:r>
              <a:rPr lang="en-US" sz="2200" b="0" i="0" dirty="0">
                <a:solidFill>
                  <a:schemeClr val="tx1"/>
                </a:solidFill>
                <a:effectLst/>
                <a:latin typeface="Times New Roman" panose="02020603050405020304" pitchFamily="18" charset="0"/>
                <a:cs typeface="Times New Roman" panose="02020603050405020304" pitchFamily="18" charset="0"/>
              </a:rPr>
              <a:t> </a:t>
            </a:r>
            <a:r>
              <a:rPr lang="en-US" sz="2200" b="0" i="0" dirty="0" err="1">
                <a:solidFill>
                  <a:schemeClr val="tx1"/>
                </a:solidFill>
                <a:effectLst/>
                <a:latin typeface="Times New Roman" panose="02020603050405020304" pitchFamily="18" charset="0"/>
                <a:cs typeface="Times New Roman" panose="02020603050405020304" pitchFamily="18" charset="0"/>
              </a:rPr>
              <a:t>horizonatalno</a:t>
            </a:r>
            <a:r>
              <a:rPr lang="en-US" sz="2200" b="0" i="0" dirty="0">
                <a:solidFill>
                  <a:schemeClr val="tx1"/>
                </a:solidFill>
                <a:effectLst/>
                <a:latin typeface="Times New Roman" panose="02020603050405020304" pitchFamily="18" charset="0"/>
                <a:cs typeface="Times New Roman" panose="02020603050405020304" pitchFamily="18" charset="0"/>
              </a:rPr>
              <a:t> </a:t>
            </a:r>
            <a:r>
              <a:rPr lang="en-US" sz="2200" b="0" i="0" dirty="0" err="1">
                <a:solidFill>
                  <a:schemeClr val="tx1"/>
                </a:solidFill>
                <a:effectLst/>
                <a:latin typeface="Times New Roman" panose="02020603050405020304" pitchFamily="18" charset="0"/>
                <a:cs typeface="Times New Roman" panose="02020603050405020304" pitchFamily="18" charset="0"/>
              </a:rPr>
              <a:t>položenu</a:t>
            </a:r>
            <a:r>
              <a:rPr lang="en-US" sz="2200" b="0" i="0" dirty="0">
                <a:solidFill>
                  <a:schemeClr val="tx1"/>
                </a:solidFill>
                <a:effectLst/>
                <a:latin typeface="Times New Roman" panose="02020603050405020304" pitchFamily="18" charset="0"/>
                <a:cs typeface="Times New Roman" panose="02020603050405020304" pitchFamily="18" charset="0"/>
              </a:rPr>
              <a:t> </a:t>
            </a:r>
            <a:r>
              <a:rPr lang="en-US" sz="2200" b="0" i="0" dirty="0" err="1">
                <a:solidFill>
                  <a:schemeClr val="tx1"/>
                </a:solidFill>
                <a:effectLst/>
                <a:latin typeface="Times New Roman" panose="02020603050405020304" pitchFamily="18" charset="0"/>
                <a:cs typeface="Times New Roman" panose="02020603050405020304" pitchFamily="18" charset="0"/>
              </a:rPr>
              <a:t>karlicu</a:t>
            </a:r>
            <a:r>
              <a:rPr lang="en-US" sz="2200" b="0" i="0" dirty="0">
                <a:solidFill>
                  <a:schemeClr val="tx1"/>
                </a:solidFill>
                <a:effectLst/>
                <a:latin typeface="Times New Roman" panose="02020603050405020304" pitchFamily="18" charset="0"/>
                <a:cs typeface="Times New Roman" panose="02020603050405020304" pitchFamily="18" charset="0"/>
              </a:rPr>
              <a:t>.</a:t>
            </a:r>
            <a:endParaRPr lang="sr-Latn-BA" sz="2200" b="0" i="0" dirty="0">
              <a:solidFill>
                <a:schemeClr val="tx1"/>
              </a:solidFill>
              <a:effectLst/>
              <a:latin typeface="Times New Roman" panose="02020603050405020304" pitchFamily="18" charset="0"/>
              <a:cs typeface="Times New Roman" panose="02020603050405020304" pitchFamily="18" charset="0"/>
            </a:endParaRPr>
          </a:p>
          <a:p>
            <a:pPr>
              <a:spcBef>
                <a:spcPts val="0"/>
              </a:spcBef>
              <a:buClrTx/>
              <a:buFont typeface="Arial" panose="020B0604020202020204" pitchFamily="34" charset="0"/>
              <a:buChar char="•"/>
            </a:pPr>
            <a:r>
              <a:rPr lang="en-US" sz="2200" b="0" i="0" dirty="0" err="1">
                <a:solidFill>
                  <a:srgbClr val="000000"/>
                </a:solidFill>
                <a:effectLst/>
                <a:latin typeface="Constantia" panose="02030602050306030303" pitchFamily="18" charset="0"/>
              </a:rPr>
              <a:t>Kod</a:t>
            </a:r>
            <a:r>
              <a:rPr lang="en-US" sz="2200" b="0" i="0" dirty="0">
                <a:solidFill>
                  <a:srgbClr val="000000"/>
                </a:solidFill>
                <a:effectLst/>
                <a:latin typeface="Constantia" panose="02030602050306030303" pitchFamily="18" charset="0"/>
              </a:rPr>
              <a:t> </a:t>
            </a:r>
            <a:r>
              <a:rPr lang="en-US" sz="2200" b="0" i="0" dirty="0" err="1">
                <a:solidFill>
                  <a:srgbClr val="000000"/>
                </a:solidFill>
                <a:effectLst/>
                <a:latin typeface="Constantia" panose="02030602050306030303" pitchFamily="18" charset="0"/>
              </a:rPr>
              <a:t>preloma</a:t>
            </a:r>
            <a:r>
              <a:rPr lang="en-US" sz="2200" b="0" i="0" dirty="0">
                <a:solidFill>
                  <a:srgbClr val="000000"/>
                </a:solidFill>
                <a:effectLst/>
                <a:latin typeface="Constantia" panose="02030602050306030303" pitchFamily="18" charset="0"/>
              </a:rPr>
              <a:t> bez </a:t>
            </a:r>
            <a:r>
              <a:rPr lang="en-US" sz="2200" b="0" i="0" dirty="0" err="1">
                <a:solidFill>
                  <a:srgbClr val="000000"/>
                </a:solidFill>
                <a:effectLst/>
                <a:latin typeface="Constantia" panose="02030602050306030303" pitchFamily="18" charset="0"/>
              </a:rPr>
              <a:t>pomaka</a:t>
            </a:r>
            <a:r>
              <a:rPr lang="en-US" sz="2200" b="0" i="0" dirty="0">
                <a:solidFill>
                  <a:srgbClr val="000000"/>
                </a:solidFill>
                <a:effectLst/>
                <a:latin typeface="Constantia" panose="02030602050306030303" pitchFamily="18" charset="0"/>
              </a:rPr>
              <a:t> </a:t>
            </a:r>
            <a:r>
              <a:rPr lang="en-US" sz="2200" b="0" i="0" dirty="0" err="1">
                <a:solidFill>
                  <a:srgbClr val="000000"/>
                </a:solidFill>
                <a:effectLst/>
                <a:latin typeface="Constantia" panose="02030602050306030303" pitchFamily="18" charset="0"/>
              </a:rPr>
              <a:t>klinička</a:t>
            </a:r>
            <a:r>
              <a:rPr lang="en-US" sz="2200" b="0" i="0" dirty="0">
                <a:solidFill>
                  <a:srgbClr val="000000"/>
                </a:solidFill>
                <a:effectLst/>
                <a:latin typeface="Constantia" panose="02030602050306030303" pitchFamily="18" charset="0"/>
              </a:rPr>
              <a:t> </a:t>
            </a:r>
            <a:r>
              <a:rPr lang="en-US" sz="2200" b="0" i="0" dirty="0" err="1">
                <a:solidFill>
                  <a:srgbClr val="000000"/>
                </a:solidFill>
                <a:effectLst/>
                <a:latin typeface="Constantia" panose="02030602050306030303" pitchFamily="18" charset="0"/>
              </a:rPr>
              <a:t>slika</a:t>
            </a:r>
            <a:r>
              <a:rPr lang="en-US" sz="2200" b="0" i="0" dirty="0">
                <a:solidFill>
                  <a:srgbClr val="000000"/>
                </a:solidFill>
                <a:effectLst/>
                <a:latin typeface="Constantia" panose="02030602050306030303" pitchFamily="18" charset="0"/>
              </a:rPr>
              <a:t> </a:t>
            </a:r>
            <a:r>
              <a:rPr lang="en-US" sz="2200" b="0" i="0" dirty="0" err="1">
                <a:solidFill>
                  <a:srgbClr val="000000"/>
                </a:solidFill>
                <a:effectLst/>
                <a:latin typeface="Constantia" panose="02030602050306030303" pitchFamily="18" charset="0"/>
              </a:rPr>
              <a:t>može</a:t>
            </a:r>
            <a:r>
              <a:rPr lang="en-US" sz="2200" b="0" i="0" dirty="0">
                <a:solidFill>
                  <a:srgbClr val="000000"/>
                </a:solidFill>
                <a:effectLst/>
                <a:latin typeface="Constantia" panose="02030602050306030303" pitchFamily="18" charset="0"/>
              </a:rPr>
              <a:t> </a:t>
            </a:r>
            <a:r>
              <a:rPr lang="en-US" sz="2200" b="0" i="0" dirty="0" err="1">
                <a:solidFill>
                  <a:srgbClr val="000000"/>
                </a:solidFill>
                <a:effectLst/>
                <a:latin typeface="Constantia" panose="02030602050306030303" pitchFamily="18" charset="0"/>
              </a:rPr>
              <a:t>biti</a:t>
            </a:r>
            <a:r>
              <a:rPr lang="sr-Latn-BA" sz="2200" dirty="0">
                <a:solidFill>
                  <a:srgbClr val="000000"/>
                </a:solidFill>
                <a:latin typeface="Constantia" panose="02030602050306030303" pitchFamily="18" charset="0"/>
              </a:rPr>
              <a:t> </a:t>
            </a:r>
            <a:r>
              <a:rPr lang="en-US" sz="2200" b="0" i="0" dirty="0" err="1">
                <a:solidFill>
                  <a:srgbClr val="000000"/>
                </a:solidFill>
                <a:effectLst/>
                <a:latin typeface="Constantia" panose="02030602050306030303" pitchFamily="18" charset="0"/>
              </a:rPr>
              <a:t>nekarakteristična</a:t>
            </a:r>
            <a:r>
              <a:rPr lang="en-US" sz="2200" b="0" i="0" dirty="0">
                <a:solidFill>
                  <a:srgbClr val="000000"/>
                </a:solidFill>
                <a:effectLst/>
                <a:latin typeface="Constantia" panose="02030602050306030303" pitchFamily="18" charset="0"/>
              </a:rPr>
              <a:t>, pa je </a:t>
            </a:r>
            <a:r>
              <a:rPr lang="en-US" sz="2200" b="0" i="0" dirty="0" err="1">
                <a:solidFill>
                  <a:srgbClr val="000000"/>
                </a:solidFill>
                <a:effectLst/>
                <a:latin typeface="Constantia" panose="02030602050306030303" pitchFamily="18" charset="0"/>
              </a:rPr>
              <a:t>moguć</a:t>
            </a:r>
            <a:r>
              <a:rPr lang="en-US" sz="2200" b="0" i="0" dirty="0">
                <a:solidFill>
                  <a:srgbClr val="000000"/>
                </a:solidFill>
                <a:effectLst/>
                <a:latin typeface="Constantia" panose="02030602050306030303" pitchFamily="18" charset="0"/>
              </a:rPr>
              <a:t> </a:t>
            </a:r>
            <a:r>
              <a:rPr lang="en-US" sz="2200" b="0" i="0" dirty="0" err="1">
                <a:solidFill>
                  <a:srgbClr val="000000"/>
                </a:solidFill>
                <a:effectLst/>
                <a:latin typeface="Constantia" panose="02030602050306030303" pitchFamily="18" charset="0"/>
              </a:rPr>
              <a:t>čak</a:t>
            </a:r>
            <a:r>
              <a:rPr lang="en-US" sz="2200" b="0" i="0" dirty="0">
                <a:solidFill>
                  <a:srgbClr val="000000"/>
                </a:solidFill>
                <a:effectLst/>
                <a:latin typeface="Constantia" panose="02030602050306030303" pitchFamily="18" charset="0"/>
              </a:rPr>
              <a:t> </a:t>
            </a:r>
            <a:r>
              <a:rPr lang="en-US" sz="2200" b="0" i="0" dirty="0" err="1">
                <a:solidFill>
                  <a:srgbClr val="000000"/>
                </a:solidFill>
                <a:effectLst/>
                <a:latin typeface="Constantia" panose="02030602050306030303" pitchFamily="18" charset="0"/>
              </a:rPr>
              <a:t>i</a:t>
            </a:r>
            <a:r>
              <a:rPr lang="en-US" sz="2200" b="0" i="0" dirty="0">
                <a:solidFill>
                  <a:srgbClr val="000000"/>
                </a:solidFill>
                <a:effectLst/>
                <a:latin typeface="Constantia" panose="02030602050306030303" pitchFamily="18" charset="0"/>
              </a:rPr>
              <a:t> hod </a:t>
            </a:r>
            <a:r>
              <a:rPr lang="en-US" sz="2200" b="0" i="0" dirty="0" err="1">
                <a:solidFill>
                  <a:srgbClr val="000000"/>
                </a:solidFill>
                <a:effectLst/>
                <a:latin typeface="Constantia" panose="02030602050306030303" pitchFamily="18" charset="0"/>
              </a:rPr>
              <a:t>uz</a:t>
            </a:r>
            <a:r>
              <a:rPr lang="en-US" sz="2200" b="0" i="0" dirty="0">
                <a:solidFill>
                  <a:srgbClr val="000000"/>
                </a:solidFill>
                <a:effectLst/>
                <a:latin typeface="Constantia" panose="02030602050306030303" pitchFamily="18" charset="0"/>
              </a:rPr>
              <a:t> </a:t>
            </a:r>
            <a:r>
              <a:rPr lang="en-US" sz="2200" b="0" i="0" dirty="0" err="1">
                <a:solidFill>
                  <a:srgbClr val="000000"/>
                </a:solidFill>
                <a:effectLst/>
                <a:latin typeface="Constantia" panose="02030602050306030303" pitchFamily="18" charset="0"/>
              </a:rPr>
              <a:t>bolove</a:t>
            </a:r>
            <a:r>
              <a:rPr lang="en-US" sz="2200" b="0" i="0" dirty="0">
                <a:solidFill>
                  <a:srgbClr val="000000"/>
                </a:solidFill>
                <a:effectLst/>
                <a:latin typeface="Constantia" panose="02030602050306030303" pitchFamily="18" charset="0"/>
              </a:rPr>
              <a:t> </a:t>
            </a:r>
            <a:r>
              <a:rPr lang="en-US" sz="2200" b="0" i="0" dirty="0" err="1">
                <a:solidFill>
                  <a:srgbClr val="000000"/>
                </a:solidFill>
                <a:effectLst/>
                <a:latin typeface="Constantia" panose="02030602050306030303" pitchFamily="18" charset="0"/>
              </a:rPr>
              <a:t>sve</a:t>
            </a:r>
            <a:r>
              <a:rPr lang="en-US" sz="2200" b="0" i="0" dirty="0">
                <a:solidFill>
                  <a:srgbClr val="000000"/>
                </a:solidFill>
                <a:effectLst/>
                <a:latin typeface="Constantia" panose="02030602050306030303" pitchFamily="18" charset="0"/>
              </a:rPr>
              <a:t> do</a:t>
            </a:r>
            <a:r>
              <a:rPr lang="sr-Latn-BA" sz="2200" b="0" i="0" dirty="0">
                <a:solidFill>
                  <a:srgbClr val="000000"/>
                </a:solidFill>
                <a:effectLst/>
                <a:latin typeface="Constantia" panose="02030602050306030303" pitchFamily="18" charset="0"/>
              </a:rPr>
              <a:t> </a:t>
            </a:r>
            <a:r>
              <a:rPr lang="en-US" sz="2200" b="0" i="0" dirty="0" err="1">
                <a:solidFill>
                  <a:srgbClr val="000000"/>
                </a:solidFill>
                <a:effectLst/>
                <a:latin typeface="Constantia" panose="02030602050306030303" pitchFamily="18" charset="0"/>
              </a:rPr>
              <a:t>nastanka</a:t>
            </a:r>
            <a:r>
              <a:rPr lang="en-US" sz="2200" b="0" i="0" dirty="0">
                <a:solidFill>
                  <a:srgbClr val="000000"/>
                </a:solidFill>
                <a:effectLst/>
                <a:latin typeface="Constantia" panose="02030602050306030303" pitchFamily="18" charset="0"/>
              </a:rPr>
              <a:t> </a:t>
            </a:r>
            <a:r>
              <a:rPr lang="en-US" sz="2200" b="0" i="0" dirty="0" err="1">
                <a:solidFill>
                  <a:srgbClr val="000000"/>
                </a:solidFill>
                <a:effectLst/>
                <a:latin typeface="Constantia" panose="02030602050306030303" pitchFamily="18" charset="0"/>
              </a:rPr>
              <a:t>dislokacije</a:t>
            </a:r>
            <a:r>
              <a:rPr lang="en-US" sz="2200" b="0" i="0" dirty="0">
                <a:solidFill>
                  <a:srgbClr val="000000"/>
                </a:solidFill>
                <a:effectLst/>
                <a:latin typeface="Constantia" panose="02030602050306030303" pitchFamily="18" charset="0"/>
              </a:rPr>
              <a:t> </a:t>
            </a:r>
            <a:r>
              <a:rPr lang="en-US" sz="2200" b="0" i="0" dirty="0" err="1">
                <a:solidFill>
                  <a:srgbClr val="000000"/>
                </a:solidFill>
                <a:effectLst/>
                <a:latin typeface="Constantia" panose="02030602050306030303" pitchFamily="18" charset="0"/>
              </a:rPr>
              <a:t>koja</a:t>
            </a:r>
            <a:r>
              <a:rPr lang="en-US" sz="2200" b="0" i="0" dirty="0">
                <a:solidFill>
                  <a:srgbClr val="000000"/>
                </a:solidFill>
                <a:effectLst/>
                <a:latin typeface="Constantia" panose="02030602050306030303" pitchFamily="18" charset="0"/>
              </a:rPr>
              <a:t> se </a:t>
            </a:r>
            <a:r>
              <a:rPr lang="en-US" sz="2200" b="0" i="0" dirty="0" err="1">
                <a:solidFill>
                  <a:srgbClr val="000000"/>
                </a:solidFill>
                <a:effectLst/>
                <a:latin typeface="Constantia" panose="02030602050306030303" pitchFamily="18" charset="0"/>
              </a:rPr>
              <a:t>javi</a:t>
            </a:r>
            <a:r>
              <a:rPr lang="en-US" sz="2200" b="0" i="0" dirty="0">
                <a:solidFill>
                  <a:srgbClr val="000000"/>
                </a:solidFill>
                <a:effectLst/>
                <a:latin typeface="Constantia" panose="02030602050306030303" pitchFamily="18" charset="0"/>
              </a:rPr>
              <a:t> u 60 % </a:t>
            </a:r>
            <a:r>
              <a:rPr lang="en-US" sz="2200" b="0" i="0" dirty="0" err="1">
                <a:solidFill>
                  <a:srgbClr val="000000"/>
                </a:solidFill>
                <a:effectLst/>
                <a:latin typeface="Constantia" panose="02030602050306030303" pitchFamily="18" charset="0"/>
              </a:rPr>
              <a:t>slučajeva</a:t>
            </a:r>
            <a:r>
              <a:rPr lang="en-US" sz="2200" b="0" i="0" dirty="0">
                <a:solidFill>
                  <a:srgbClr val="000000"/>
                </a:solidFill>
                <a:effectLst/>
                <a:latin typeface="Constantia" panose="02030602050306030303" pitchFamily="18" charset="0"/>
              </a:rPr>
              <a:t>.</a:t>
            </a:r>
            <a:r>
              <a:rPr lang="en-US" sz="2200" dirty="0"/>
              <a:t> </a:t>
            </a:r>
            <a:br>
              <a:rPr lang="en-US" sz="2200" dirty="0"/>
            </a:br>
            <a:endParaRPr lang="sr-Latn-BA" sz="2200" b="0" i="0" dirty="0">
              <a:solidFill>
                <a:schemeClr val="tx1"/>
              </a:solidFill>
              <a:effectLst/>
              <a:latin typeface="Times New Roman" panose="02020603050405020304" pitchFamily="18" charset="0"/>
              <a:cs typeface="Times New Roman" panose="02020603050405020304" pitchFamily="18" charset="0"/>
            </a:endParaRPr>
          </a:p>
          <a:p>
            <a:pPr algn="l">
              <a:spcBef>
                <a:spcPts val="0"/>
              </a:spcBef>
              <a:buClrTx/>
              <a:buFont typeface="Arial" panose="020B0604020202020204" pitchFamily="34" charset="0"/>
              <a:buChar char="•"/>
            </a:pPr>
            <a:r>
              <a:rPr lang="en-US" sz="2200" b="1" i="0" dirty="0" err="1">
                <a:solidFill>
                  <a:schemeClr val="tx1"/>
                </a:solidFill>
                <a:effectLst/>
                <a:latin typeface="Times New Roman" panose="02020603050405020304" pitchFamily="18" charset="0"/>
                <a:cs typeface="Times New Roman" panose="02020603050405020304" pitchFamily="18" charset="0"/>
              </a:rPr>
              <a:t>Dijagnoza</a:t>
            </a:r>
            <a:endParaRPr lang="en-US" sz="2200" b="1" i="0" dirty="0">
              <a:solidFill>
                <a:schemeClr val="tx1"/>
              </a:solidFill>
              <a:effectLst/>
              <a:latin typeface="Times New Roman" panose="02020603050405020304" pitchFamily="18" charset="0"/>
              <a:cs typeface="Times New Roman" panose="02020603050405020304" pitchFamily="18" charset="0"/>
            </a:endParaRPr>
          </a:p>
          <a:p>
            <a:pPr>
              <a:spcBef>
                <a:spcPts val="0"/>
              </a:spcBef>
              <a:buClrTx/>
              <a:buFont typeface="Arial" panose="020B0604020202020204" pitchFamily="34" charset="0"/>
              <a:buChar char="•"/>
            </a:pPr>
            <a:r>
              <a:rPr lang="en-US" sz="2200" b="0" i="0" dirty="0" err="1">
                <a:solidFill>
                  <a:schemeClr val="tx1"/>
                </a:solidFill>
                <a:effectLst/>
                <a:latin typeface="Times New Roman" panose="02020603050405020304" pitchFamily="18" charset="0"/>
                <a:cs typeface="Times New Roman" panose="02020603050405020304" pitchFamily="18" charset="0"/>
              </a:rPr>
              <a:t>Postavlja</a:t>
            </a:r>
            <a:r>
              <a:rPr lang="en-US" sz="2200" b="0" i="0" dirty="0">
                <a:solidFill>
                  <a:schemeClr val="tx1"/>
                </a:solidFill>
                <a:effectLst/>
                <a:latin typeface="Times New Roman" panose="02020603050405020304" pitchFamily="18" charset="0"/>
                <a:cs typeface="Times New Roman" panose="02020603050405020304" pitchFamily="18" charset="0"/>
              </a:rPr>
              <a:t> se </a:t>
            </a:r>
            <a:r>
              <a:rPr lang="en-US" sz="2200" b="0" i="0" dirty="0" err="1">
                <a:solidFill>
                  <a:schemeClr val="tx1"/>
                </a:solidFill>
                <a:effectLst/>
                <a:latin typeface="Times New Roman" panose="02020603050405020304" pitchFamily="18" charset="0"/>
                <a:cs typeface="Times New Roman" panose="02020603050405020304" pitchFamily="18" charset="0"/>
              </a:rPr>
              <a:t>na</a:t>
            </a:r>
            <a:r>
              <a:rPr lang="en-US" sz="2200" b="0" i="0" dirty="0">
                <a:solidFill>
                  <a:schemeClr val="tx1"/>
                </a:solidFill>
                <a:effectLst/>
                <a:latin typeface="Times New Roman" panose="02020603050405020304" pitchFamily="18" charset="0"/>
                <a:cs typeface="Times New Roman" panose="02020603050405020304" pitchFamily="18" charset="0"/>
              </a:rPr>
              <a:t> </a:t>
            </a:r>
            <a:r>
              <a:rPr lang="en-US" sz="2200" b="0" i="0" dirty="0" err="1">
                <a:solidFill>
                  <a:schemeClr val="tx1"/>
                </a:solidFill>
                <a:effectLst/>
                <a:latin typeface="Times New Roman" panose="02020603050405020304" pitchFamily="18" charset="0"/>
                <a:cs typeface="Times New Roman" panose="02020603050405020304" pitchFamily="18" charset="0"/>
              </a:rPr>
              <a:t>osnovu</a:t>
            </a:r>
            <a:r>
              <a:rPr lang="en-US" sz="2200" b="0" i="0" dirty="0">
                <a:solidFill>
                  <a:schemeClr val="tx1"/>
                </a:solidFill>
                <a:effectLst/>
                <a:latin typeface="Times New Roman" panose="02020603050405020304" pitchFamily="18" charset="0"/>
                <a:cs typeface="Times New Roman" panose="02020603050405020304" pitchFamily="18" charset="0"/>
              </a:rPr>
              <a:t> </a:t>
            </a:r>
            <a:r>
              <a:rPr lang="en-US" sz="2200" b="0" i="0" dirty="0" err="1">
                <a:solidFill>
                  <a:schemeClr val="tx1"/>
                </a:solidFill>
                <a:effectLst/>
                <a:latin typeface="Times New Roman" panose="02020603050405020304" pitchFamily="18" charset="0"/>
                <a:cs typeface="Times New Roman" panose="02020603050405020304" pitchFamily="18" charset="0"/>
              </a:rPr>
              <a:t>anamneze</a:t>
            </a:r>
            <a:r>
              <a:rPr lang="en-US" sz="2200" b="0" i="0" dirty="0">
                <a:solidFill>
                  <a:schemeClr val="tx1"/>
                </a:solidFill>
                <a:effectLst/>
                <a:latin typeface="Times New Roman" panose="02020603050405020304" pitchFamily="18" charset="0"/>
                <a:cs typeface="Times New Roman" panose="02020603050405020304" pitchFamily="18" charset="0"/>
              </a:rPr>
              <a:t>, </a:t>
            </a:r>
            <a:r>
              <a:rPr lang="en-US" sz="2200" b="0" i="0" dirty="0" err="1">
                <a:solidFill>
                  <a:schemeClr val="tx1"/>
                </a:solidFill>
                <a:effectLst/>
                <a:latin typeface="Times New Roman" panose="02020603050405020304" pitchFamily="18" charset="0"/>
                <a:cs typeface="Times New Roman" panose="02020603050405020304" pitchFamily="18" charset="0"/>
              </a:rPr>
              <a:t>kliničke</a:t>
            </a:r>
            <a:r>
              <a:rPr lang="en-US" sz="2200" b="0" i="0" dirty="0">
                <a:solidFill>
                  <a:schemeClr val="tx1"/>
                </a:solidFill>
                <a:effectLst/>
                <a:latin typeface="Times New Roman" panose="02020603050405020304" pitchFamily="18" charset="0"/>
                <a:cs typeface="Times New Roman" panose="02020603050405020304" pitchFamily="18" charset="0"/>
              </a:rPr>
              <a:t> </a:t>
            </a:r>
            <a:r>
              <a:rPr lang="en-US" sz="2200" b="0" i="0" dirty="0" err="1">
                <a:solidFill>
                  <a:schemeClr val="tx1"/>
                </a:solidFill>
                <a:effectLst/>
                <a:latin typeface="Times New Roman" panose="02020603050405020304" pitchFamily="18" charset="0"/>
                <a:cs typeface="Times New Roman" panose="02020603050405020304" pitchFamily="18" charset="0"/>
              </a:rPr>
              <a:t>slike</a:t>
            </a:r>
            <a:r>
              <a:rPr lang="en-US" sz="2200" b="0" i="0" dirty="0">
                <a:solidFill>
                  <a:schemeClr val="tx1"/>
                </a:solidFill>
                <a:effectLst/>
                <a:latin typeface="Times New Roman" panose="02020603050405020304" pitchFamily="18" charset="0"/>
                <a:cs typeface="Times New Roman" panose="02020603050405020304" pitchFamily="18" charset="0"/>
              </a:rPr>
              <a:t>, </a:t>
            </a:r>
            <a:r>
              <a:rPr lang="en-US" sz="2200" b="0" i="0" dirty="0" err="1">
                <a:solidFill>
                  <a:schemeClr val="tx1"/>
                </a:solidFill>
                <a:effectLst/>
                <a:latin typeface="Times New Roman" panose="02020603050405020304" pitchFamily="18" charset="0"/>
                <a:cs typeface="Times New Roman" panose="02020603050405020304" pitchFamily="18" charset="0"/>
              </a:rPr>
              <a:t>objektivnog</a:t>
            </a:r>
            <a:r>
              <a:rPr lang="en-US" sz="2200" b="0" i="0" dirty="0">
                <a:solidFill>
                  <a:schemeClr val="tx1"/>
                </a:solidFill>
                <a:effectLst/>
                <a:latin typeface="Times New Roman" panose="02020603050405020304" pitchFamily="18" charset="0"/>
                <a:cs typeface="Times New Roman" panose="02020603050405020304" pitchFamily="18" charset="0"/>
              </a:rPr>
              <a:t> </a:t>
            </a:r>
            <a:r>
              <a:rPr lang="en-US" sz="2200" b="0" i="0" dirty="0" err="1">
                <a:solidFill>
                  <a:schemeClr val="tx1"/>
                </a:solidFill>
                <a:effectLst/>
                <a:latin typeface="Times New Roman" panose="02020603050405020304" pitchFamily="18" charset="0"/>
                <a:cs typeface="Times New Roman" panose="02020603050405020304" pitchFamily="18" charset="0"/>
              </a:rPr>
              <a:t>pregleda</a:t>
            </a:r>
            <a:r>
              <a:rPr lang="en-US" sz="2200" b="0" i="0" dirty="0">
                <a:solidFill>
                  <a:schemeClr val="tx1"/>
                </a:solidFill>
                <a:effectLst/>
                <a:latin typeface="Times New Roman" panose="02020603050405020304" pitchFamily="18" charset="0"/>
                <a:cs typeface="Times New Roman" panose="02020603050405020304" pitchFamily="18" charset="0"/>
              </a:rPr>
              <a:t>, a </a:t>
            </a:r>
            <a:r>
              <a:rPr lang="en-US" sz="2200" b="0" i="0" dirty="0" err="1">
                <a:solidFill>
                  <a:schemeClr val="tx1"/>
                </a:solidFill>
                <a:effectLst/>
                <a:latin typeface="Times New Roman" panose="02020603050405020304" pitchFamily="18" charset="0"/>
                <a:cs typeface="Times New Roman" panose="02020603050405020304" pitchFamily="18" charset="0"/>
              </a:rPr>
              <a:t>potvrđuje</a:t>
            </a:r>
            <a:r>
              <a:rPr lang="en-US" sz="2200" b="0" i="0" dirty="0">
                <a:solidFill>
                  <a:schemeClr val="tx1"/>
                </a:solidFill>
                <a:effectLst/>
                <a:latin typeface="Times New Roman" panose="02020603050405020304" pitchFamily="18" charset="0"/>
                <a:cs typeface="Times New Roman" panose="02020603050405020304" pitchFamily="18" charset="0"/>
              </a:rPr>
              <a:t> se </a:t>
            </a:r>
            <a:r>
              <a:rPr lang="en-US" sz="2200" b="0" i="0" dirty="0" err="1">
                <a:solidFill>
                  <a:schemeClr val="tx1"/>
                </a:solidFill>
                <a:effectLst/>
                <a:latin typeface="Times New Roman" panose="02020603050405020304" pitchFamily="18" charset="0"/>
                <a:cs typeface="Times New Roman" panose="02020603050405020304" pitchFamily="18" charset="0"/>
              </a:rPr>
              <a:t>rendgenskim</a:t>
            </a:r>
            <a:r>
              <a:rPr lang="en-US" sz="2200" b="0" i="0" dirty="0">
                <a:solidFill>
                  <a:schemeClr val="tx1"/>
                </a:solidFill>
                <a:effectLst/>
                <a:latin typeface="Times New Roman" panose="02020603050405020304" pitchFamily="18" charset="0"/>
                <a:cs typeface="Times New Roman" panose="02020603050405020304" pitchFamily="18" charset="0"/>
              </a:rPr>
              <a:t> </a:t>
            </a:r>
            <a:r>
              <a:rPr lang="en-US" sz="2200" b="0" i="0" dirty="0" err="1">
                <a:solidFill>
                  <a:schemeClr val="tx1"/>
                </a:solidFill>
                <a:effectLst/>
                <a:latin typeface="Times New Roman" panose="02020603050405020304" pitchFamily="18" charset="0"/>
                <a:cs typeface="Times New Roman" panose="02020603050405020304" pitchFamily="18" charset="0"/>
              </a:rPr>
              <a:t>snimcima</a:t>
            </a:r>
            <a:r>
              <a:rPr lang="en-US" sz="2200" b="0" i="0" dirty="0">
                <a:solidFill>
                  <a:schemeClr val="tx1"/>
                </a:solidFill>
                <a:effectLst/>
                <a:latin typeface="Times New Roman" panose="02020603050405020304" pitchFamily="18" charset="0"/>
                <a:cs typeface="Times New Roman" panose="02020603050405020304" pitchFamily="18" charset="0"/>
              </a:rPr>
              <a:t> (antero-</a:t>
            </a:r>
            <a:r>
              <a:rPr lang="en-US" sz="2200" b="0" i="0" dirty="0" err="1">
                <a:solidFill>
                  <a:schemeClr val="tx1"/>
                </a:solidFill>
                <a:effectLst/>
                <a:latin typeface="Times New Roman" panose="02020603050405020304" pitchFamily="18" charset="0"/>
                <a:cs typeface="Times New Roman" panose="02020603050405020304" pitchFamily="18" charset="0"/>
              </a:rPr>
              <a:t>posteriorni</a:t>
            </a:r>
            <a:r>
              <a:rPr lang="en-US" sz="2200" b="0" i="0" dirty="0">
                <a:solidFill>
                  <a:schemeClr val="tx1"/>
                </a:solidFill>
                <a:effectLst/>
                <a:latin typeface="Times New Roman" panose="02020603050405020304" pitchFamily="18" charset="0"/>
                <a:cs typeface="Times New Roman" panose="02020603050405020304" pitchFamily="18" charset="0"/>
              </a:rPr>
              <a:t> </a:t>
            </a:r>
            <a:r>
              <a:rPr lang="en-US" sz="2200" b="0" i="0" dirty="0" err="1">
                <a:solidFill>
                  <a:schemeClr val="tx1"/>
                </a:solidFill>
                <a:effectLst/>
                <a:latin typeface="Times New Roman" panose="02020603050405020304" pitchFamily="18" charset="0"/>
                <a:cs typeface="Times New Roman" panose="02020603050405020304" pitchFamily="18" charset="0"/>
              </a:rPr>
              <a:t>i</a:t>
            </a:r>
            <a:r>
              <a:rPr lang="en-US" sz="2200" b="0" i="0" dirty="0">
                <a:solidFill>
                  <a:schemeClr val="tx1"/>
                </a:solidFill>
                <a:effectLst/>
                <a:latin typeface="Times New Roman" panose="02020603050405020304" pitchFamily="18" charset="0"/>
                <a:cs typeface="Times New Roman" panose="02020603050405020304" pitchFamily="18" charset="0"/>
              </a:rPr>
              <a:t> </a:t>
            </a:r>
            <a:r>
              <a:rPr lang="en-US" sz="2200" b="0" i="0" dirty="0" err="1">
                <a:solidFill>
                  <a:schemeClr val="tx1"/>
                </a:solidFill>
                <a:effectLst/>
                <a:latin typeface="Times New Roman" panose="02020603050405020304" pitchFamily="18" charset="0"/>
                <a:cs typeface="Times New Roman" panose="02020603050405020304" pitchFamily="18" charset="0"/>
              </a:rPr>
              <a:t>profilni</a:t>
            </a:r>
            <a:r>
              <a:rPr lang="en-US" sz="2200" b="0" i="0" dirty="0">
                <a:solidFill>
                  <a:schemeClr val="tx1"/>
                </a:solidFill>
                <a:effectLst/>
                <a:latin typeface="Times New Roman" panose="02020603050405020304" pitchFamily="18" charset="0"/>
                <a:cs typeface="Times New Roman" panose="02020603050405020304" pitchFamily="18" charset="0"/>
              </a:rPr>
              <a:t> </a:t>
            </a:r>
            <a:r>
              <a:rPr lang="en-US" sz="2200" b="0" i="0" dirty="0" err="1">
                <a:solidFill>
                  <a:schemeClr val="tx1"/>
                </a:solidFill>
                <a:effectLst/>
                <a:latin typeface="Times New Roman" panose="02020603050405020304" pitchFamily="18" charset="0"/>
                <a:cs typeface="Times New Roman" panose="02020603050405020304" pitchFamily="18" charset="0"/>
              </a:rPr>
              <a:t>snimak</a:t>
            </a:r>
            <a:r>
              <a:rPr lang="en-US" sz="2200" b="0" i="0" dirty="0">
                <a:solidFill>
                  <a:schemeClr val="tx1"/>
                </a:solidFill>
                <a:effectLst/>
                <a:latin typeface="Times New Roman" panose="02020603050405020304" pitchFamily="18" charset="0"/>
                <a:cs typeface="Times New Roman" panose="02020603050405020304" pitchFamily="18" charset="0"/>
              </a:rPr>
              <a:t>)</a:t>
            </a:r>
            <a:r>
              <a:rPr lang="sr-Latn-BA" sz="2200" b="0" i="0" dirty="0">
                <a:solidFill>
                  <a:schemeClr val="tx1"/>
                </a:solidFill>
                <a:effectLst/>
                <a:latin typeface="Times New Roman" panose="02020603050405020304" pitchFamily="18" charset="0"/>
                <a:cs typeface="Times New Roman" panose="02020603050405020304" pitchFamily="18" charset="0"/>
              </a:rPr>
              <a:t>, CT, NMR</a:t>
            </a:r>
            <a:endParaRPr lang="en-US" sz="2200" dirty="0">
              <a:solidFill>
                <a:schemeClr val="tx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1EDE96E-21EB-4AC4-959C-8EC46D906D70}"/>
              </a:ext>
            </a:extLst>
          </p:cNvPr>
          <p:cNvPicPr>
            <a:picLocks noChangeAspect="1"/>
          </p:cNvPicPr>
          <p:nvPr/>
        </p:nvPicPr>
        <p:blipFill>
          <a:blip r:embed="rId2"/>
          <a:stretch>
            <a:fillRect/>
          </a:stretch>
        </p:blipFill>
        <p:spPr>
          <a:xfrm>
            <a:off x="9530490" y="0"/>
            <a:ext cx="2333625" cy="1962150"/>
          </a:xfrm>
          <a:prstGeom prst="rect">
            <a:avLst/>
          </a:prstGeom>
        </p:spPr>
      </p:pic>
      <p:pic>
        <p:nvPicPr>
          <p:cNvPr id="6" name="Picture 5">
            <a:extLst>
              <a:ext uri="{FF2B5EF4-FFF2-40B4-BE49-F238E27FC236}">
                <a16:creationId xmlns:a16="http://schemas.microsoft.com/office/drawing/2014/main" id="{1AF45120-70F3-46E1-831F-8F78956A8E07}"/>
              </a:ext>
            </a:extLst>
          </p:cNvPr>
          <p:cNvPicPr>
            <a:picLocks noChangeAspect="1"/>
          </p:cNvPicPr>
          <p:nvPr/>
        </p:nvPicPr>
        <p:blipFill>
          <a:blip r:embed="rId3"/>
          <a:stretch>
            <a:fillRect/>
          </a:stretch>
        </p:blipFill>
        <p:spPr>
          <a:xfrm>
            <a:off x="8714316" y="4940945"/>
            <a:ext cx="2800350" cy="1638300"/>
          </a:xfrm>
          <a:prstGeom prst="rect">
            <a:avLst/>
          </a:prstGeom>
        </p:spPr>
      </p:pic>
      <p:pic>
        <p:nvPicPr>
          <p:cNvPr id="8" name="Picture 7">
            <a:extLst>
              <a:ext uri="{FF2B5EF4-FFF2-40B4-BE49-F238E27FC236}">
                <a16:creationId xmlns:a16="http://schemas.microsoft.com/office/drawing/2014/main" id="{4DE08AEE-4E99-4CFB-B34B-4D3A8162D5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5707" y="65864"/>
            <a:ext cx="2778717" cy="2094725"/>
          </a:xfrm>
          <a:prstGeom prst="rect">
            <a:avLst/>
          </a:prstGeom>
        </p:spPr>
      </p:pic>
      <p:pic>
        <p:nvPicPr>
          <p:cNvPr id="5122" name="Picture 2" descr="PRIJELOMI KOSTIJU U STARIJOJ ŽIVOTNOJ DOBI-Poliklinika&quot;Medical Irac&quot; Tuzla  - Poliklinika Irac">
            <a:extLst>
              <a:ext uri="{FF2B5EF4-FFF2-40B4-BE49-F238E27FC236}">
                <a16:creationId xmlns:a16="http://schemas.microsoft.com/office/drawing/2014/main" id="{02851629-1D6D-4B0B-BA2F-BFBBDA74B5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3916" y="2604294"/>
            <a:ext cx="24003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56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CC790-7E1A-4758-8496-2499A35EEE9E}"/>
              </a:ext>
            </a:extLst>
          </p:cNvPr>
          <p:cNvSpPr>
            <a:spLocks noGrp="1"/>
          </p:cNvSpPr>
          <p:nvPr>
            <p:ph type="title"/>
          </p:nvPr>
        </p:nvSpPr>
        <p:spPr>
          <a:xfrm>
            <a:off x="677334" y="156238"/>
            <a:ext cx="8596668" cy="1320800"/>
          </a:xfrm>
        </p:spPr>
        <p:txBody>
          <a:bodyPr/>
          <a:lstStyle/>
          <a:p>
            <a:r>
              <a:rPr lang="sr-Latn-BA" dirty="0">
                <a:solidFill>
                  <a:schemeClr val="tx1">
                    <a:lumMod val="95000"/>
                    <a:lumOff val="5000"/>
                  </a:schemeClr>
                </a:solidFill>
              </a:rPr>
              <a:t>Prelomi vrata butne kosti</a:t>
            </a:r>
            <a:br>
              <a:rPr lang="sr-Latn-BA" dirty="0">
                <a:solidFill>
                  <a:schemeClr val="tx1">
                    <a:lumMod val="95000"/>
                    <a:lumOff val="5000"/>
                  </a:schemeClr>
                </a:solidFill>
              </a:rPr>
            </a:br>
            <a:r>
              <a:rPr lang="sr-Latn-BA" i="1" dirty="0">
                <a:solidFill>
                  <a:schemeClr val="tx1">
                    <a:lumMod val="95000"/>
                    <a:lumOff val="5000"/>
                  </a:schemeClr>
                </a:solidFill>
              </a:rPr>
              <a:t>Fractura colli femoris</a:t>
            </a:r>
            <a:endParaRPr lang="en-US" dirty="0"/>
          </a:p>
        </p:txBody>
      </p:sp>
      <p:sp>
        <p:nvSpPr>
          <p:cNvPr id="3" name="Content Placeholder 2">
            <a:extLst>
              <a:ext uri="{FF2B5EF4-FFF2-40B4-BE49-F238E27FC236}">
                <a16:creationId xmlns:a16="http://schemas.microsoft.com/office/drawing/2014/main" id="{73A39D24-0C12-4230-975D-026F84288F38}"/>
              </a:ext>
            </a:extLst>
          </p:cNvPr>
          <p:cNvSpPr>
            <a:spLocks noGrp="1"/>
          </p:cNvSpPr>
          <p:nvPr>
            <p:ph idx="1"/>
          </p:nvPr>
        </p:nvSpPr>
        <p:spPr>
          <a:xfrm>
            <a:off x="304110" y="1647406"/>
            <a:ext cx="7660283" cy="4921345"/>
          </a:xfrm>
        </p:spPr>
        <p:txBody>
          <a:bodyPr>
            <a:normAutofit fontScale="92500" lnSpcReduction="20000"/>
          </a:bodyPr>
          <a:lstStyle/>
          <a:p>
            <a:r>
              <a:rPr lang="sr-Latn-BA" sz="1800" b="1" i="0" dirty="0">
                <a:solidFill>
                  <a:srgbClr val="242021"/>
                </a:solidFill>
                <a:effectLst/>
                <a:latin typeface="TimesNewRomanPSMT"/>
              </a:rPr>
              <a:t>Liječenje</a:t>
            </a:r>
          </a:p>
          <a:p>
            <a:r>
              <a:rPr lang="en-US" sz="1800" b="0" i="0" dirty="0" err="1">
                <a:solidFill>
                  <a:srgbClr val="242021"/>
                </a:solidFill>
                <a:effectLst/>
                <a:latin typeface="TimesNewRomanPSMT"/>
              </a:rPr>
              <a:t>Kod</a:t>
            </a:r>
            <a:r>
              <a:rPr lang="en-US" sz="1800" b="0" i="0" dirty="0">
                <a:solidFill>
                  <a:srgbClr val="242021"/>
                </a:solidFill>
                <a:effectLst/>
                <a:latin typeface="TimesNewRomanPSMT"/>
              </a:rPr>
              <a:t> </a:t>
            </a:r>
            <a:r>
              <a:rPr lang="en-US" sz="1800" b="0" i="0" dirty="0" err="1">
                <a:solidFill>
                  <a:srgbClr val="242021"/>
                </a:solidFill>
                <a:effectLst/>
                <a:latin typeface="TimesNewRomanPSMT"/>
              </a:rPr>
              <a:t>preloma</a:t>
            </a:r>
            <a:r>
              <a:rPr lang="en-US" sz="1800" b="0" i="0" dirty="0">
                <a:solidFill>
                  <a:srgbClr val="242021"/>
                </a:solidFill>
                <a:effectLst/>
                <a:latin typeface="TimesNewRomanPSMT"/>
              </a:rPr>
              <a:t> </a:t>
            </a:r>
            <a:r>
              <a:rPr lang="en-US" sz="1800" b="0" i="0" dirty="0" err="1">
                <a:solidFill>
                  <a:srgbClr val="242021"/>
                </a:solidFill>
                <a:effectLst/>
                <a:latin typeface="TimesNewRomanPSMT"/>
              </a:rPr>
              <a:t>vrata</a:t>
            </a:r>
            <a:r>
              <a:rPr lang="en-US" sz="1800" b="0" i="0" dirty="0">
                <a:solidFill>
                  <a:srgbClr val="242021"/>
                </a:solidFill>
                <a:effectLst/>
                <a:latin typeface="TimesNewRomanPSMT"/>
              </a:rPr>
              <a:t> </a:t>
            </a:r>
            <a:r>
              <a:rPr lang="en-US" sz="1800" b="0" i="0" dirty="0" err="1">
                <a:solidFill>
                  <a:srgbClr val="242021"/>
                </a:solidFill>
                <a:effectLst/>
                <a:latin typeface="TimesNewRomanPSMT"/>
              </a:rPr>
              <a:t>butne</a:t>
            </a:r>
            <a:r>
              <a:rPr lang="en-US" sz="1800" b="0" i="0" dirty="0">
                <a:solidFill>
                  <a:srgbClr val="242021"/>
                </a:solidFill>
                <a:effectLst/>
                <a:latin typeface="TimesNewRomanPSMT"/>
              </a:rPr>
              <a:t> </a:t>
            </a:r>
            <a:r>
              <a:rPr lang="en-US" sz="1800" b="0" i="0" dirty="0" err="1">
                <a:solidFill>
                  <a:srgbClr val="242021"/>
                </a:solidFill>
                <a:effectLst/>
                <a:latin typeface="TimesNewRomanPSMT"/>
              </a:rPr>
              <a:t>kosti</a:t>
            </a:r>
            <a:r>
              <a:rPr lang="en-US" sz="1800" b="0" i="0" dirty="0">
                <a:solidFill>
                  <a:srgbClr val="242021"/>
                </a:solidFill>
                <a:effectLst/>
                <a:latin typeface="TimesNewRomanPSMT"/>
              </a:rPr>
              <a:t> </a:t>
            </a:r>
            <a:r>
              <a:rPr lang="en-US" sz="1800" b="0" i="0" dirty="0" err="1">
                <a:solidFill>
                  <a:srgbClr val="242021"/>
                </a:solidFill>
                <a:effectLst/>
                <a:latin typeface="TimesNewRomanPSMT"/>
              </a:rPr>
              <a:t>dolazi</a:t>
            </a:r>
            <a:r>
              <a:rPr lang="en-US" sz="1800" b="0" i="0" dirty="0">
                <a:solidFill>
                  <a:srgbClr val="242021"/>
                </a:solidFill>
                <a:effectLst/>
                <a:latin typeface="TimesNewRomanPSMT"/>
              </a:rPr>
              <a:t> do </a:t>
            </a:r>
            <a:r>
              <a:rPr lang="en-US" sz="1800" b="0" i="0" dirty="0" err="1">
                <a:solidFill>
                  <a:srgbClr val="242021"/>
                </a:solidFill>
                <a:effectLst/>
                <a:latin typeface="TimesNewRomanPSMT"/>
              </a:rPr>
              <a:t>kidanja</a:t>
            </a:r>
            <a:r>
              <a:rPr lang="en-US" sz="1800" b="0" i="0" dirty="0">
                <a:solidFill>
                  <a:srgbClr val="242021"/>
                </a:solidFill>
                <a:effectLst/>
                <a:latin typeface="TimesNewRomanPSMT"/>
              </a:rPr>
              <a:t> </a:t>
            </a:r>
            <a:r>
              <a:rPr lang="en-US" sz="1800" b="0" i="0" dirty="0" err="1">
                <a:solidFill>
                  <a:srgbClr val="242021"/>
                </a:solidFill>
                <a:effectLst/>
                <a:latin typeface="TimesNewRomanPSMT"/>
              </a:rPr>
              <a:t>intraosealnih</a:t>
            </a:r>
            <a:r>
              <a:rPr lang="en-US" sz="1800" b="0" i="0" dirty="0">
                <a:solidFill>
                  <a:srgbClr val="242021"/>
                </a:solidFill>
                <a:effectLst/>
                <a:latin typeface="TimesNewRomanPSMT"/>
              </a:rPr>
              <a:t> </a:t>
            </a:r>
            <a:r>
              <a:rPr lang="en-US" sz="1800" b="0" i="0" dirty="0" err="1">
                <a:solidFill>
                  <a:srgbClr val="242021"/>
                </a:solidFill>
                <a:effectLst/>
                <a:latin typeface="TimesNewRomanPSMT"/>
              </a:rPr>
              <a:t>krvnih</a:t>
            </a:r>
            <a:br>
              <a:rPr lang="en-US" sz="1800" b="0" i="0" dirty="0">
                <a:solidFill>
                  <a:srgbClr val="242021"/>
                </a:solidFill>
                <a:effectLst/>
                <a:latin typeface="TimesNewRomanPSMT"/>
              </a:rPr>
            </a:br>
            <a:r>
              <a:rPr lang="en-US" sz="1800" b="0" i="0" dirty="0" err="1">
                <a:solidFill>
                  <a:srgbClr val="242021"/>
                </a:solidFill>
                <a:effectLst/>
                <a:latin typeface="TimesNewRomanPSMT"/>
              </a:rPr>
              <a:t>sudova</a:t>
            </a:r>
            <a:r>
              <a:rPr lang="en-US" sz="1800" b="0" i="0" dirty="0">
                <a:solidFill>
                  <a:srgbClr val="242021"/>
                </a:solidFill>
                <a:effectLst/>
                <a:latin typeface="TimesNewRomanPSMT"/>
              </a:rPr>
              <a:t>. </a:t>
            </a:r>
            <a:r>
              <a:rPr lang="en-US" sz="1800" b="0" i="0" dirty="0" err="1">
                <a:solidFill>
                  <a:srgbClr val="242021"/>
                </a:solidFill>
                <a:effectLst/>
                <a:latin typeface="TimesNewRomanPSMT"/>
              </a:rPr>
              <a:t>Dio</a:t>
            </a:r>
            <a:r>
              <a:rPr lang="en-US" sz="1800" b="0" i="0" dirty="0">
                <a:solidFill>
                  <a:srgbClr val="242021"/>
                </a:solidFill>
                <a:effectLst/>
                <a:latin typeface="TimesNewRomanPSMT"/>
              </a:rPr>
              <a:t> </a:t>
            </a:r>
            <a:r>
              <a:rPr lang="en-US" sz="1800" b="0" i="0" dirty="0" err="1">
                <a:solidFill>
                  <a:srgbClr val="242021"/>
                </a:solidFill>
                <a:effectLst/>
                <a:latin typeface="TimesNewRomanPSMT"/>
              </a:rPr>
              <a:t>vrata</a:t>
            </a:r>
            <a:r>
              <a:rPr lang="en-US" sz="1800" b="0" i="0" dirty="0">
                <a:solidFill>
                  <a:srgbClr val="242021"/>
                </a:solidFill>
                <a:effectLst/>
                <a:latin typeface="TimesNewRomanPSMT"/>
              </a:rPr>
              <a:t> </a:t>
            </a:r>
            <a:r>
              <a:rPr lang="en-US" sz="1800" b="0" i="0" dirty="0" err="1">
                <a:solidFill>
                  <a:srgbClr val="242021"/>
                </a:solidFill>
                <a:effectLst/>
                <a:latin typeface="TimesNewRomanPSMT"/>
              </a:rPr>
              <a:t>butne</a:t>
            </a:r>
            <a:r>
              <a:rPr lang="en-US" sz="1800" b="0" i="0" dirty="0">
                <a:solidFill>
                  <a:srgbClr val="242021"/>
                </a:solidFill>
                <a:effectLst/>
                <a:latin typeface="TimesNewRomanPSMT"/>
              </a:rPr>
              <a:t> </a:t>
            </a:r>
            <a:r>
              <a:rPr lang="en-US" sz="1800" b="0" i="0" dirty="0" err="1">
                <a:solidFill>
                  <a:srgbClr val="242021"/>
                </a:solidFill>
                <a:effectLst/>
                <a:latin typeface="TimesNewRomanPSMT"/>
              </a:rPr>
              <a:t>kosti</a:t>
            </a:r>
            <a:r>
              <a:rPr lang="en-US" sz="1800" b="0" i="0" dirty="0">
                <a:solidFill>
                  <a:srgbClr val="242021"/>
                </a:solidFill>
                <a:effectLst/>
                <a:latin typeface="TimesNewRomanPSMT"/>
              </a:rPr>
              <a:t> koji se </a:t>
            </a:r>
            <a:r>
              <a:rPr lang="en-US" sz="1800" b="0" i="0" dirty="0" err="1">
                <a:solidFill>
                  <a:srgbClr val="242021"/>
                </a:solidFill>
                <a:effectLst/>
                <a:latin typeface="TimesNewRomanPSMT"/>
              </a:rPr>
              <a:t>nalazi</a:t>
            </a:r>
            <a:r>
              <a:rPr lang="en-US" sz="1800" b="0" i="0" dirty="0">
                <a:solidFill>
                  <a:srgbClr val="242021"/>
                </a:solidFill>
                <a:effectLst/>
                <a:latin typeface="TimesNewRomanPSMT"/>
              </a:rPr>
              <a:t> </a:t>
            </a:r>
            <a:r>
              <a:rPr lang="en-US" sz="1800" b="0" i="0" dirty="0" err="1">
                <a:solidFill>
                  <a:srgbClr val="242021"/>
                </a:solidFill>
                <a:effectLst/>
                <a:latin typeface="TimesNewRomanPSMT"/>
              </a:rPr>
              <a:t>intrakapsularno</a:t>
            </a:r>
            <a:r>
              <a:rPr lang="en-US" sz="1800" b="0" i="0" dirty="0">
                <a:solidFill>
                  <a:srgbClr val="242021"/>
                </a:solidFill>
                <a:effectLst/>
                <a:latin typeface="TimesNewRomanPSMT"/>
              </a:rPr>
              <a:t> </a:t>
            </a:r>
            <a:r>
              <a:rPr lang="en-US" sz="1800" b="0" i="0" dirty="0" err="1">
                <a:solidFill>
                  <a:srgbClr val="242021"/>
                </a:solidFill>
                <a:effectLst/>
                <a:latin typeface="TimesNewRomanPSMT"/>
              </a:rPr>
              <a:t>nije</a:t>
            </a:r>
            <a:r>
              <a:rPr lang="en-US" sz="1800" b="0" i="0" dirty="0">
                <a:solidFill>
                  <a:srgbClr val="242021"/>
                </a:solidFill>
                <a:effectLst/>
                <a:latin typeface="TimesNewRomanPSMT"/>
              </a:rPr>
              <a:t> u </a:t>
            </a:r>
            <a:r>
              <a:rPr lang="en-US" sz="1800" b="0" i="0" dirty="0" err="1">
                <a:solidFill>
                  <a:srgbClr val="242021"/>
                </a:solidFill>
                <a:effectLst/>
                <a:latin typeface="TimesNewRomanPSMT"/>
              </a:rPr>
              <a:t>mogućnosti</a:t>
            </a:r>
            <a:r>
              <a:rPr lang="en-US" sz="1800" b="0" i="0" dirty="0">
                <a:solidFill>
                  <a:srgbClr val="242021"/>
                </a:solidFill>
                <a:effectLst/>
                <a:latin typeface="TimesNewRomanPSMT"/>
              </a:rPr>
              <a:t> da</a:t>
            </a:r>
            <a:r>
              <a:rPr lang="sr-Latn-BA" sz="1800" b="0" i="0" dirty="0">
                <a:solidFill>
                  <a:srgbClr val="242021"/>
                </a:solidFill>
                <a:effectLst/>
                <a:latin typeface="TimesNewRomanPSMT"/>
              </a:rPr>
              <a:t> </a:t>
            </a:r>
            <a:r>
              <a:rPr lang="en-US" sz="1800" b="0" i="0" dirty="0" err="1">
                <a:solidFill>
                  <a:srgbClr val="242021"/>
                </a:solidFill>
                <a:effectLst/>
                <a:latin typeface="TimesNewRomanPSMT"/>
              </a:rPr>
              <a:t>učestvuje</a:t>
            </a:r>
            <a:r>
              <a:rPr lang="en-US" sz="1800" b="0" i="0" dirty="0">
                <a:solidFill>
                  <a:srgbClr val="242021"/>
                </a:solidFill>
                <a:effectLst/>
                <a:latin typeface="TimesNewRomanPSMT"/>
              </a:rPr>
              <a:t> u </a:t>
            </a:r>
            <a:r>
              <a:rPr lang="en-US" sz="1800" b="0" i="0" dirty="0" err="1">
                <a:solidFill>
                  <a:srgbClr val="242021"/>
                </a:solidFill>
                <a:effectLst/>
                <a:latin typeface="TimesNewRomanPSMT"/>
              </a:rPr>
              <a:t>formiranju</a:t>
            </a:r>
            <a:r>
              <a:rPr lang="en-US" sz="1800" b="0" i="0" dirty="0">
                <a:solidFill>
                  <a:srgbClr val="242021"/>
                </a:solidFill>
                <a:effectLst/>
                <a:latin typeface="TimesNewRomanPSMT"/>
              </a:rPr>
              <a:t> </a:t>
            </a:r>
            <a:r>
              <a:rPr lang="en-US" sz="1800" b="0" i="0" dirty="0" err="1">
                <a:solidFill>
                  <a:srgbClr val="242021"/>
                </a:solidFill>
                <a:effectLst/>
                <a:latin typeface="TimesNewRomanPSMT"/>
              </a:rPr>
              <a:t>perifernog</a:t>
            </a:r>
            <a:r>
              <a:rPr lang="en-US" sz="1800" b="0" i="0" dirty="0">
                <a:solidFill>
                  <a:srgbClr val="242021"/>
                </a:solidFill>
                <a:effectLst/>
                <a:latin typeface="TimesNewRomanPSMT"/>
              </a:rPr>
              <a:t> </a:t>
            </a:r>
            <a:r>
              <a:rPr lang="en-US" sz="1800" b="0" i="0" dirty="0" err="1">
                <a:solidFill>
                  <a:srgbClr val="242021"/>
                </a:solidFill>
                <a:effectLst/>
                <a:latin typeface="TimesNewRomanPSMT"/>
              </a:rPr>
              <a:t>kalusa</a:t>
            </a:r>
            <a:r>
              <a:rPr lang="en-US" sz="1800" b="0" i="0" dirty="0">
                <a:solidFill>
                  <a:srgbClr val="242021"/>
                </a:solidFill>
                <a:effectLst/>
                <a:latin typeface="TimesNewRomanPSMT"/>
              </a:rPr>
              <a:t>, pa se </a:t>
            </a:r>
            <a:r>
              <a:rPr lang="en-US" sz="1800" b="0" i="0" dirty="0" err="1">
                <a:solidFill>
                  <a:srgbClr val="242021"/>
                </a:solidFill>
                <a:effectLst/>
                <a:latin typeface="TimesNewRomanPSMT"/>
              </a:rPr>
              <a:t>zarastanje</a:t>
            </a:r>
            <a:r>
              <a:rPr lang="en-US" sz="1800" b="0" i="0" dirty="0">
                <a:solidFill>
                  <a:srgbClr val="242021"/>
                </a:solidFill>
                <a:effectLst/>
                <a:latin typeface="TimesNewRomanPSMT"/>
              </a:rPr>
              <a:t> </a:t>
            </a:r>
            <a:r>
              <a:rPr lang="en-US" sz="1800" b="0" i="0" dirty="0" err="1">
                <a:solidFill>
                  <a:srgbClr val="242021"/>
                </a:solidFill>
                <a:effectLst/>
                <a:latin typeface="TimesNewRomanPSMT"/>
              </a:rPr>
              <a:t>ove</a:t>
            </a:r>
            <a:r>
              <a:rPr lang="en-US" sz="1800" b="0" i="0" dirty="0">
                <a:solidFill>
                  <a:srgbClr val="242021"/>
                </a:solidFill>
                <a:effectLst/>
                <a:latin typeface="TimesNewRomanPSMT"/>
              </a:rPr>
              <a:t> </a:t>
            </a:r>
            <a:r>
              <a:rPr lang="en-US" sz="1800" b="0" i="0" dirty="0" err="1">
                <a:solidFill>
                  <a:srgbClr val="242021"/>
                </a:solidFill>
                <a:effectLst/>
                <a:latin typeface="TimesNewRomanPSMT"/>
              </a:rPr>
              <a:t>vrste</a:t>
            </a:r>
            <a:r>
              <a:rPr lang="en-US" sz="1800" b="0" i="0" dirty="0">
                <a:solidFill>
                  <a:srgbClr val="242021"/>
                </a:solidFill>
                <a:effectLst/>
                <a:latin typeface="TimesNewRomanPSMT"/>
              </a:rPr>
              <a:t> </a:t>
            </a:r>
            <a:r>
              <a:rPr lang="en-US" sz="1800" b="0" i="0" dirty="0" err="1">
                <a:solidFill>
                  <a:srgbClr val="242021"/>
                </a:solidFill>
                <a:effectLst/>
                <a:latin typeface="TimesNewRomanPSMT"/>
              </a:rPr>
              <a:t>preloma</a:t>
            </a:r>
            <a:r>
              <a:rPr lang="en-US" sz="1800" b="0" i="0" dirty="0">
                <a:solidFill>
                  <a:srgbClr val="242021"/>
                </a:solidFill>
                <a:effectLst/>
                <a:latin typeface="TimesNewRomanPSMT"/>
              </a:rPr>
              <a:t> </a:t>
            </a:r>
            <a:r>
              <a:rPr lang="en-US" sz="1800" b="0" i="0" dirty="0" err="1">
                <a:solidFill>
                  <a:srgbClr val="242021"/>
                </a:solidFill>
                <a:effectLst/>
                <a:latin typeface="TimesNewRomanPSMT"/>
              </a:rPr>
              <a:t>bazira</a:t>
            </a:r>
            <a:r>
              <a:rPr lang="sr-Latn-BA" dirty="0">
                <a:solidFill>
                  <a:srgbClr val="242021"/>
                </a:solidFill>
                <a:latin typeface="TimesNewRomanPSMT"/>
              </a:rPr>
              <a:t> </a:t>
            </a:r>
            <a:r>
              <a:rPr lang="en-US" sz="1800" b="0" i="0" dirty="0" err="1">
                <a:solidFill>
                  <a:srgbClr val="242021"/>
                </a:solidFill>
                <a:effectLst/>
                <a:latin typeface="TimesNewRomanPSMT"/>
              </a:rPr>
              <a:t>na</a:t>
            </a:r>
            <a:r>
              <a:rPr lang="en-US" sz="1800" b="0" i="0" dirty="0">
                <a:solidFill>
                  <a:srgbClr val="242021"/>
                </a:solidFill>
                <a:effectLst/>
                <a:latin typeface="TimesNewRomanPSMT"/>
              </a:rPr>
              <a:t> </a:t>
            </a:r>
            <a:r>
              <a:rPr lang="en-US" sz="1800" b="0" i="0" dirty="0" err="1">
                <a:solidFill>
                  <a:srgbClr val="242021"/>
                </a:solidFill>
                <a:effectLst/>
                <a:latin typeface="TimesNewRomanPSMT"/>
              </a:rPr>
              <a:t>endostalnom</a:t>
            </a:r>
            <a:r>
              <a:rPr lang="en-US" sz="1800" b="0" i="0" dirty="0">
                <a:solidFill>
                  <a:srgbClr val="242021"/>
                </a:solidFill>
                <a:effectLst/>
                <a:latin typeface="TimesNewRomanPSMT"/>
              </a:rPr>
              <a:t> </a:t>
            </a:r>
            <a:r>
              <a:rPr lang="en-US" sz="1800" b="0" i="0" dirty="0" err="1">
                <a:solidFill>
                  <a:srgbClr val="242021"/>
                </a:solidFill>
                <a:effectLst/>
                <a:latin typeface="TimesNewRomanPSMT"/>
              </a:rPr>
              <a:t>srastanju</a:t>
            </a:r>
            <a:r>
              <a:rPr lang="en-US" sz="1800" b="0" i="0" dirty="0">
                <a:solidFill>
                  <a:srgbClr val="242021"/>
                </a:solidFill>
                <a:effectLst/>
                <a:latin typeface="TimesNewRomanPSMT"/>
              </a:rPr>
              <a:t>. </a:t>
            </a:r>
            <a:r>
              <a:rPr lang="en-US" sz="1800" b="0" i="0" dirty="0" err="1">
                <a:solidFill>
                  <a:srgbClr val="242021"/>
                </a:solidFill>
                <a:effectLst/>
                <a:latin typeface="TimesNewRomanPSMT"/>
              </a:rPr>
              <a:t>Ishrana</a:t>
            </a:r>
            <a:r>
              <a:rPr lang="en-US" sz="1800" b="0" i="0" dirty="0">
                <a:solidFill>
                  <a:srgbClr val="242021"/>
                </a:solidFill>
                <a:effectLst/>
                <a:latin typeface="TimesNewRomanPSMT"/>
              </a:rPr>
              <a:t> </a:t>
            </a:r>
            <a:r>
              <a:rPr lang="en-US" sz="1800" b="0" i="0" dirty="0" err="1">
                <a:solidFill>
                  <a:srgbClr val="242021"/>
                </a:solidFill>
                <a:effectLst/>
                <a:latin typeface="TimesNewRomanPSMT"/>
              </a:rPr>
              <a:t>glave</a:t>
            </a:r>
            <a:r>
              <a:rPr lang="en-US" sz="1800" b="0" i="0" dirty="0">
                <a:solidFill>
                  <a:srgbClr val="242021"/>
                </a:solidFill>
                <a:effectLst/>
                <a:latin typeface="TimesNewRomanPSMT"/>
              </a:rPr>
              <a:t> </a:t>
            </a:r>
            <a:r>
              <a:rPr lang="en-US" sz="1800" b="0" i="0" dirty="0" err="1">
                <a:solidFill>
                  <a:srgbClr val="242021"/>
                </a:solidFill>
                <a:effectLst/>
                <a:latin typeface="TimesNewRomanPSMT"/>
              </a:rPr>
              <a:t>butne</a:t>
            </a:r>
            <a:r>
              <a:rPr lang="en-US" sz="1800" b="0" i="0" dirty="0">
                <a:solidFill>
                  <a:srgbClr val="242021"/>
                </a:solidFill>
                <a:effectLst/>
                <a:latin typeface="TimesNewRomanPSMT"/>
              </a:rPr>
              <a:t> </a:t>
            </a:r>
            <a:r>
              <a:rPr lang="en-US" sz="1800" b="0" i="0" dirty="0" err="1">
                <a:solidFill>
                  <a:srgbClr val="242021"/>
                </a:solidFill>
                <a:effectLst/>
                <a:latin typeface="TimesNewRomanPSMT"/>
              </a:rPr>
              <a:t>kosti</a:t>
            </a:r>
            <a:r>
              <a:rPr lang="en-US" sz="1800" b="0" i="0" dirty="0">
                <a:solidFill>
                  <a:srgbClr val="242021"/>
                </a:solidFill>
                <a:effectLst/>
                <a:latin typeface="TimesNewRomanPSMT"/>
              </a:rPr>
              <a:t> </a:t>
            </a:r>
            <a:r>
              <a:rPr lang="en-US" sz="1800" b="0" i="0" dirty="0" err="1">
                <a:solidFill>
                  <a:srgbClr val="242021"/>
                </a:solidFill>
                <a:effectLst/>
                <a:latin typeface="TimesNewRomanPSMT"/>
              </a:rPr>
              <a:t>zavisi</a:t>
            </a:r>
            <a:r>
              <a:rPr lang="en-US" sz="1800" b="0" i="0" dirty="0">
                <a:solidFill>
                  <a:srgbClr val="242021"/>
                </a:solidFill>
                <a:effectLst/>
                <a:latin typeface="TimesNewRomanPSMT"/>
              </a:rPr>
              <a:t> </a:t>
            </a:r>
            <a:r>
              <a:rPr lang="en-US" sz="1800" b="0" i="0" dirty="0" err="1">
                <a:solidFill>
                  <a:srgbClr val="242021"/>
                </a:solidFill>
                <a:effectLst/>
                <a:latin typeface="TimesNewRomanPSMT"/>
              </a:rPr>
              <a:t>tada</a:t>
            </a:r>
            <a:r>
              <a:rPr lang="en-US" sz="1800" b="0" i="0" dirty="0">
                <a:solidFill>
                  <a:srgbClr val="242021"/>
                </a:solidFill>
                <a:effectLst/>
                <a:latin typeface="TimesNewRomanPSMT"/>
              </a:rPr>
              <a:t> </a:t>
            </a:r>
            <a:r>
              <a:rPr lang="en-US" sz="1800" b="0" i="0" dirty="0" err="1">
                <a:solidFill>
                  <a:srgbClr val="242021"/>
                </a:solidFill>
                <a:effectLst/>
                <a:latin typeface="TimesNewRomanPSMT"/>
              </a:rPr>
              <a:t>samo</a:t>
            </a:r>
            <a:r>
              <a:rPr lang="en-US" sz="1800" b="0" i="0" dirty="0">
                <a:solidFill>
                  <a:srgbClr val="242021"/>
                </a:solidFill>
                <a:effectLst/>
                <a:latin typeface="TimesNewRomanPSMT"/>
              </a:rPr>
              <a:t> od </a:t>
            </a:r>
            <a:r>
              <a:rPr lang="en-US" sz="1800" b="0" i="0" dirty="0" err="1">
                <a:solidFill>
                  <a:srgbClr val="242021"/>
                </a:solidFill>
                <a:effectLst/>
                <a:latin typeface="TimesNewRomanPSMT"/>
              </a:rPr>
              <a:t>preostalih</a:t>
            </a:r>
            <a:r>
              <a:rPr lang="sr-Latn-BA" dirty="0">
                <a:solidFill>
                  <a:srgbClr val="242021"/>
                </a:solidFill>
                <a:latin typeface="TimesNewRomanPSMT"/>
              </a:rPr>
              <a:t>  </a:t>
            </a:r>
            <a:r>
              <a:rPr lang="en-US" sz="1800" b="0" i="0" dirty="0" err="1">
                <a:solidFill>
                  <a:srgbClr val="242021"/>
                </a:solidFill>
                <a:effectLst/>
                <a:latin typeface="TimesNewRomanPSMT"/>
              </a:rPr>
              <a:t>retukularnih</a:t>
            </a:r>
            <a:r>
              <a:rPr lang="en-US" sz="1800" b="0" i="0" dirty="0">
                <a:solidFill>
                  <a:srgbClr val="242021"/>
                </a:solidFill>
                <a:effectLst/>
                <a:latin typeface="TimesNewRomanPSMT"/>
              </a:rPr>
              <a:t> </a:t>
            </a:r>
            <a:r>
              <a:rPr lang="en-US" sz="1800" b="0" i="0" dirty="0" err="1">
                <a:solidFill>
                  <a:srgbClr val="242021"/>
                </a:solidFill>
                <a:effectLst/>
                <a:latin typeface="TimesNewRomanPSMT"/>
              </a:rPr>
              <a:t>arterija</a:t>
            </a:r>
            <a:r>
              <a:rPr lang="en-US" sz="1800" b="0" i="0" dirty="0">
                <a:solidFill>
                  <a:srgbClr val="242021"/>
                </a:solidFill>
                <a:effectLst/>
                <a:latin typeface="TimesNewRomanPSMT"/>
              </a:rPr>
              <a:t> </a:t>
            </a:r>
            <a:r>
              <a:rPr lang="en-US" sz="1800" b="0" i="0" dirty="0" err="1">
                <a:solidFill>
                  <a:srgbClr val="242021"/>
                </a:solidFill>
                <a:effectLst/>
                <a:latin typeface="TimesNewRomanPSMT"/>
              </a:rPr>
              <a:t>i</a:t>
            </a:r>
            <a:r>
              <a:rPr lang="en-US" sz="1800" b="0" i="0" dirty="0">
                <a:solidFill>
                  <a:srgbClr val="242021"/>
                </a:solidFill>
                <a:effectLst/>
                <a:latin typeface="TimesNewRomanPSMT"/>
              </a:rPr>
              <a:t> </a:t>
            </a:r>
            <a:r>
              <a:rPr lang="en-US" sz="1800" b="0" i="0" dirty="0" err="1">
                <a:solidFill>
                  <a:srgbClr val="242021"/>
                </a:solidFill>
                <a:effectLst/>
                <a:latin typeface="TimesNewRomanPSMT"/>
              </a:rPr>
              <a:t>krvnih</a:t>
            </a:r>
            <a:r>
              <a:rPr lang="en-US" sz="1800" b="0" i="0" dirty="0">
                <a:solidFill>
                  <a:srgbClr val="242021"/>
                </a:solidFill>
                <a:effectLst/>
                <a:latin typeface="TimesNewRomanPSMT"/>
              </a:rPr>
              <a:t> </a:t>
            </a:r>
            <a:r>
              <a:rPr lang="en-US" sz="1800" b="0" i="0" dirty="0" err="1">
                <a:solidFill>
                  <a:srgbClr val="242021"/>
                </a:solidFill>
                <a:effectLst/>
                <a:latin typeface="TimesNewRomanPSMT"/>
              </a:rPr>
              <a:t>sudova</a:t>
            </a:r>
            <a:r>
              <a:rPr lang="en-US" sz="1800" b="0" i="0" dirty="0">
                <a:solidFill>
                  <a:srgbClr val="242021"/>
                </a:solidFill>
                <a:effectLst/>
                <a:latin typeface="TimesNewRomanPSMT"/>
              </a:rPr>
              <a:t> </a:t>
            </a:r>
            <a:r>
              <a:rPr lang="en-US" sz="1800" b="0" i="0" dirty="0" err="1">
                <a:solidFill>
                  <a:srgbClr val="242021"/>
                </a:solidFill>
                <a:effectLst/>
                <a:latin typeface="TimesNewRomanPSMT"/>
              </a:rPr>
              <a:t>iz</a:t>
            </a:r>
            <a:r>
              <a:rPr lang="en-US" sz="1800" b="0" i="0" dirty="0">
                <a:solidFill>
                  <a:srgbClr val="242021"/>
                </a:solidFill>
                <a:effectLst/>
                <a:latin typeface="TimesNewRomanPSMT"/>
              </a:rPr>
              <a:t> </a:t>
            </a:r>
            <a:r>
              <a:rPr lang="en-US" sz="1800" b="0" i="1" dirty="0" err="1">
                <a:solidFill>
                  <a:srgbClr val="242021"/>
                </a:solidFill>
                <a:effectLst/>
                <a:latin typeface="TimesNewRomanPS-ItalicMT"/>
              </a:rPr>
              <a:t>lig</a:t>
            </a:r>
            <a:r>
              <a:rPr lang="en-US" sz="1800" b="0" i="1" dirty="0">
                <a:solidFill>
                  <a:srgbClr val="242021"/>
                </a:solidFill>
                <a:effectLst/>
                <a:latin typeface="TimesNewRomanPS-ItalicMT"/>
              </a:rPr>
              <a:t>. teres capitis</a:t>
            </a:r>
            <a:r>
              <a:rPr lang="en-US" sz="1800" b="0" i="0" dirty="0">
                <a:solidFill>
                  <a:srgbClr val="242021"/>
                </a:solidFill>
                <a:effectLst/>
                <a:latin typeface="Calibri" panose="020F0502020204030204" pitchFamily="34" charset="0"/>
              </a:rPr>
              <a:t>. </a:t>
            </a:r>
            <a:r>
              <a:rPr lang="en-US" sz="1800" b="0" i="0" dirty="0" err="1">
                <a:solidFill>
                  <a:srgbClr val="242021"/>
                </a:solidFill>
                <a:effectLst/>
                <a:latin typeface="TimesNewRomanPSMT"/>
              </a:rPr>
              <a:t>Upravo</a:t>
            </a:r>
            <a:r>
              <a:rPr lang="en-US" sz="1800" b="0" i="0" dirty="0">
                <a:solidFill>
                  <a:srgbClr val="242021"/>
                </a:solidFill>
                <a:effectLst/>
                <a:latin typeface="TimesNewRomanPSMT"/>
              </a:rPr>
              <a:t> </a:t>
            </a:r>
            <a:r>
              <a:rPr lang="en-US" sz="1800" b="0" i="0" dirty="0" err="1">
                <a:solidFill>
                  <a:srgbClr val="242021"/>
                </a:solidFill>
                <a:effectLst/>
                <a:latin typeface="TimesNewRomanPSMT"/>
              </a:rPr>
              <a:t>zbog</a:t>
            </a:r>
            <a:r>
              <a:rPr lang="en-US" sz="1800" b="0" i="0" dirty="0">
                <a:solidFill>
                  <a:srgbClr val="242021"/>
                </a:solidFill>
                <a:effectLst/>
                <a:latin typeface="TimesNewRomanPSMT"/>
              </a:rPr>
              <a:t> </a:t>
            </a:r>
            <a:r>
              <a:rPr lang="en-US" sz="1800" b="0" i="0" dirty="0" err="1">
                <a:solidFill>
                  <a:srgbClr val="242021"/>
                </a:solidFill>
                <a:effectLst/>
                <a:latin typeface="TimesNewRomanPSMT"/>
              </a:rPr>
              <a:t>ovakvih</a:t>
            </a:r>
            <a:r>
              <a:rPr lang="sr-Latn-BA" dirty="0">
                <a:solidFill>
                  <a:srgbClr val="242021"/>
                </a:solidFill>
                <a:latin typeface="TimesNewRomanPSMT"/>
              </a:rPr>
              <a:t> </a:t>
            </a:r>
            <a:r>
              <a:rPr lang="en-US" sz="1800" b="0" i="0" dirty="0" err="1">
                <a:solidFill>
                  <a:srgbClr val="242021"/>
                </a:solidFill>
                <a:effectLst/>
                <a:latin typeface="TimesNewRomanPSMT"/>
              </a:rPr>
              <a:t>anatomskih</a:t>
            </a:r>
            <a:r>
              <a:rPr lang="en-US" sz="1800" b="0" i="0" dirty="0">
                <a:solidFill>
                  <a:srgbClr val="242021"/>
                </a:solidFill>
                <a:effectLst/>
                <a:latin typeface="TimesNewRomanPSMT"/>
              </a:rPr>
              <a:t> </a:t>
            </a:r>
            <a:r>
              <a:rPr lang="en-US" sz="1800" b="0" i="0" dirty="0" err="1">
                <a:solidFill>
                  <a:srgbClr val="242021"/>
                </a:solidFill>
                <a:effectLst/>
                <a:latin typeface="TimesNewRomanPSMT"/>
              </a:rPr>
              <a:t>relacija</a:t>
            </a:r>
            <a:r>
              <a:rPr lang="en-US" sz="1800" b="0" i="0" dirty="0">
                <a:solidFill>
                  <a:srgbClr val="242021"/>
                </a:solidFill>
                <a:effectLst/>
                <a:latin typeface="TimesNewRomanPSMT"/>
              </a:rPr>
              <a:t>, za </a:t>
            </a:r>
            <a:r>
              <a:rPr lang="en-US" sz="1800" b="0" i="0" dirty="0" err="1">
                <a:solidFill>
                  <a:srgbClr val="242021"/>
                </a:solidFill>
                <a:effectLst/>
                <a:latin typeface="TimesNewRomanPSMT"/>
              </a:rPr>
              <a:t>zarastanje</a:t>
            </a:r>
            <a:r>
              <a:rPr lang="en-US" sz="1800" b="0" i="0" dirty="0">
                <a:solidFill>
                  <a:srgbClr val="242021"/>
                </a:solidFill>
                <a:effectLst/>
                <a:latin typeface="TimesNewRomanPSMT"/>
              </a:rPr>
              <a:t> </a:t>
            </a:r>
            <a:r>
              <a:rPr lang="en-US" sz="1800" b="0" i="0" dirty="0" err="1">
                <a:solidFill>
                  <a:srgbClr val="242021"/>
                </a:solidFill>
                <a:effectLst/>
                <a:latin typeface="TimesNewRomanPSMT"/>
              </a:rPr>
              <a:t>preloma</a:t>
            </a:r>
            <a:r>
              <a:rPr lang="en-US" sz="1800" b="0" i="0" dirty="0">
                <a:solidFill>
                  <a:srgbClr val="242021"/>
                </a:solidFill>
                <a:effectLst/>
                <a:latin typeface="TimesNewRomanPSMT"/>
              </a:rPr>
              <a:t> </a:t>
            </a:r>
            <a:r>
              <a:rPr lang="en-US" sz="1800" b="0" i="0" dirty="0" err="1">
                <a:solidFill>
                  <a:srgbClr val="242021"/>
                </a:solidFill>
                <a:effectLst/>
                <a:latin typeface="TimesNewRomanPSMT"/>
              </a:rPr>
              <a:t>vrata</a:t>
            </a:r>
            <a:r>
              <a:rPr lang="en-US" sz="1800" b="0" i="0" dirty="0">
                <a:solidFill>
                  <a:srgbClr val="242021"/>
                </a:solidFill>
                <a:effectLst/>
                <a:latin typeface="TimesNewRomanPSMT"/>
              </a:rPr>
              <a:t> </a:t>
            </a:r>
            <a:r>
              <a:rPr lang="en-US" sz="1800" b="0" i="0" dirty="0" err="1">
                <a:solidFill>
                  <a:srgbClr val="242021"/>
                </a:solidFill>
                <a:effectLst/>
                <a:latin typeface="TimesNewRomanPSMT"/>
              </a:rPr>
              <a:t>butne</a:t>
            </a:r>
            <a:r>
              <a:rPr lang="en-US" sz="1800" b="0" i="0" dirty="0">
                <a:solidFill>
                  <a:srgbClr val="242021"/>
                </a:solidFill>
                <a:effectLst/>
                <a:latin typeface="TimesNewRomanPSMT"/>
              </a:rPr>
              <a:t> </a:t>
            </a:r>
            <a:r>
              <a:rPr lang="en-US" sz="1800" b="0" i="0" dirty="0" err="1">
                <a:solidFill>
                  <a:srgbClr val="242021"/>
                </a:solidFill>
                <a:effectLst/>
                <a:latin typeface="TimesNewRomanPSMT"/>
              </a:rPr>
              <a:t>kosti</a:t>
            </a:r>
            <a:r>
              <a:rPr lang="en-US" sz="1800" b="0" i="0" dirty="0">
                <a:solidFill>
                  <a:srgbClr val="242021"/>
                </a:solidFill>
                <a:effectLst/>
                <a:latin typeface="TimesNewRomanPSMT"/>
              </a:rPr>
              <a:t> </a:t>
            </a:r>
            <a:r>
              <a:rPr lang="en-US" sz="1800" b="0" i="0" dirty="0" err="1">
                <a:solidFill>
                  <a:srgbClr val="242021"/>
                </a:solidFill>
                <a:effectLst/>
                <a:latin typeface="TimesNewRomanPSMT"/>
              </a:rPr>
              <a:t>neophodno</a:t>
            </a:r>
            <a:r>
              <a:rPr lang="en-US" sz="1800" b="0" i="0" dirty="0">
                <a:solidFill>
                  <a:srgbClr val="242021"/>
                </a:solidFill>
                <a:effectLst/>
                <a:latin typeface="TimesNewRomanPSMT"/>
              </a:rPr>
              <a:t> je </a:t>
            </a:r>
            <a:r>
              <a:rPr lang="en-US" sz="1800" b="0" i="0" dirty="0" err="1">
                <a:solidFill>
                  <a:srgbClr val="242021"/>
                </a:solidFill>
                <a:effectLst/>
                <a:latin typeface="TimesNewRomanPSMT"/>
              </a:rPr>
              <a:t>postići</a:t>
            </a:r>
            <a:r>
              <a:rPr lang="sr-Latn-BA" sz="1800" b="0" i="0" dirty="0">
                <a:solidFill>
                  <a:srgbClr val="242021"/>
                </a:solidFill>
                <a:effectLst/>
                <a:latin typeface="TimesNewRomanPSMT"/>
              </a:rPr>
              <a:t> </a:t>
            </a:r>
            <a:r>
              <a:rPr lang="en-US" sz="1800" b="0" i="0" dirty="0" err="1">
                <a:solidFill>
                  <a:srgbClr val="242021"/>
                </a:solidFill>
                <a:effectLst/>
                <a:latin typeface="TimesNewRomanPSMT"/>
              </a:rPr>
              <a:t>anatomsku</a:t>
            </a:r>
            <a:r>
              <a:rPr lang="en-US" sz="1800" b="0" i="0" dirty="0">
                <a:solidFill>
                  <a:srgbClr val="242021"/>
                </a:solidFill>
                <a:effectLst/>
                <a:latin typeface="TimesNewRomanPSMT"/>
              </a:rPr>
              <a:t> </a:t>
            </a:r>
            <a:r>
              <a:rPr lang="en-US" sz="1800" b="0" i="0" dirty="0" err="1">
                <a:solidFill>
                  <a:srgbClr val="242021"/>
                </a:solidFill>
                <a:effectLst/>
                <a:latin typeface="TimesNewRomanPSMT"/>
              </a:rPr>
              <a:t>repoziciju</a:t>
            </a:r>
            <a:r>
              <a:rPr lang="en-US" sz="1800" b="0" i="0" dirty="0">
                <a:solidFill>
                  <a:srgbClr val="242021"/>
                </a:solidFill>
                <a:effectLst/>
                <a:latin typeface="TimesNewRomanPSMT"/>
              </a:rPr>
              <a:t>, </a:t>
            </a:r>
            <a:r>
              <a:rPr lang="en-US" sz="1800" b="0" i="0" dirty="0" err="1">
                <a:solidFill>
                  <a:srgbClr val="242021"/>
                </a:solidFill>
                <a:effectLst/>
                <a:latin typeface="TimesNewRomanPSMT"/>
              </a:rPr>
              <a:t>sa</a:t>
            </a:r>
            <a:r>
              <a:rPr lang="en-US" sz="1800" b="0" i="0" dirty="0">
                <a:solidFill>
                  <a:srgbClr val="242021"/>
                </a:solidFill>
                <a:effectLst/>
                <a:latin typeface="TimesNewRomanPSMT"/>
              </a:rPr>
              <a:t> </a:t>
            </a:r>
            <a:r>
              <a:rPr lang="en-US" sz="1800" b="0" i="0" dirty="0" err="1">
                <a:solidFill>
                  <a:srgbClr val="242021"/>
                </a:solidFill>
                <a:effectLst/>
                <a:latin typeface="TimesNewRomanPSMT"/>
              </a:rPr>
              <a:t>ciljem</a:t>
            </a:r>
            <a:r>
              <a:rPr lang="en-US" sz="1800" b="0" i="0" dirty="0">
                <a:solidFill>
                  <a:srgbClr val="242021"/>
                </a:solidFill>
                <a:effectLst/>
                <a:latin typeface="TimesNewRomanPSMT"/>
              </a:rPr>
              <a:t> da se </a:t>
            </a:r>
            <a:r>
              <a:rPr lang="en-US" sz="1800" b="0" i="0" dirty="0" err="1">
                <a:solidFill>
                  <a:srgbClr val="242021"/>
                </a:solidFill>
                <a:effectLst/>
                <a:latin typeface="TimesNewRomanPSMT"/>
              </a:rPr>
              <a:t>izbjegne</a:t>
            </a:r>
            <a:r>
              <a:rPr lang="en-US" sz="1800" b="0" i="0" dirty="0">
                <a:solidFill>
                  <a:srgbClr val="242021"/>
                </a:solidFill>
                <a:effectLst/>
                <a:latin typeface="TimesNewRomanPSMT"/>
              </a:rPr>
              <a:t> </a:t>
            </a:r>
            <a:r>
              <a:rPr lang="en-US" sz="1800" b="0" i="0" dirty="0" err="1">
                <a:solidFill>
                  <a:srgbClr val="242021"/>
                </a:solidFill>
                <a:effectLst/>
                <a:latin typeface="TimesNewRomanPSMT"/>
              </a:rPr>
              <a:t>avaskularna</a:t>
            </a:r>
            <a:r>
              <a:rPr lang="en-US" sz="1800" b="0" i="0" dirty="0">
                <a:solidFill>
                  <a:srgbClr val="242021"/>
                </a:solidFill>
                <a:effectLst/>
                <a:latin typeface="TimesNewRomanPSMT"/>
              </a:rPr>
              <a:t> </a:t>
            </a:r>
            <a:r>
              <a:rPr lang="en-US" sz="1800" b="0" i="0" dirty="0" err="1">
                <a:solidFill>
                  <a:srgbClr val="242021"/>
                </a:solidFill>
                <a:effectLst/>
                <a:latin typeface="TimesNewRomanPSMT"/>
              </a:rPr>
              <a:t>nekroza</a:t>
            </a:r>
            <a:r>
              <a:rPr lang="en-US" sz="1800" b="0" i="0" dirty="0">
                <a:solidFill>
                  <a:srgbClr val="242021"/>
                </a:solidFill>
                <a:effectLst/>
                <a:latin typeface="TimesNewRomanPSMT"/>
              </a:rPr>
              <a:t>. U </a:t>
            </a:r>
            <a:r>
              <a:rPr lang="en-US" sz="1800" b="0" i="0" dirty="0" err="1">
                <a:solidFill>
                  <a:srgbClr val="242021"/>
                </a:solidFill>
                <a:effectLst/>
                <a:latin typeface="TimesNewRomanPSMT"/>
              </a:rPr>
              <a:t>slučaju</a:t>
            </a:r>
            <a:r>
              <a:rPr lang="en-US" sz="1800" b="0" i="0" dirty="0">
                <a:solidFill>
                  <a:srgbClr val="242021"/>
                </a:solidFill>
                <a:effectLst/>
                <a:latin typeface="TimesNewRomanPSMT"/>
              </a:rPr>
              <a:t> da</a:t>
            </a:r>
            <a:r>
              <a:rPr lang="sr-Latn-BA" sz="1800" b="0" i="0" dirty="0">
                <a:solidFill>
                  <a:srgbClr val="242021"/>
                </a:solidFill>
                <a:effectLst/>
                <a:latin typeface="TimesNewRomanPSMT"/>
              </a:rPr>
              <a:t> </a:t>
            </a:r>
            <a:r>
              <a:rPr lang="en-US" sz="1800" b="0" i="0" dirty="0">
                <a:solidFill>
                  <a:srgbClr val="242021"/>
                </a:solidFill>
                <a:effectLst/>
                <a:latin typeface="TimesNewRomanPSMT"/>
              </a:rPr>
              <a:t>se </a:t>
            </a:r>
            <a:r>
              <a:rPr lang="en-US" sz="1800" b="0" i="0" dirty="0" err="1">
                <a:solidFill>
                  <a:srgbClr val="242021"/>
                </a:solidFill>
                <a:effectLst/>
                <a:latin typeface="TimesNewRomanPSMT"/>
              </a:rPr>
              <a:t>postigne</a:t>
            </a:r>
            <a:r>
              <a:rPr lang="en-US" sz="1800" b="0" i="0" dirty="0">
                <a:solidFill>
                  <a:srgbClr val="242021"/>
                </a:solidFill>
                <a:effectLst/>
                <a:latin typeface="TimesNewRomanPSMT"/>
              </a:rPr>
              <a:t> </a:t>
            </a:r>
            <a:r>
              <a:rPr lang="en-US" sz="1800" b="0" i="0" dirty="0" err="1">
                <a:solidFill>
                  <a:srgbClr val="242021"/>
                </a:solidFill>
                <a:effectLst/>
                <a:latin typeface="TimesNewRomanPSMT"/>
              </a:rPr>
              <a:t>repozicija</a:t>
            </a:r>
            <a:r>
              <a:rPr lang="en-US" sz="1800" b="0" i="0" dirty="0">
                <a:solidFill>
                  <a:srgbClr val="242021"/>
                </a:solidFill>
                <a:effectLst/>
                <a:latin typeface="TimesNewRomanPSMT"/>
              </a:rPr>
              <a:t> u valgus </a:t>
            </a:r>
            <a:r>
              <a:rPr lang="en-US" sz="1800" b="0" i="0" dirty="0" err="1">
                <a:solidFill>
                  <a:srgbClr val="242021"/>
                </a:solidFill>
                <a:effectLst/>
                <a:latin typeface="TimesNewRomanPSMT"/>
              </a:rPr>
              <a:t>položaju</a:t>
            </a:r>
            <a:r>
              <a:rPr lang="en-US" sz="1800" b="0" i="0" dirty="0">
                <a:solidFill>
                  <a:srgbClr val="242021"/>
                </a:solidFill>
                <a:effectLst/>
                <a:latin typeface="TimesNewRomanPSMT"/>
              </a:rPr>
              <a:t>, to </a:t>
            </a:r>
            <a:r>
              <a:rPr lang="en-US" sz="1800" b="0" i="0" dirty="0" err="1">
                <a:solidFill>
                  <a:srgbClr val="242021"/>
                </a:solidFill>
                <a:effectLst/>
                <a:latin typeface="TimesNewRomanPSMT"/>
              </a:rPr>
              <a:t>može</a:t>
            </a:r>
            <a:r>
              <a:rPr lang="en-US" sz="1800" b="0" i="0" dirty="0">
                <a:solidFill>
                  <a:srgbClr val="242021"/>
                </a:solidFill>
                <a:effectLst/>
                <a:latin typeface="TimesNewRomanPSMT"/>
              </a:rPr>
              <a:t> </a:t>
            </a:r>
            <a:r>
              <a:rPr lang="en-US" sz="1800" b="0" i="0" dirty="0" err="1">
                <a:solidFill>
                  <a:srgbClr val="242021"/>
                </a:solidFill>
                <a:effectLst/>
                <a:latin typeface="TimesNewRomanPSMT"/>
              </a:rPr>
              <a:t>dovesti</a:t>
            </a:r>
            <a:r>
              <a:rPr lang="en-US" sz="1800" b="0" i="0" dirty="0">
                <a:solidFill>
                  <a:srgbClr val="242021"/>
                </a:solidFill>
                <a:effectLst/>
                <a:latin typeface="TimesNewRomanPSMT"/>
              </a:rPr>
              <a:t> do </a:t>
            </a:r>
            <a:r>
              <a:rPr lang="en-US" sz="1800" b="0" i="0" dirty="0" err="1">
                <a:solidFill>
                  <a:srgbClr val="242021"/>
                </a:solidFill>
                <a:effectLst/>
                <a:latin typeface="TimesNewRomanPSMT"/>
              </a:rPr>
              <a:t>pritiskanja</a:t>
            </a:r>
            <a:r>
              <a:rPr lang="en-US" sz="1800" b="0" i="0" dirty="0">
                <a:solidFill>
                  <a:srgbClr val="242021"/>
                </a:solidFill>
                <a:effectLst/>
                <a:latin typeface="TimesNewRomanPSMT"/>
              </a:rPr>
              <a:t> </a:t>
            </a:r>
            <a:r>
              <a:rPr lang="en-US" sz="1800" b="0" i="0" dirty="0" err="1">
                <a:solidFill>
                  <a:srgbClr val="242021"/>
                </a:solidFill>
                <a:effectLst/>
                <a:latin typeface="TimesNewRomanPSMT"/>
              </a:rPr>
              <a:t>lateralnih</a:t>
            </a:r>
            <a:r>
              <a:rPr lang="sr-Latn-BA" dirty="0">
                <a:solidFill>
                  <a:srgbClr val="242021"/>
                </a:solidFill>
                <a:latin typeface="TimesNewRomanPSMT"/>
              </a:rPr>
              <a:t>  </a:t>
            </a:r>
            <a:r>
              <a:rPr lang="en-US" sz="1800" b="0" i="0" dirty="0" err="1">
                <a:solidFill>
                  <a:srgbClr val="242021"/>
                </a:solidFill>
                <a:effectLst/>
                <a:latin typeface="TimesNewRomanPSMT"/>
              </a:rPr>
              <a:t>epifizealnih</a:t>
            </a:r>
            <a:r>
              <a:rPr lang="en-US" sz="1800" b="0" i="0" dirty="0">
                <a:solidFill>
                  <a:srgbClr val="242021"/>
                </a:solidFill>
                <a:effectLst/>
                <a:latin typeface="TimesNewRomanPSMT"/>
              </a:rPr>
              <a:t> </a:t>
            </a:r>
            <a:r>
              <a:rPr lang="en-US" sz="1800" b="0" i="0" dirty="0" err="1">
                <a:solidFill>
                  <a:srgbClr val="242021"/>
                </a:solidFill>
                <a:effectLst/>
                <a:latin typeface="TimesNewRomanPSMT"/>
              </a:rPr>
              <a:t>krvnih</a:t>
            </a:r>
            <a:r>
              <a:rPr lang="en-US" sz="1800" b="0" i="0" dirty="0">
                <a:solidFill>
                  <a:srgbClr val="242021"/>
                </a:solidFill>
                <a:effectLst/>
                <a:latin typeface="TimesNewRomanPSMT"/>
              </a:rPr>
              <a:t> </a:t>
            </a:r>
            <a:r>
              <a:rPr lang="en-US" sz="1800" b="0" i="0" dirty="0" err="1">
                <a:solidFill>
                  <a:srgbClr val="242021"/>
                </a:solidFill>
                <a:effectLst/>
                <a:latin typeface="TimesNewRomanPSMT"/>
              </a:rPr>
              <a:t>sudova</a:t>
            </a:r>
            <a:r>
              <a:rPr lang="en-US" sz="1800" b="0" i="0" dirty="0">
                <a:solidFill>
                  <a:srgbClr val="242021"/>
                </a:solidFill>
                <a:effectLst/>
                <a:latin typeface="TimesNewRomanPSMT"/>
              </a:rPr>
              <a:t> </a:t>
            </a:r>
            <a:r>
              <a:rPr lang="en-US" sz="1800" b="0" i="0" dirty="0" err="1">
                <a:solidFill>
                  <a:srgbClr val="242021"/>
                </a:solidFill>
                <a:effectLst/>
                <a:latin typeface="TimesNewRomanPSMT"/>
              </a:rPr>
              <a:t>i</a:t>
            </a:r>
            <a:r>
              <a:rPr lang="en-US" sz="1800" b="0" i="0" dirty="0">
                <a:solidFill>
                  <a:srgbClr val="242021"/>
                </a:solidFill>
                <a:effectLst/>
                <a:latin typeface="TimesNewRomanPSMT"/>
              </a:rPr>
              <a:t> </a:t>
            </a:r>
            <a:r>
              <a:rPr lang="en-US" sz="1800" b="0" i="0" dirty="0" err="1">
                <a:solidFill>
                  <a:srgbClr val="242021"/>
                </a:solidFill>
                <a:effectLst/>
                <a:latin typeface="TimesNewRomanPSMT"/>
              </a:rPr>
              <a:t>istezanja</a:t>
            </a:r>
            <a:r>
              <a:rPr lang="en-US" sz="1800" b="0" i="0" dirty="0">
                <a:solidFill>
                  <a:srgbClr val="242021"/>
                </a:solidFill>
                <a:effectLst/>
                <a:latin typeface="TimesNewRomanPSMT"/>
              </a:rPr>
              <a:t> </a:t>
            </a:r>
            <a:r>
              <a:rPr lang="en-US" sz="1800" b="0" i="0" dirty="0" err="1">
                <a:solidFill>
                  <a:srgbClr val="242021"/>
                </a:solidFill>
                <a:effectLst/>
                <a:latin typeface="TimesNewRomanPSMT"/>
              </a:rPr>
              <a:t>medijalnih</a:t>
            </a:r>
            <a:r>
              <a:rPr lang="en-US" sz="1800" b="0" i="0" dirty="0">
                <a:solidFill>
                  <a:srgbClr val="242021"/>
                </a:solidFill>
                <a:effectLst/>
                <a:latin typeface="TimesNewRomanPSMT"/>
              </a:rPr>
              <a:t> </a:t>
            </a:r>
            <a:r>
              <a:rPr lang="en-US" sz="1800" b="0" i="0" dirty="0" err="1">
                <a:solidFill>
                  <a:srgbClr val="242021"/>
                </a:solidFill>
                <a:effectLst/>
                <a:latin typeface="TimesNewRomanPSMT"/>
              </a:rPr>
              <a:t>epifizealnih</a:t>
            </a:r>
            <a:r>
              <a:rPr lang="en-US" sz="1800" b="0" i="0" dirty="0">
                <a:solidFill>
                  <a:srgbClr val="242021"/>
                </a:solidFill>
                <a:effectLst/>
                <a:latin typeface="TimesNewRomanPSMT"/>
              </a:rPr>
              <a:t> </a:t>
            </a:r>
            <a:r>
              <a:rPr lang="en-US" sz="1800" b="0" i="0" dirty="0" err="1">
                <a:solidFill>
                  <a:srgbClr val="242021"/>
                </a:solidFill>
                <a:effectLst/>
                <a:latin typeface="TimesNewRomanPSMT"/>
              </a:rPr>
              <a:t>krvnih</a:t>
            </a:r>
            <a:r>
              <a:rPr lang="en-US" sz="1800" b="0" i="0" dirty="0">
                <a:solidFill>
                  <a:srgbClr val="242021"/>
                </a:solidFill>
                <a:effectLst/>
                <a:latin typeface="TimesNewRomanPSMT"/>
              </a:rPr>
              <a:t> </a:t>
            </a:r>
            <a:r>
              <a:rPr lang="en-US" sz="1800" b="0" i="0" dirty="0" err="1">
                <a:solidFill>
                  <a:srgbClr val="242021"/>
                </a:solidFill>
                <a:effectLst/>
                <a:latin typeface="TimesNewRomanPSMT"/>
              </a:rPr>
              <a:t>sudova</a:t>
            </a:r>
            <a:r>
              <a:rPr lang="en-US" sz="1800" b="0" i="0" dirty="0">
                <a:solidFill>
                  <a:srgbClr val="242021"/>
                </a:solidFill>
                <a:effectLst/>
                <a:latin typeface="TimesNewRomanPSMT"/>
              </a:rPr>
              <a:t> u </a:t>
            </a:r>
            <a:r>
              <a:rPr lang="en-US" sz="1800" b="0" i="1" dirty="0" err="1">
                <a:solidFill>
                  <a:srgbClr val="242021"/>
                </a:solidFill>
                <a:effectLst/>
                <a:latin typeface="TimesNewRomanPS-ItalicMT"/>
              </a:rPr>
              <a:t>lig</a:t>
            </a:r>
            <a:r>
              <a:rPr lang="en-US" sz="1800" b="0" i="1" dirty="0">
                <a:solidFill>
                  <a:srgbClr val="242021"/>
                </a:solidFill>
                <a:effectLst/>
                <a:latin typeface="TimesNewRomanPS-ItalicMT"/>
              </a:rPr>
              <a:t>.</a:t>
            </a:r>
            <a:r>
              <a:rPr lang="sr-Latn-BA" sz="1800" b="0" i="1" dirty="0">
                <a:solidFill>
                  <a:srgbClr val="242021"/>
                </a:solidFill>
                <a:effectLst/>
                <a:latin typeface="TimesNewRomanPS-ItalicMT"/>
              </a:rPr>
              <a:t> </a:t>
            </a:r>
            <a:r>
              <a:rPr lang="en-US" sz="1800" b="0" i="1" dirty="0">
                <a:solidFill>
                  <a:srgbClr val="242021"/>
                </a:solidFill>
                <a:effectLst/>
                <a:latin typeface="TimesNewRomanPS-ItalicMT"/>
              </a:rPr>
              <a:t>teres</a:t>
            </a:r>
            <a:r>
              <a:rPr lang="en-US" sz="1800" b="0" i="0" dirty="0">
                <a:solidFill>
                  <a:srgbClr val="242021"/>
                </a:solidFill>
                <a:effectLst/>
                <a:latin typeface="TimesNewRomanPSMT"/>
              </a:rPr>
              <a:t>, a to </a:t>
            </a:r>
            <a:r>
              <a:rPr lang="en-US" sz="1800" b="0" i="0" dirty="0" err="1">
                <a:solidFill>
                  <a:srgbClr val="242021"/>
                </a:solidFill>
                <a:effectLst/>
                <a:latin typeface="TimesNewRomanPSMT"/>
              </a:rPr>
              <a:t>dovodi</a:t>
            </a:r>
            <a:r>
              <a:rPr lang="en-US" sz="1800" b="0" i="0" dirty="0">
                <a:solidFill>
                  <a:srgbClr val="242021"/>
                </a:solidFill>
                <a:effectLst/>
                <a:latin typeface="TimesNewRomanPSMT"/>
              </a:rPr>
              <a:t> do </a:t>
            </a:r>
            <a:r>
              <a:rPr lang="en-US" sz="1800" b="0" i="0" dirty="0" err="1">
                <a:solidFill>
                  <a:srgbClr val="242021"/>
                </a:solidFill>
                <a:effectLst/>
                <a:latin typeface="TimesNewRomanPSMT"/>
              </a:rPr>
              <a:t>avaskularne</a:t>
            </a:r>
            <a:r>
              <a:rPr lang="en-US" sz="1800" b="0" i="0" dirty="0">
                <a:solidFill>
                  <a:srgbClr val="242021"/>
                </a:solidFill>
                <a:effectLst/>
                <a:latin typeface="TimesNewRomanPSMT"/>
              </a:rPr>
              <a:t> </a:t>
            </a:r>
            <a:r>
              <a:rPr lang="en-US" sz="1800" b="0" i="0" dirty="0" err="1">
                <a:solidFill>
                  <a:srgbClr val="242021"/>
                </a:solidFill>
                <a:effectLst/>
                <a:latin typeface="TimesNewRomanPSMT"/>
              </a:rPr>
              <a:t>nekroze</a:t>
            </a:r>
            <a:r>
              <a:rPr lang="en-US" sz="1800" b="0" i="0" dirty="0">
                <a:solidFill>
                  <a:srgbClr val="242021"/>
                </a:solidFill>
                <a:effectLst/>
                <a:latin typeface="TimesNewRomanPSMT"/>
              </a:rPr>
              <a:t> </a:t>
            </a:r>
            <a:r>
              <a:rPr lang="en-US" sz="1800" b="0" i="0" dirty="0" err="1">
                <a:solidFill>
                  <a:srgbClr val="242021"/>
                </a:solidFill>
                <a:effectLst/>
                <a:latin typeface="TimesNewRomanPSMT"/>
              </a:rPr>
              <a:t>glave</a:t>
            </a:r>
            <a:r>
              <a:rPr lang="en-US" sz="1800" b="0" i="0" dirty="0">
                <a:solidFill>
                  <a:srgbClr val="242021"/>
                </a:solidFill>
                <a:effectLst/>
                <a:latin typeface="TimesNewRomanPSMT"/>
              </a:rPr>
              <a:t> femur</a:t>
            </a:r>
            <a:r>
              <a:rPr lang="en-US" dirty="0"/>
              <a:t> </a:t>
            </a:r>
            <a:endParaRPr lang="sr-Latn-BA" dirty="0"/>
          </a:p>
          <a:p>
            <a:r>
              <a:rPr lang="en-US" sz="1800" b="0" i="0" dirty="0" err="1">
                <a:solidFill>
                  <a:srgbClr val="242021"/>
                </a:solidFill>
                <a:effectLst/>
                <a:latin typeface="TimesNewRomanPSMT"/>
              </a:rPr>
              <a:t>Liječenje</a:t>
            </a:r>
            <a:r>
              <a:rPr lang="en-US" sz="1800" b="0" i="0" dirty="0">
                <a:solidFill>
                  <a:srgbClr val="242021"/>
                </a:solidFill>
                <a:effectLst/>
                <a:latin typeface="TimesNewRomanPSMT"/>
              </a:rPr>
              <a:t> </a:t>
            </a:r>
            <a:r>
              <a:rPr lang="en-US" sz="1800" b="0" i="0" dirty="0" err="1">
                <a:solidFill>
                  <a:srgbClr val="242021"/>
                </a:solidFill>
                <a:effectLst/>
                <a:latin typeface="TimesNewRomanPSMT"/>
              </a:rPr>
              <a:t>najviše</a:t>
            </a:r>
            <a:r>
              <a:rPr lang="en-US" sz="1800" b="0" i="0" dirty="0">
                <a:solidFill>
                  <a:srgbClr val="242021"/>
                </a:solidFill>
                <a:effectLst/>
                <a:latin typeface="TimesNewRomanPSMT"/>
              </a:rPr>
              <a:t> </a:t>
            </a:r>
            <a:r>
              <a:rPr lang="en-US" sz="1800" b="0" i="0" dirty="0" err="1">
                <a:solidFill>
                  <a:srgbClr val="242021"/>
                </a:solidFill>
                <a:effectLst/>
                <a:latin typeface="TimesNewRomanPSMT"/>
              </a:rPr>
              <a:t>zavisi</a:t>
            </a:r>
            <a:r>
              <a:rPr lang="en-US" sz="1800" b="0" i="0" dirty="0">
                <a:solidFill>
                  <a:srgbClr val="242021"/>
                </a:solidFill>
                <a:effectLst/>
                <a:latin typeface="TimesNewRomanPSMT"/>
              </a:rPr>
              <a:t> od </a:t>
            </a:r>
            <a:r>
              <a:rPr lang="en-US" sz="1800" b="0" i="0" dirty="0" err="1">
                <a:solidFill>
                  <a:srgbClr val="242021"/>
                </a:solidFill>
                <a:effectLst/>
                <a:latin typeface="TimesNewRomanPSMT"/>
              </a:rPr>
              <a:t>životne</a:t>
            </a:r>
            <a:r>
              <a:rPr lang="en-US" sz="1800" b="0" i="0" dirty="0">
                <a:solidFill>
                  <a:srgbClr val="242021"/>
                </a:solidFill>
                <a:effectLst/>
                <a:latin typeface="TimesNewRomanPSMT"/>
              </a:rPr>
              <a:t> </a:t>
            </a:r>
            <a:r>
              <a:rPr lang="en-US" sz="1800" b="0" i="0" dirty="0" err="1">
                <a:solidFill>
                  <a:srgbClr val="242021"/>
                </a:solidFill>
                <a:effectLst/>
                <a:latin typeface="TimesNewRomanPSMT"/>
              </a:rPr>
              <a:t>dobi</a:t>
            </a:r>
            <a:r>
              <a:rPr lang="en-US" sz="1800" b="0" i="0" dirty="0">
                <a:solidFill>
                  <a:srgbClr val="242021"/>
                </a:solidFill>
                <a:effectLst/>
                <a:latin typeface="TimesNewRomanPSMT"/>
              </a:rPr>
              <a:t> </a:t>
            </a:r>
            <a:r>
              <a:rPr lang="en-US" sz="1800" b="0" i="0" dirty="0" err="1">
                <a:solidFill>
                  <a:srgbClr val="242021"/>
                </a:solidFill>
                <a:effectLst/>
                <a:latin typeface="TimesNewRomanPSMT"/>
              </a:rPr>
              <a:t>pacijenta</a:t>
            </a:r>
            <a:r>
              <a:rPr lang="en-US" sz="1800" b="0" i="0" dirty="0">
                <a:solidFill>
                  <a:srgbClr val="242021"/>
                </a:solidFill>
                <a:effectLst/>
                <a:latin typeface="TimesNewRomanPSMT"/>
              </a:rPr>
              <a:t>, </a:t>
            </a:r>
            <a:r>
              <a:rPr lang="en-US" sz="1800" b="0" i="0" dirty="0" err="1">
                <a:solidFill>
                  <a:srgbClr val="242021"/>
                </a:solidFill>
                <a:effectLst/>
                <a:latin typeface="TimesNewRomanPSMT"/>
              </a:rPr>
              <a:t>tipa</a:t>
            </a:r>
            <a:r>
              <a:rPr lang="en-US" sz="1800" b="0" i="0" dirty="0">
                <a:solidFill>
                  <a:srgbClr val="242021"/>
                </a:solidFill>
                <a:effectLst/>
                <a:latin typeface="TimesNewRomanPSMT"/>
              </a:rPr>
              <a:t> </a:t>
            </a:r>
            <a:r>
              <a:rPr lang="en-US" sz="1800" b="0" i="0" dirty="0" err="1">
                <a:solidFill>
                  <a:srgbClr val="242021"/>
                </a:solidFill>
                <a:effectLst/>
                <a:latin typeface="TimesNewRomanPSMT"/>
              </a:rPr>
              <a:t>stabilnosti</a:t>
            </a:r>
            <a:r>
              <a:rPr lang="en-US" sz="1800" b="0" i="0" dirty="0">
                <a:solidFill>
                  <a:srgbClr val="242021"/>
                </a:solidFill>
                <a:effectLst/>
                <a:latin typeface="TimesNewRomanPSMT"/>
              </a:rPr>
              <a:t>/</a:t>
            </a:r>
            <a:r>
              <a:rPr lang="en-US" sz="1800" b="0" i="0" dirty="0" err="1">
                <a:solidFill>
                  <a:srgbClr val="242021"/>
                </a:solidFill>
                <a:effectLst/>
                <a:latin typeface="TimesNewRomanPSMT"/>
              </a:rPr>
              <a:t>nestabilnosti</a:t>
            </a:r>
            <a:br>
              <a:rPr lang="en-US" sz="1800" b="0" i="0" dirty="0">
                <a:solidFill>
                  <a:srgbClr val="242021"/>
                </a:solidFill>
                <a:effectLst/>
                <a:latin typeface="TimesNewRomanPSMT"/>
              </a:rPr>
            </a:br>
            <a:r>
              <a:rPr lang="en-US" sz="1800" b="0" i="0" dirty="0" err="1">
                <a:solidFill>
                  <a:srgbClr val="242021"/>
                </a:solidFill>
                <a:effectLst/>
                <a:latin typeface="TimesNewRomanPSMT"/>
              </a:rPr>
              <a:t>preloma</a:t>
            </a:r>
            <a:r>
              <a:rPr lang="en-US" sz="1800" b="0" i="0" dirty="0">
                <a:solidFill>
                  <a:srgbClr val="242021"/>
                </a:solidFill>
                <a:effectLst/>
                <a:latin typeface="TimesNewRomanPSMT"/>
              </a:rPr>
              <a:t>, </a:t>
            </a:r>
            <a:r>
              <a:rPr lang="en-US" sz="1800" b="0" i="0" dirty="0" err="1">
                <a:solidFill>
                  <a:srgbClr val="242021"/>
                </a:solidFill>
                <a:effectLst/>
                <a:latin typeface="TimesNewRomanPSMT"/>
              </a:rPr>
              <a:t>komorbiditeta</a:t>
            </a:r>
            <a:r>
              <a:rPr lang="en-US" sz="1800" b="0" i="0" dirty="0">
                <a:solidFill>
                  <a:srgbClr val="242021"/>
                </a:solidFill>
                <a:effectLst/>
                <a:latin typeface="TimesNewRomanPSMT"/>
              </a:rPr>
              <a:t> </a:t>
            </a:r>
            <a:r>
              <a:rPr lang="en-US" sz="1800" b="0" i="0" dirty="0" err="1">
                <a:solidFill>
                  <a:srgbClr val="242021"/>
                </a:solidFill>
                <a:effectLst/>
                <a:latin typeface="TimesNewRomanPSMT"/>
              </a:rPr>
              <a:t>i</a:t>
            </a:r>
            <a:r>
              <a:rPr lang="en-US" sz="1800" b="0" i="0" dirty="0">
                <a:solidFill>
                  <a:srgbClr val="242021"/>
                </a:solidFill>
                <a:effectLst/>
                <a:latin typeface="TimesNewRomanPSMT"/>
              </a:rPr>
              <a:t> dr.</a:t>
            </a:r>
            <a:br>
              <a:rPr lang="en-US" sz="1800" b="0" i="0" dirty="0">
                <a:solidFill>
                  <a:srgbClr val="242021"/>
                </a:solidFill>
                <a:effectLst/>
                <a:latin typeface="TimesNewRomanPSMT"/>
              </a:rPr>
            </a:br>
            <a:r>
              <a:rPr lang="en-US" sz="1800" b="0" i="0" dirty="0" err="1">
                <a:solidFill>
                  <a:srgbClr val="242021"/>
                </a:solidFill>
                <a:effectLst/>
                <a:latin typeface="TimesNewRomanPSMT"/>
              </a:rPr>
              <a:t>Opšte</a:t>
            </a:r>
            <a:r>
              <a:rPr lang="en-US" sz="1800" b="0" i="0" dirty="0">
                <a:solidFill>
                  <a:srgbClr val="242021"/>
                </a:solidFill>
                <a:effectLst/>
                <a:latin typeface="TimesNewRomanPSMT"/>
              </a:rPr>
              <a:t> </a:t>
            </a:r>
            <a:r>
              <a:rPr lang="en-US" sz="1800" b="0" i="0" dirty="0" err="1">
                <a:solidFill>
                  <a:srgbClr val="242021"/>
                </a:solidFill>
                <a:effectLst/>
                <a:latin typeface="TimesNewRomanPSMT"/>
              </a:rPr>
              <a:t>zdravstveno</a:t>
            </a:r>
            <a:r>
              <a:rPr lang="en-US" sz="1800" b="0" i="0" dirty="0">
                <a:solidFill>
                  <a:srgbClr val="242021"/>
                </a:solidFill>
                <a:effectLst/>
                <a:latin typeface="TimesNewRomanPSMT"/>
              </a:rPr>
              <a:t> </a:t>
            </a:r>
            <a:r>
              <a:rPr lang="en-US" sz="1800" b="0" i="0" dirty="0" err="1">
                <a:solidFill>
                  <a:srgbClr val="242021"/>
                </a:solidFill>
                <a:effectLst/>
                <a:latin typeface="TimesNewRomanPSMT"/>
              </a:rPr>
              <a:t>stanje</a:t>
            </a:r>
            <a:r>
              <a:rPr lang="en-US" sz="1800" b="0" i="0" dirty="0">
                <a:solidFill>
                  <a:srgbClr val="242021"/>
                </a:solidFill>
                <a:effectLst/>
                <a:latin typeface="TimesNewRomanPSMT"/>
              </a:rPr>
              <a:t> </a:t>
            </a:r>
            <a:r>
              <a:rPr lang="en-US" sz="1800" b="0" i="0" dirty="0" err="1">
                <a:solidFill>
                  <a:srgbClr val="242021"/>
                </a:solidFill>
                <a:effectLst/>
                <a:latin typeface="TimesNewRomanPSMT"/>
              </a:rPr>
              <a:t>pacijenta</a:t>
            </a:r>
            <a:r>
              <a:rPr lang="en-US" sz="1800" b="0" i="0" dirty="0">
                <a:solidFill>
                  <a:srgbClr val="242021"/>
                </a:solidFill>
                <a:effectLst/>
                <a:latin typeface="TimesNewRomanPSMT"/>
              </a:rPr>
              <a:t>: </a:t>
            </a:r>
            <a:r>
              <a:rPr lang="en-US" sz="1800" b="0" i="0" dirty="0" err="1">
                <a:solidFill>
                  <a:srgbClr val="242021"/>
                </a:solidFill>
                <a:effectLst/>
                <a:latin typeface="TimesNewRomanPSMT"/>
              </a:rPr>
              <a:t>insuficijencije</a:t>
            </a:r>
            <a:r>
              <a:rPr lang="en-US" sz="1800" b="0" i="0" dirty="0">
                <a:solidFill>
                  <a:srgbClr val="242021"/>
                </a:solidFill>
                <a:effectLst/>
                <a:latin typeface="TimesNewRomanPSMT"/>
              </a:rPr>
              <a:t> </a:t>
            </a:r>
            <a:r>
              <a:rPr lang="en-US" sz="1800" b="0" i="0" dirty="0" err="1">
                <a:solidFill>
                  <a:srgbClr val="242021"/>
                </a:solidFill>
                <a:effectLst/>
                <a:latin typeface="TimesNewRomanPSMT"/>
              </a:rPr>
              <a:t>bubrega</a:t>
            </a:r>
            <a:r>
              <a:rPr lang="en-US" sz="1800" b="0" i="0" dirty="0">
                <a:solidFill>
                  <a:srgbClr val="242021"/>
                </a:solidFill>
                <a:effectLst/>
                <a:latin typeface="TimesNewRomanPSMT"/>
              </a:rPr>
              <a:t> </a:t>
            </a:r>
            <a:r>
              <a:rPr lang="en-US" sz="1800" b="0" i="0" dirty="0" err="1">
                <a:solidFill>
                  <a:srgbClr val="242021"/>
                </a:solidFill>
                <a:effectLst/>
                <a:latin typeface="TimesNewRomanPSMT"/>
              </a:rPr>
              <a:t>sa</a:t>
            </a:r>
            <a:r>
              <a:rPr lang="en-US" sz="1800" b="0" i="0" dirty="0">
                <a:solidFill>
                  <a:srgbClr val="242021"/>
                </a:solidFill>
                <a:effectLst/>
                <a:latin typeface="TimesNewRomanPSMT"/>
              </a:rPr>
              <a:t> </a:t>
            </a:r>
            <a:r>
              <a:rPr lang="en-US" sz="1800" b="0" i="0" dirty="0" err="1">
                <a:solidFill>
                  <a:srgbClr val="242021"/>
                </a:solidFill>
                <a:effectLst/>
                <a:latin typeface="TimesNewRomanPSMT"/>
              </a:rPr>
              <a:t>hiperparatireoidizmom</a:t>
            </a:r>
            <a:r>
              <a:rPr lang="en-US" sz="1800" b="0" i="0" dirty="0">
                <a:solidFill>
                  <a:srgbClr val="242021"/>
                </a:solidFill>
                <a:effectLst/>
                <a:latin typeface="TimesNewRomanPSMT"/>
              </a:rPr>
              <a:t> </a:t>
            </a:r>
            <a:r>
              <a:rPr lang="en-US" sz="1800" b="0" i="0" dirty="0" err="1">
                <a:solidFill>
                  <a:srgbClr val="242021"/>
                </a:solidFill>
                <a:effectLst/>
                <a:latin typeface="TimesNewRomanPSMT"/>
              </a:rPr>
              <a:t>ili</a:t>
            </a:r>
            <a:r>
              <a:rPr lang="en-US" sz="1800" b="0" i="0" dirty="0">
                <a:solidFill>
                  <a:srgbClr val="242021"/>
                </a:solidFill>
                <a:effectLst/>
                <a:latin typeface="TimesNewRomanPSMT"/>
              </a:rPr>
              <a:t> bez </a:t>
            </a:r>
            <a:r>
              <a:rPr lang="en-US" sz="1800" b="0" i="0" dirty="0" err="1">
                <a:solidFill>
                  <a:srgbClr val="242021"/>
                </a:solidFill>
                <a:effectLst/>
                <a:latin typeface="TimesNewRomanPSMT"/>
              </a:rPr>
              <a:t>njega</a:t>
            </a:r>
            <a:r>
              <a:rPr lang="en-US" sz="1800" b="0" i="0" dirty="0">
                <a:solidFill>
                  <a:srgbClr val="242021"/>
                </a:solidFill>
                <a:effectLst/>
                <a:latin typeface="TimesNewRomanPSMT"/>
              </a:rPr>
              <a:t>, </a:t>
            </a:r>
            <a:r>
              <a:rPr lang="en-US" sz="1800" b="0" i="0" dirty="0" err="1">
                <a:solidFill>
                  <a:srgbClr val="242021"/>
                </a:solidFill>
                <a:effectLst/>
                <a:latin typeface="TimesNewRomanPSMT"/>
              </a:rPr>
              <a:t>preživljeni</a:t>
            </a:r>
            <a:r>
              <a:rPr lang="en-US" sz="1800" b="0" i="0" dirty="0">
                <a:solidFill>
                  <a:srgbClr val="242021"/>
                </a:solidFill>
                <a:effectLst/>
                <a:latin typeface="TimesNewRomanPSMT"/>
              </a:rPr>
              <a:t> </a:t>
            </a:r>
            <a:r>
              <a:rPr lang="en-US" sz="1800" b="0" i="0" dirty="0" err="1">
                <a:solidFill>
                  <a:srgbClr val="242021"/>
                </a:solidFill>
                <a:effectLst/>
                <a:latin typeface="TimesNewRomanPSMT"/>
              </a:rPr>
              <a:t>cerebrovaskularni</a:t>
            </a:r>
            <a:r>
              <a:rPr lang="en-US" sz="1800" b="0" i="0" dirty="0">
                <a:solidFill>
                  <a:srgbClr val="242021"/>
                </a:solidFill>
                <a:effectLst/>
                <a:latin typeface="TimesNewRomanPSMT"/>
              </a:rPr>
              <a:t> </a:t>
            </a:r>
            <a:r>
              <a:rPr lang="en-US" sz="1800" b="0" i="0" dirty="0" err="1">
                <a:solidFill>
                  <a:srgbClr val="242021"/>
                </a:solidFill>
                <a:effectLst/>
                <a:latin typeface="TimesNewRomanPSMT"/>
              </a:rPr>
              <a:t>inzult</a:t>
            </a:r>
            <a:r>
              <a:rPr lang="en-US" sz="1800" b="0" i="0" dirty="0">
                <a:solidFill>
                  <a:srgbClr val="242021"/>
                </a:solidFill>
                <a:effectLst/>
                <a:latin typeface="TimesNewRomanPSMT"/>
              </a:rPr>
              <a:t>, koji je </a:t>
            </a:r>
            <a:r>
              <a:rPr lang="en-US" sz="1800" b="0" i="0" dirty="0" err="1">
                <a:solidFill>
                  <a:srgbClr val="242021"/>
                </a:solidFill>
                <a:effectLst/>
                <a:latin typeface="TimesNewRomanPSMT"/>
              </a:rPr>
              <a:t>ostavio</a:t>
            </a:r>
            <a:r>
              <a:rPr lang="en-US" sz="1800" b="0" i="0" dirty="0">
                <a:solidFill>
                  <a:srgbClr val="242021"/>
                </a:solidFill>
                <a:effectLst/>
                <a:latin typeface="TimesNewRomanPSMT"/>
              </a:rPr>
              <a:t> </a:t>
            </a:r>
            <a:r>
              <a:rPr lang="en-US" sz="1800" b="0" i="0" dirty="0" err="1">
                <a:solidFill>
                  <a:srgbClr val="242021"/>
                </a:solidFill>
                <a:effectLst/>
                <a:latin typeface="TimesNewRomanPSMT"/>
              </a:rPr>
              <a:t>neurološke</a:t>
            </a:r>
            <a:r>
              <a:rPr lang="sr-Latn-BA" dirty="0">
                <a:solidFill>
                  <a:srgbClr val="242021"/>
                </a:solidFill>
                <a:latin typeface="TimesNewRomanPSMT"/>
              </a:rPr>
              <a:t> </a:t>
            </a:r>
            <a:r>
              <a:rPr lang="en-US" sz="1800" b="0" i="0" dirty="0" err="1">
                <a:solidFill>
                  <a:srgbClr val="242021"/>
                </a:solidFill>
                <a:effectLst/>
                <a:latin typeface="TimesNewRomanPSMT"/>
              </a:rPr>
              <a:t>posljedice</a:t>
            </a:r>
            <a:r>
              <a:rPr lang="en-US" sz="1800" b="0" i="0" dirty="0">
                <a:solidFill>
                  <a:srgbClr val="242021"/>
                </a:solidFill>
                <a:effectLst/>
                <a:latin typeface="TimesNewRomanPSMT"/>
              </a:rPr>
              <a:t> (</a:t>
            </a:r>
            <a:r>
              <a:rPr lang="en-US" sz="1800" b="0" i="0" dirty="0" err="1">
                <a:solidFill>
                  <a:srgbClr val="242021"/>
                </a:solidFill>
                <a:effectLst/>
                <a:latin typeface="TimesNewRomanPSMT"/>
              </a:rPr>
              <a:t>spasticitet</a:t>
            </a:r>
            <a:r>
              <a:rPr lang="en-US" sz="1800" b="0" i="0" dirty="0">
                <a:solidFill>
                  <a:srgbClr val="242021"/>
                </a:solidFill>
                <a:effectLst/>
                <a:latin typeface="TimesNewRomanPSMT"/>
              </a:rPr>
              <a:t>, </a:t>
            </a:r>
            <a:r>
              <a:rPr lang="en-US" sz="1800" b="0" i="0" dirty="0" err="1">
                <a:solidFill>
                  <a:srgbClr val="242021"/>
                </a:solidFill>
                <a:effectLst/>
                <a:latin typeface="TimesNewRomanPSMT"/>
              </a:rPr>
              <a:t>spazam</a:t>
            </a:r>
            <a:r>
              <a:rPr lang="en-US" sz="1800" b="0" i="0" dirty="0">
                <a:solidFill>
                  <a:srgbClr val="242021"/>
                </a:solidFill>
                <a:effectLst/>
                <a:latin typeface="TimesNewRomanPSMT"/>
              </a:rPr>
              <a:t>, </a:t>
            </a:r>
            <a:r>
              <a:rPr lang="en-US" sz="1800" b="0" i="0" dirty="0" err="1">
                <a:solidFill>
                  <a:srgbClr val="242021"/>
                </a:solidFill>
                <a:effectLst/>
                <a:latin typeface="TimesNewRomanPSMT"/>
              </a:rPr>
              <a:t>pareza</a:t>
            </a:r>
            <a:r>
              <a:rPr lang="en-US" sz="1800" b="0" i="0" dirty="0">
                <a:solidFill>
                  <a:srgbClr val="242021"/>
                </a:solidFill>
                <a:effectLst/>
                <a:latin typeface="TimesNewRomanPSMT"/>
              </a:rPr>
              <a:t>) </a:t>
            </a:r>
            <a:r>
              <a:rPr lang="en-US" sz="1800" b="0" i="0" dirty="0" err="1">
                <a:solidFill>
                  <a:srgbClr val="242021"/>
                </a:solidFill>
                <a:effectLst/>
                <a:latin typeface="TimesNewRomanPSMT"/>
              </a:rPr>
              <a:t>na</a:t>
            </a:r>
            <a:r>
              <a:rPr lang="en-US" sz="1800" b="0" i="0" dirty="0">
                <a:solidFill>
                  <a:srgbClr val="242021"/>
                </a:solidFill>
                <a:effectLst/>
                <a:latin typeface="TimesNewRomanPSMT"/>
              </a:rPr>
              <a:t> </a:t>
            </a:r>
            <a:r>
              <a:rPr lang="en-US" sz="1800" b="0" i="0" dirty="0" err="1">
                <a:solidFill>
                  <a:srgbClr val="242021"/>
                </a:solidFill>
                <a:effectLst/>
                <a:latin typeface="TimesNewRomanPSMT"/>
              </a:rPr>
              <a:t>strani</a:t>
            </a:r>
            <a:r>
              <a:rPr lang="en-US" sz="1800" b="0" i="0" dirty="0">
                <a:solidFill>
                  <a:srgbClr val="242021"/>
                </a:solidFill>
                <a:effectLst/>
                <a:latin typeface="TimesNewRomanPSMT"/>
              </a:rPr>
              <a:t> </a:t>
            </a:r>
            <a:r>
              <a:rPr lang="en-US" sz="1800" b="0" i="0" dirty="0" err="1">
                <a:solidFill>
                  <a:srgbClr val="242021"/>
                </a:solidFill>
                <a:effectLst/>
                <a:latin typeface="TimesNewRomanPSMT"/>
              </a:rPr>
              <a:t>preloma</a:t>
            </a:r>
            <a:r>
              <a:rPr lang="en-US" sz="1800" b="0" i="0" dirty="0">
                <a:solidFill>
                  <a:srgbClr val="242021"/>
                </a:solidFill>
                <a:effectLst/>
                <a:latin typeface="TimesNewRomanPSMT"/>
              </a:rPr>
              <a:t>, </a:t>
            </a:r>
            <a:r>
              <a:rPr lang="en-US" sz="1800" b="0" i="0" dirty="0" err="1">
                <a:solidFill>
                  <a:srgbClr val="242021"/>
                </a:solidFill>
                <a:effectLst/>
                <a:latin typeface="TimesNewRomanPSMT"/>
              </a:rPr>
              <a:t>osteoporoza</a:t>
            </a:r>
            <a:r>
              <a:rPr lang="en-US" sz="1800" b="0" i="0" dirty="0">
                <a:solidFill>
                  <a:srgbClr val="242021"/>
                </a:solidFill>
                <a:effectLst/>
                <a:latin typeface="TimesNewRomanPSMT"/>
              </a:rPr>
              <a:t>, </a:t>
            </a:r>
            <a:r>
              <a:rPr lang="en-US" sz="1800" b="0" i="0" dirty="0" err="1">
                <a:solidFill>
                  <a:srgbClr val="242021"/>
                </a:solidFill>
                <a:effectLst/>
                <a:latin typeface="TimesNewRomanPSMT"/>
              </a:rPr>
              <a:t>reumatoidni</a:t>
            </a:r>
            <a:r>
              <a:rPr lang="sr-Latn-BA" dirty="0">
                <a:solidFill>
                  <a:srgbClr val="242021"/>
                </a:solidFill>
                <a:latin typeface="TimesNewRomanPSMT"/>
              </a:rPr>
              <a:t> </a:t>
            </a:r>
            <a:r>
              <a:rPr lang="en-US" sz="1800" b="0" i="0" dirty="0" err="1">
                <a:solidFill>
                  <a:srgbClr val="242021"/>
                </a:solidFill>
                <a:effectLst/>
                <a:latin typeface="TimesNewRomanPSMT"/>
              </a:rPr>
              <a:t>artritis</a:t>
            </a:r>
            <a:r>
              <a:rPr lang="en-US" sz="1800" b="0" i="0" dirty="0">
                <a:solidFill>
                  <a:srgbClr val="242021"/>
                </a:solidFill>
                <a:effectLst/>
                <a:latin typeface="TimesNewRomanPSMT"/>
              </a:rPr>
              <a:t> </a:t>
            </a:r>
            <a:r>
              <a:rPr lang="en-US" sz="1800" b="0" i="0" dirty="0" err="1">
                <a:solidFill>
                  <a:srgbClr val="242021"/>
                </a:solidFill>
                <a:effectLst/>
                <a:latin typeface="TimesNewRomanPSMT"/>
              </a:rPr>
              <a:t>i</a:t>
            </a:r>
            <a:r>
              <a:rPr lang="en-US" sz="1800" b="0" i="0" dirty="0">
                <a:solidFill>
                  <a:srgbClr val="242021"/>
                </a:solidFill>
                <a:effectLst/>
                <a:latin typeface="TimesNewRomanPSMT"/>
              </a:rPr>
              <a:t> dr. </a:t>
            </a:r>
            <a:r>
              <a:rPr lang="en-US" sz="1800" b="0" i="0" dirty="0" err="1">
                <a:solidFill>
                  <a:srgbClr val="242021"/>
                </a:solidFill>
                <a:effectLst/>
                <a:latin typeface="TimesNewRomanPSMT"/>
              </a:rPr>
              <a:t>jesu</a:t>
            </a:r>
            <a:r>
              <a:rPr lang="en-US" sz="1800" b="0" i="0" dirty="0">
                <a:solidFill>
                  <a:srgbClr val="242021"/>
                </a:solidFill>
                <a:effectLst/>
                <a:latin typeface="TimesNewRomanPSMT"/>
              </a:rPr>
              <a:t> </a:t>
            </a:r>
            <a:r>
              <a:rPr lang="en-US" sz="1800" b="0" i="0" dirty="0" err="1">
                <a:solidFill>
                  <a:srgbClr val="242021"/>
                </a:solidFill>
                <a:effectLst/>
                <a:latin typeface="TimesNewRomanPSMT"/>
              </a:rPr>
              <a:t>najčešće</a:t>
            </a:r>
            <a:r>
              <a:rPr lang="en-US" sz="1800" b="0" i="0" dirty="0">
                <a:solidFill>
                  <a:srgbClr val="242021"/>
                </a:solidFill>
                <a:effectLst/>
                <a:latin typeface="TimesNewRomanPSMT"/>
              </a:rPr>
              <a:t> </a:t>
            </a:r>
            <a:r>
              <a:rPr lang="en-US" sz="1800" b="0" i="0" dirty="0" err="1">
                <a:solidFill>
                  <a:srgbClr val="242021"/>
                </a:solidFill>
                <a:effectLst/>
                <a:latin typeface="TimesNewRomanPSMT"/>
              </a:rPr>
              <a:t>kontraindikacije</a:t>
            </a:r>
            <a:r>
              <a:rPr lang="en-US" sz="1800" b="0" i="0" dirty="0">
                <a:solidFill>
                  <a:srgbClr val="242021"/>
                </a:solidFill>
                <a:effectLst/>
                <a:latin typeface="TimesNewRomanPSMT"/>
              </a:rPr>
              <a:t> za </a:t>
            </a:r>
            <a:r>
              <a:rPr lang="en-US" sz="1800" b="0" i="0" dirty="0" err="1">
                <a:solidFill>
                  <a:srgbClr val="242021"/>
                </a:solidFill>
                <a:effectLst/>
                <a:latin typeface="TimesNewRomanPSMT"/>
              </a:rPr>
              <a:t>osteosintezu</a:t>
            </a:r>
            <a:r>
              <a:rPr lang="en-US" dirty="0"/>
              <a:t> </a:t>
            </a:r>
            <a:br>
              <a:rPr lang="en-US" dirty="0"/>
            </a:br>
            <a:br>
              <a:rPr lang="en-US" dirty="0"/>
            </a:br>
            <a:endParaRPr lang="en-US" dirty="0"/>
          </a:p>
        </p:txBody>
      </p:sp>
      <p:pic>
        <p:nvPicPr>
          <p:cNvPr id="4" name="Picture 3">
            <a:extLst>
              <a:ext uri="{FF2B5EF4-FFF2-40B4-BE49-F238E27FC236}">
                <a16:creationId xmlns:a16="http://schemas.microsoft.com/office/drawing/2014/main" id="{9CB2E578-D063-474D-957D-D1A0A7472571}"/>
              </a:ext>
            </a:extLst>
          </p:cNvPr>
          <p:cNvPicPr>
            <a:picLocks noChangeAspect="1"/>
          </p:cNvPicPr>
          <p:nvPr/>
        </p:nvPicPr>
        <p:blipFill>
          <a:blip r:embed="rId2"/>
          <a:stretch>
            <a:fillRect/>
          </a:stretch>
        </p:blipFill>
        <p:spPr>
          <a:xfrm>
            <a:off x="9031017" y="156238"/>
            <a:ext cx="2718770" cy="2157754"/>
          </a:xfrm>
          <a:prstGeom prst="rect">
            <a:avLst/>
          </a:prstGeom>
        </p:spPr>
      </p:pic>
      <p:pic>
        <p:nvPicPr>
          <p:cNvPr id="5" name="Picture 4">
            <a:extLst>
              <a:ext uri="{FF2B5EF4-FFF2-40B4-BE49-F238E27FC236}">
                <a16:creationId xmlns:a16="http://schemas.microsoft.com/office/drawing/2014/main" id="{C4097FB2-E83A-46D6-8971-AB71709D7091}"/>
              </a:ext>
            </a:extLst>
          </p:cNvPr>
          <p:cNvPicPr>
            <a:picLocks noChangeAspect="1"/>
          </p:cNvPicPr>
          <p:nvPr/>
        </p:nvPicPr>
        <p:blipFill>
          <a:blip r:embed="rId3"/>
          <a:stretch>
            <a:fillRect/>
          </a:stretch>
        </p:blipFill>
        <p:spPr>
          <a:xfrm>
            <a:off x="9115500" y="2553277"/>
            <a:ext cx="2634287" cy="3212752"/>
          </a:xfrm>
          <a:prstGeom prst="rect">
            <a:avLst/>
          </a:prstGeom>
        </p:spPr>
      </p:pic>
    </p:spTree>
    <p:extLst>
      <p:ext uri="{BB962C8B-B14F-4D97-AF65-F5344CB8AC3E}">
        <p14:creationId xmlns:p14="http://schemas.microsoft.com/office/powerpoint/2010/main" val="325793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1D218-5B27-4C7F-9A2F-5E4F697A0CB3}"/>
              </a:ext>
            </a:extLst>
          </p:cNvPr>
          <p:cNvSpPr>
            <a:spLocks noGrp="1"/>
          </p:cNvSpPr>
          <p:nvPr>
            <p:ph type="title"/>
          </p:nvPr>
        </p:nvSpPr>
        <p:spPr/>
        <p:txBody>
          <a:bodyPr/>
          <a:lstStyle/>
          <a:p>
            <a:r>
              <a:rPr lang="sr-Latn-BA">
                <a:solidFill>
                  <a:schemeClr val="tx1">
                    <a:lumMod val="95000"/>
                    <a:lumOff val="5000"/>
                  </a:schemeClr>
                </a:solidFill>
              </a:rPr>
              <a:t>Prelomi vrata butne kosti</a:t>
            </a:r>
            <a:br>
              <a:rPr lang="sr-Latn-BA">
                <a:solidFill>
                  <a:schemeClr val="tx1">
                    <a:lumMod val="95000"/>
                    <a:lumOff val="5000"/>
                  </a:schemeClr>
                </a:solidFill>
              </a:rPr>
            </a:br>
            <a:r>
              <a:rPr lang="sr-Latn-BA" i="1">
                <a:solidFill>
                  <a:schemeClr val="tx1">
                    <a:lumMod val="95000"/>
                    <a:lumOff val="5000"/>
                  </a:schemeClr>
                </a:solidFill>
              </a:rPr>
              <a:t>Fractura colli femoris</a:t>
            </a:r>
            <a:endParaRPr lang="en-US"/>
          </a:p>
        </p:txBody>
      </p:sp>
      <p:sp>
        <p:nvSpPr>
          <p:cNvPr id="3" name="Content Placeholder 2">
            <a:extLst>
              <a:ext uri="{FF2B5EF4-FFF2-40B4-BE49-F238E27FC236}">
                <a16:creationId xmlns:a16="http://schemas.microsoft.com/office/drawing/2014/main" id="{2619E7E1-7128-47C1-A49A-0AFAF16033AA}"/>
              </a:ext>
            </a:extLst>
          </p:cNvPr>
          <p:cNvSpPr>
            <a:spLocks noGrp="1"/>
          </p:cNvSpPr>
          <p:nvPr>
            <p:ph idx="1"/>
          </p:nvPr>
        </p:nvSpPr>
        <p:spPr>
          <a:xfrm>
            <a:off x="677334" y="2160589"/>
            <a:ext cx="6992429" cy="3880773"/>
          </a:xfrm>
        </p:spPr>
        <p:txBody>
          <a:bodyPr/>
          <a:lstStyle/>
          <a:p>
            <a:r>
              <a:rPr lang="en-US" sz="1800" b="0" i="0" dirty="0" err="1">
                <a:solidFill>
                  <a:srgbClr val="242021"/>
                </a:solidFill>
                <a:effectLst/>
                <a:latin typeface="TimesNewRomanPSMT"/>
              </a:rPr>
              <a:t>Metoda</a:t>
            </a:r>
            <a:r>
              <a:rPr lang="en-US" sz="1800" b="0" i="0" dirty="0">
                <a:solidFill>
                  <a:srgbClr val="242021"/>
                </a:solidFill>
                <a:effectLst/>
                <a:latin typeface="TimesNewRomanPSMT"/>
              </a:rPr>
              <a:t> </a:t>
            </a:r>
            <a:r>
              <a:rPr lang="en-US" sz="1800" b="0" i="0" dirty="0" err="1">
                <a:solidFill>
                  <a:srgbClr val="242021"/>
                </a:solidFill>
                <a:effectLst/>
                <a:latin typeface="TimesNewRomanPSMT"/>
              </a:rPr>
              <a:t>liječenja</a:t>
            </a:r>
            <a:r>
              <a:rPr lang="en-US" sz="1800" b="0" i="0" dirty="0">
                <a:solidFill>
                  <a:srgbClr val="242021"/>
                </a:solidFill>
                <a:effectLst/>
                <a:latin typeface="TimesNewRomanPSMT"/>
              </a:rPr>
              <a:t> </a:t>
            </a:r>
            <a:r>
              <a:rPr lang="en-US" sz="1800" b="0" i="0" dirty="0" err="1">
                <a:solidFill>
                  <a:srgbClr val="242021"/>
                </a:solidFill>
                <a:effectLst/>
                <a:latin typeface="TimesNewRomanPSMT"/>
              </a:rPr>
              <a:t>preloma</a:t>
            </a:r>
            <a:r>
              <a:rPr lang="en-US" sz="1800" b="0" i="0" dirty="0">
                <a:solidFill>
                  <a:srgbClr val="242021"/>
                </a:solidFill>
                <a:effectLst/>
                <a:latin typeface="TimesNewRomanPSMT"/>
              </a:rPr>
              <a:t> </a:t>
            </a:r>
            <a:r>
              <a:rPr lang="en-US" sz="1800" b="0" i="0" dirty="0" err="1">
                <a:solidFill>
                  <a:srgbClr val="242021"/>
                </a:solidFill>
                <a:effectLst/>
                <a:latin typeface="TimesNewRomanPSMT"/>
              </a:rPr>
              <a:t>vrata</a:t>
            </a:r>
            <a:r>
              <a:rPr lang="en-US" sz="1800" b="0" i="0" dirty="0">
                <a:solidFill>
                  <a:srgbClr val="242021"/>
                </a:solidFill>
                <a:effectLst/>
                <a:latin typeface="TimesNewRomanPSMT"/>
              </a:rPr>
              <a:t> </a:t>
            </a:r>
            <a:r>
              <a:rPr lang="en-US" sz="1800" b="0" i="0" dirty="0" err="1">
                <a:solidFill>
                  <a:srgbClr val="242021"/>
                </a:solidFill>
                <a:effectLst/>
                <a:latin typeface="TimesNewRomanPSMT"/>
              </a:rPr>
              <a:t>femura</a:t>
            </a:r>
            <a:r>
              <a:rPr lang="en-US" sz="1800" b="0" i="0" dirty="0">
                <a:solidFill>
                  <a:srgbClr val="242021"/>
                </a:solidFill>
                <a:effectLst/>
                <a:latin typeface="TimesNewRomanPSMT"/>
              </a:rPr>
              <a:t> </a:t>
            </a:r>
            <a:r>
              <a:rPr lang="en-US" sz="1800" b="0" i="0" dirty="0" err="1">
                <a:solidFill>
                  <a:srgbClr val="242021"/>
                </a:solidFill>
                <a:effectLst/>
                <a:latin typeface="TimesNewRomanPSMT"/>
              </a:rPr>
              <a:t>može</a:t>
            </a:r>
            <a:r>
              <a:rPr lang="en-US" sz="1800" b="0" i="0" dirty="0">
                <a:solidFill>
                  <a:srgbClr val="242021"/>
                </a:solidFill>
                <a:effectLst/>
                <a:latin typeface="TimesNewRomanPSMT"/>
              </a:rPr>
              <a:t> </a:t>
            </a:r>
            <a:r>
              <a:rPr lang="en-US" sz="1800" b="0" i="0" dirty="0" err="1">
                <a:solidFill>
                  <a:srgbClr val="242021"/>
                </a:solidFill>
                <a:effectLst/>
                <a:latin typeface="TimesNewRomanPSMT"/>
              </a:rPr>
              <a:t>biti</a:t>
            </a:r>
            <a:r>
              <a:rPr lang="en-US" sz="1800" b="0" i="0" dirty="0">
                <a:solidFill>
                  <a:srgbClr val="242021"/>
                </a:solidFill>
                <a:effectLst/>
                <a:latin typeface="TimesNewRomanPSMT"/>
              </a:rPr>
              <a:t> </a:t>
            </a:r>
            <a:r>
              <a:rPr lang="en-US" sz="1800" b="0" i="0" dirty="0" err="1">
                <a:solidFill>
                  <a:srgbClr val="242021"/>
                </a:solidFill>
                <a:effectLst/>
                <a:latin typeface="TimesNewRomanPSMT"/>
              </a:rPr>
              <a:t>konzervativna</a:t>
            </a:r>
            <a:r>
              <a:rPr lang="en-US" sz="1800" b="0" i="0" dirty="0">
                <a:solidFill>
                  <a:srgbClr val="242021"/>
                </a:solidFill>
                <a:effectLst/>
                <a:latin typeface="TimesNewRomanPSMT"/>
              </a:rPr>
              <a:t> </a:t>
            </a:r>
            <a:r>
              <a:rPr lang="en-US" sz="1800" b="0" i="0" dirty="0" err="1">
                <a:solidFill>
                  <a:srgbClr val="242021"/>
                </a:solidFill>
                <a:effectLst/>
                <a:latin typeface="TimesNewRomanPSMT"/>
              </a:rPr>
              <a:t>ili</a:t>
            </a:r>
            <a:r>
              <a:rPr lang="en-US" sz="1800" b="0" i="0" dirty="0">
                <a:solidFill>
                  <a:srgbClr val="242021"/>
                </a:solidFill>
                <a:effectLst/>
                <a:latin typeface="TimesNewRomanPSMT"/>
              </a:rPr>
              <a:t> </a:t>
            </a:r>
            <a:r>
              <a:rPr lang="en-US" sz="1800" b="0" i="0" dirty="0" err="1">
                <a:solidFill>
                  <a:srgbClr val="242021"/>
                </a:solidFill>
                <a:effectLst/>
                <a:latin typeface="TimesNewRomanPSMT"/>
              </a:rPr>
              <a:t>hirurška</a:t>
            </a:r>
            <a:r>
              <a:rPr lang="en-US" sz="1800" b="0" i="0" dirty="0">
                <a:solidFill>
                  <a:srgbClr val="242021"/>
                </a:solidFill>
                <a:effectLst/>
                <a:latin typeface="TimesNewRomanPSMT"/>
              </a:rPr>
              <a:t>. </a:t>
            </a:r>
            <a:endParaRPr lang="sr-Latn-BA" sz="1800" b="0" i="0" dirty="0">
              <a:solidFill>
                <a:srgbClr val="242021"/>
              </a:solidFill>
              <a:effectLst/>
              <a:latin typeface="TimesNewRomanPSMT"/>
            </a:endParaRPr>
          </a:p>
          <a:p>
            <a:r>
              <a:rPr lang="en-US" sz="1800" b="0" i="0" dirty="0" err="1">
                <a:solidFill>
                  <a:srgbClr val="242021"/>
                </a:solidFill>
                <a:effectLst/>
                <a:latin typeface="TimesNewRomanPSMT"/>
              </a:rPr>
              <a:t>Hirurška</a:t>
            </a:r>
            <a:r>
              <a:rPr lang="en-US" sz="1800" b="0" i="0" dirty="0">
                <a:solidFill>
                  <a:srgbClr val="242021"/>
                </a:solidFill>
                <a:effectLst/>
                <a:latin typeface="TimesNewRomanPSMT"/>
              </a:rPr>
              <a:t> </a:t>
            </a:r>
            <a:r>
              <a:rPr lang="en-US" sz="1800" b="0" i="0" dirty="0" err="1">
                <a:solidFill>
                  <a:srgbClr val="242021"/>
                </a:solidFill>
                <a:effectLst/>
                <a:latin typeface="TimesNewRomanPSMT"/>
              </a:rPr>
              <a:t>metoda</a:t>
            </a:r>
            <a:r>
              <a:rPr lang="en-US" sz="1800" b="0" i="0" dirty="0">
                <a:solidFill>
                  <a:srgbClr val="242021"/>
                </a:solidFill>
                <a:effectLst/>
                <a:latin typeface="TimesNewRomanPSMT"/>
              </a:rPr>
              <a:t> </a:t>
            </a:r>
            <a:r>
              <a:rPr lang="en-US" sz="1800" b="0" i="0" dirty="0" err="1">
                <a:solidFill>
                  <a:srgbClr val="242021"/>
                </a:solidFill>
                <a:effectLst/>
                <a:latin typeface="TimesNewRomanPSMT"/>
              </a:rPr>
              <a:t>liječenja</a:t>
            </a:r>
            <a:r>
              <a:rPr lang="en-US" sz="1800" b="0" i="0" dirty="0">
                <a:solidFill>
                  <a:srgbClr val="242021"/>
                </a:solidFill>
                <a:effectLst/>
                <a:latin typeface="TimesNewRomanPSMT"/>
              </a:rPr>
              <a:t> je </a:t>
            </a:r>
            <a:r>
              <a:rPr lang="en-US" sz="1800" b="0" i="0" dirty="0" err="1">
                <a:solidFill>
                  <a:srgbClr val="242021"/>
                </a:solidFill>
                <a:effectLst/>
                <a:latin typeface="TimesNewRomanPSMT"/>
              </a:rPr>
              <a:t>osteosinteza</a:t>
            </a:r>
            <a:r>
              <a:rPr lang="en-US" sz="1800" b="0" i="0" dirty="0">
                <a:solidFill>
                  <a:srgbClr val="242021"/>
                </a:solidFill>
                <a:effectLst/>
                <a:latin typeface="TimesNewRomanPSMT"/>
              </a:rPr>
              <a:t> </a:t>
            </a:r>
            <a:r>
              <a:rPr lang="en-US" sz="1800" b="0" i="0" dirty="0" err="1">
                <a:solidFill>
                  <a:srgbClr val="242021"/>
                </a:solidFill>
                <a:effectLst/>
                <a:latin typeface="TimesNewRomanPSMT"/>
              </a:rPr>
              <a:t>ili</a:t>
            </a:r>
            <a:r>
              <a:rPr lang="en-US" sz="1800" b="0" i="0" dirty="0">
                <a:solidFill>
                  <a:srgbClr val="242021"/>
                </a:solidFill>
                <a:effectLst/>
                <a:latin typeface="TimesNewRomanPSMT"/>
              </a:rPr>
              <a:t> </a:t>
            </a:r>
            <a:r>
              <a:rPr lang="en-US" sz="1800" b="0" i="0" dirty="0" err="1">
                <a:solidFill>
                  <a:srgbClr val="242021"/>
                </a:solidFill>
                <a:effectLst/>
                <a:latin typeface="TimesNewRomanPSMT"/>
              </a:rPr>
              <a:t>artroplastika</a:t>
            </a:r>
            <a:r>
              <a:rPr lang="en-US" sz="1800" b="0" i="0" dirty="0">
                <a:solidFill>
                  <a:srgbClr val="242021"/>
                </a:solidFill>
                <a:effectLst/>
                <a:latin typeface="TimesNewRomanPSMT"/>
              </a:rPr>
              <a:t>. </a:t>
            </a:r>
            <a:endParaRPr lang="sr-Latn-BA" sz="1800" b="0" i="0" dirty="0">
              <a:solidFill>
                <a:srgbClr val="242021"/>
              </a:solidFill>
              <a:effectLst/>
              <a:latin typeface="TimesNewRomanPSMT"/>
            </a:endParaRPr>
          </a:p>
          <a:p>
            <a:r>
              <a:rPr lang="en-US" sz="1800" b="0" i="0" dirty="0">
                <a:solidFill>
                  <a:srgbClr val="242021"/>
                </a:solidFill>
                <a:effectLst/>
                <a:latin typeface="TimesNewRomanPSMT"/>
              </a:rPr>
              <a:t>Za </a:t>
            </a:r>
            <a:r>
              <a:rPr lang="en-US" sz="1800" b="0" i="0" dirty="0" err="1">
                <a:solidFill>
                  <a:srgbClr val="242021"/>
                </a:solidFill>
                <a:effectLst/>
                <a:latin typeface="TimesNewRomanPSMT"/>
              </a:rPr>
              <a:t>osteosintezu</a:t>
            </a:r>
            <a:r>
              <a:rPr lang="en-US" sz="1800" b="0" i="0" dirty="0">
                <a:solidFill>
                  <a:srgbClr val="242021"/>
                </a:solidFill>
                <a:effectLst/>
                <a:latin typeface="TimesNewRomanPSMT"/>
              </a:rPr>
              <a:t> se </a:t>
            </a:r>
            <a:r>
              <a:rPr lang="en-US" sz="1800" b="0" i="0" dirty="0" err="1">
                <a:solidFill>
                  <a:srgbClr val="242021"/>
                </a:solidFill>
                <a:effectLst/>
                <a:latin typeface="TimesNewRomanPSMT"/>
              </a:rPr>
              <a:t>danas</a:t>
            </a:r>
            <a:r>
              <a:rPr lang="en-US" sz="1800" b="0" i="0" dirty="0">
                <a:solidFill>
                  <a:srgbClr val="242021"/>
                </a:solidFill>
                <a:effectLst/>
                <a:latin typeface="TimesNewRomanPSMT"/>
              </a:rPr>
              <a:t> </a:t>
            </a:r>
            <a:r>
              <a:rPr lang="en-US" sz="1800" b="0" i="0" dirty="0" err="1">
                <a:solidFill>
                  <a:srgbClr val="242021"/>
                </a:solidFill>
                <a:effectLst/>
                <a:latin typeface="TimesNewRomanPSMT"/>
              </a:rPr>
              <a:t>najčešće</a:t>
            </a:r>
            <a:r>
              <a:rPr lang="sr-Latn-BA" dirty="0">
                <a:solidFill>
                  <a:srgbClr val="242021"/>
                </a:solidFill>
                <a:latin typeface="TimesNewRomanPSMT"/>
              </a:rPr>
              <a:t> </a:t>
            </a:r>
            <a:r>
              <a:rPr lang="en-US" sz="1800" b="0" i="0" dirty="0" err="1">
                <a:solidFill>
                  <a:srgbClr val="242021"/>
                </a:solidFill>
                <a:effectLst/>
                <a:latin typeface="TimesNewRomanPSMT"/>
              </a:rPr>
              <a:t>koriste</a:t>
            </a:r>
            <a:r>
              <a:rPr lang="en-US" sz="1800" b="0" i="0" dirty="0">
                <a:solidFill>
                  <a:srgbClr val="242021"/>
                </a:solidFill>
                <a:effectLst/>
                <a:latin typeface="TimesNewRomanPSMT"/>
              </a:rPr>
              <a:t> </a:t>
            </a:r>
            <a:r>
              <a:rPr lang="en-US" sz="1800" b="0" i="0" dirty="0" err="1">
                <a:solidFill>
                  <a:srgbClr val="242021"/>
                </a:solidFill>
                <a:effectLst/>
                <a:latin typeface="TimesNewRomanPSMT"/>
              </a:rPr>
              <a:t>kanulirani</a:t>
            </a:r>
            <a:r>
              <a:rPr lang="en-US" sz="1800" b="0" i="0" dirty="0">
                <a:solidFill>
                  <a:srgbClr val="242021"/>
                </a:solidFill>
                <a:effectLst/>
                <a:latin typeface="TimesNewRomanPSMT"/>
              </a:rPr>
              <a:t> </a:t>
            </a:r>
            <a:r>
              <a:rPr lang="en-US" sz="1800" b="0" i="0" dirty="0" err="1">
                <a:solidFill>
                  <a:srgbClr val="242021"/>
                </a:solidFill>
                <a:effectLst/>
                <a:latin typeface="TimesNewRomanPSMT"/>
              </a:rPr>
              <a:t>šrafi</a:t>
            </a:r>
            <a:r>
              <a:rPr lang="en-US" sz="1800" b="0" i="0" dirty="0">
                <a:solidFill>
                  <a:srgbClr val="242021"/>
                </a:solidFill>
                <a:effectLst/>
                <a:latin typeface="TimesNewRomanPSMT"/>
              </a:rPr>
              <a:t> koji se </a:t>
            </a:r>
            <a:r>
              <a:rPr lang="en-US" sz="1800" b="0" i="0" dirty="0" err="1">
                <a:solidFill>
                  <a:srgbClr val="242021"/>
                </a:solidFill>
                <a:effectLst/>
                <a:latin typeface="TimesNewRomanPSMT"/>
              </a:rPr>
              <a:t>postavljaju</a:t>
            </a:r>
            <a:r>
              <a:rPr lang="en-US" sz="1800" b="0" i="0" dirty="0">
                <a:solidFill>
                  <a:srgbClr val="242021"/>
                </a:solidFill>
                <a:effectLst/>
                <a:latin typeface="TimesNewRomanPSMT"/>
              </a:rPr>
              <a:t> </a:t>
            </a:r>
            <a:r>
              <a:rPr lang="en-US" sz="1800" b="0" i="0" dirty="0" err="1">
                <a:solidFill>
                  <a:srgbClr val="242021"/>
                </a:solidFill>
                <a:effectLst/>
                <a:latin typeface="TimesNewRomanPSMT"/>
              </a:rPr>
              <a:t>perkutano</a:t>
            </a:r>
            <a:r>
              <a:rPr lang="en-US" sz="1800" b="0" i="0" dirty="0">
                <a:solidFill>
                  <a:srgbClr val="242021"/>
                </a:solidFill>
                <a:effectLst/>
                <a:latin typeface="TimesNewRomanPSMT"/>
              </a:rPr>
              <a:t> </a:t>
            </a:r>
            <a:r>
              <a:rPr lang="en-US" sz="1800" b="0" i="0" dirty="0" err="1">
                <a:solidFill>
                  <a:srgbClr val="242021"/>
                </a:solidFill>
                <a:effectLst/>
                <a:latin typeface="TimesNewRomanPSMT"/>
              </a:rPr>
              <a:t>ili</a:t>
            </a:r>
            <a:r>
              <a:rPr lang="en-US" sz="1800" b="0" i="0" dirty="0">
                <a:solidFill>
                  <a:srgbClr val="242021"/>
                </a:solidFill>
                <a:effectLst/>
                <a:latin typeface="TimesNewRomanPSMT"/>
              </a:rPr>
              <a:t> DHS </a:t>
            </a:r>
            <a:r>
              <a:rPr lang="en-US" sz="1800" b="0" i="0" dirty="0" err="1">
                <a:solidFill>
                  <a:srgbClr val="242021"/>
                </a:solidFill>
                <a:effectLst/>
                <a:latin typeface="TimesNewRomanPSMT"/>
              </a:rPr>
              <a:t>vijak</a:t>
            </a:r>
            <a:r>
              <a:rPr lang="en-US" sz="1800" b="0" i="0" dirty="0">
                <a:solidFill>
                  <a:srgbClr val="242021"/>
                </a:solidFill>
                <a:effectLst/>
                <a:latin typeface="TimesNewRomanPSMT"/>
              </a:rPr>
              <a:t>. </a:t>
            </a:r>
            <a:endParaRPr lang="sr-Latn-BA" sz="1800" b="0" i="0" dirty="0">
              <a:solidFill>
                <a:srgbClr val="242021"/>
              </a:solidFill>
              <a:effectLst/>
              <a:latin typeface="TimesNewRomanPSMT"/>
            </a:endParaRPr>
          </a:p>
          <a:p>
            <a:r>
              <a:rPr lang="en-US" sz="1800" b="0" i="0" dirty="0" err="1">
                <a:solidFill>
                  <a:srgbClr val="242021"/>
                </a:solidFill>
                <a:effectLst/>
                <a:latin typeface="TimesNewRomanPSMT"/>
              </a:rPr>
              <a:t>Prelom</a:t>
            </a:r>
            <a:r>
              <a:rPr lang="en-US" sz="1800" b="0" i="0" dirty="0">
                <a:solidFill>
                  <a:srgbClr val="242021"/>
                </a:solidFill>
                <a:effectLst/>
                <a:latin typeface="TimesNewRomanPSMT"/>
              </a:rPr>
              <a:t> </a:t>
            </a:r>
            <a:r>
              <a:rPr lang="en-US" sz="1800" b="0" i="0" dirty="0" err="1">
                <a:solidFill>
                  <a:srgbClr val="242021"/>
                </a:solidFill>
                <a:effectLst/>
                <a:latin typeface="TimesNewRomanPSMT"/>
              </a:rPr>
              <a:t>vrata</a:t>
            </a:r>
            <a:r>
              <a:rPr lang="en-US" sz="1800" b="0" i="0" dirty="0">
                <a:solidFill>
                  <a:srgbClr val="242021"/>
                </a:solidFill>
                <a:effectLst/>
                <a:latin typeface="TimesNewRomanPSMT"/>
              </a:rPr>
              <a:t> </a:t>
            </a:r>
            <a:r>
              <a:rPr lang="en-US" sz="1800" b="0" i="0" dirty="0" err="1">
                <a:solidFill>
                  <a:srgbClr val="242021"/>
                </a:solidFill>
                <a:effectLst/>
                <a:latin typeface="TimesNewRomanPSMT"/>
              </a:rPr>
              <a:t>femura</a:t>
            </a:r>
            <a:r>
              <a:rPr lang="sr-Latn-BA" dirty="0">
                <a:solidFill>
                  <a:srgbClr val="242021"/>
                </a:solidFill>
                <a:latin typeface="TimesNewRomanPSMT"/>
              </a:rPr>
              <a:t> </a:t>
            </a:r>
            <a:r>
              <a:rPr lang="en-US" sz="1800" b="0" i="0" dirty="0" err="1">
                <a:solidFill>
                  <a:srgbClr val="242021"/>
                </a:solidFill>
                <a:effectLst/>
                <a:latin typeface="TimesNewRomanPSMT"/>
              </a:rPr>
              <a:t>liječi</a:t>
            </a:r>
            <a:r>
              <a:rPr lang="en-US" sz="1800" b="0" i="0" dirty="0">
                <a:solidFill>
                  <a:srgbClr val="242021"/>
                </a:solidFill>
                <a:effectLst/>
                <a:latin typeface="TimesNewRomanPSMT"/>
              </a:rPr>
              <a:t> se </a:t>
            </a:r>
            <a:r>
              <a:rPr lang="en-US" sz="1800" b="0" i="0" dirty="0" err="1">
                <a:solidFill>
                  <a:srgbClr val="242021"/>
                </a:solidFill>
                <a:effectLst/>
                <a:latin typeface="TimesNewRomanPSMT"/>
              </a:rPr>
              <a:t>implantacijom</a:t>
            </a:r>
            <a:r>
              <a:rPr lang="en-US" sz="1800" b="0" i="0" dirty="0">
                <a:solidFill>
                  <a:srgbClr val="242021"/>
                </a:solidFill>
                <a:effectLst/>
                <a:latin typeface="TimesNewRomanPSMT"/>
              </a:rPr>
              <a:t> </a:t>
            </a:r>
            <a:r>
              <a:rPr lang="en-US" sz="1800" b="0" i="0" dirty="0" err="1">
                <a:solidFill>
                  <a:srgbClr val="242021"/>
                </a:solidFill>
                <a:effectLst/>
                <a:latin typeface="TimesNewRomanPSMT"/>
              </a:rPr>
              <a:t>endoproteze</a:t>
            </a:r>
            <a:r>
              <a:rPr lang="en-US" sz="1800" b="0" i="0" dirty="0">
                <a:solidFill>
                  <a:srgbClr val="242021"/>
                </a:solidFill>
                <a:effectLst/>
                <a:latin typeface="TimesNewRomanPSMT"/>
              </a:rPr>
              <a:t>, </a:t>
            </a:r>
            <a:r>
              <a:rPr lang="en-US" sz="1800" b="0" i="0" dirty="0" err="1">
                <a:solidFill>
                  <a:srgbClr val="242021"/>
                </a:solidFill>
                <a:effectLst/>
                <a:latin typeface="TimesNewRomanPSMT"/>
              </a:rPr>
              <a:t>koja</a:t>
            </a:r>
            <a:r>
              <a:rPr lang="en-US" sz="1800" b="0" i="0" dirty="0">
                <a:solidFill>
                  <a:srgbClr val="242021"/>
                </a:solidFill>
                <a:effectLst/>
                <a:latin typeface="TimesNewRomanPSMT"/>
              </a:rPr>
              <a:t> </a:t>
            </a:r>
            <a:r>
              <a:rPr lang="en-US" sz="1800" b="0" i="0" dirty="0" err="1">
                <a:solidFill>
                  <a:srgbClr val="242021"/>
                </a:solidFill>
                <a:effectLst/>
                <a:latin typeface="TimesNewRomanPSMT"/>
              </a:rPr>
              <a:t>može</a:t>
            </a:r>
            <a:r>
              <a:rPr lang="en-US" sz="1800" b="0" i="0" dirty="0">
                <a:solidFill>
                  <a:srgbClr val="242021"/>
                </a:solidFill>
                <a:effectLst/>
                <a:latin typeface="TimesNewRomanPSMT"/>
              </a:rPr>
              <a:t> </a:t>
            </a:r>
            <a:r>
              <a:rPr lang="en-US" sz="1800" b="0" i="0" dirty="0" err="1">
                <a:solidFill>
                  <a:srgbClr val="242021"/>
                </a:solidFill>
                <a:effectLst/>
                <a:latin typeface="TimesNewRomanPSMT"/>
              </a:rPr>
              <a:t>biti</a:t>
            </a:r>
            <a:r>
              <a:rPr lang="en-US" sz="1800" b="0" i="0" dirty="0">
                <a:solidFill>
                  <a:srgbClr val="242021"/>
                </a:solidFill>
                <a:effectLst/>
                <a:latin typeface="TimesNewRomanPSMT"/>
              </a:rPr>
              <a:t> </a:t>
            </a:r>
            <a:r>
              <a:rPr lang="en-US" sz="1800" b="0" i="0" dirty="0" err="1">
                <a:solidFill>
                  <a:srgbClr val="242021"/>
                </a:solidFill>
                <a:effectLst/>
                <a:latin typeface="TimesNewRomanPSMT"/>
              </a:rPr>
              <a:t>parcijalna</a:t>
            </a:r>
            <a:r>
              <a:rPr lang="en-US" sz="1800" b="0" i="0" dirty="0">
                <a:solidFill>
                  <a:srgbClr val="242021"/>
                </a:solidFill>
                <a:effectLst/>
                <a:latin typeface="TimesNewRomanPSMT"/>
              </a:rPr>
              <a:t> </a:t>
            </a:r>
            <a:r>
              <a:rPr lang="en-US" sz="1800" b="0" i="0" dirty="0" err="1">
                <a:solidFill>
                  <a:srgbClr val="242021"/>
                </a:solidFill>
                <a:effectLst/>
                <a:latin typeface="TimesNewRomanPSMT"/>
              </a:rPr>
              <a:t>ili</a:t>
            </a:r>
            <a:r>
              <a:rPr lang="en-US" sz="1800" b="0" i="0" dirty="0">
                <a:solidFill>
                  <a:srgbClr val="242021"/>
                </a:solidFill>
                <a:effectLst/>
                <a:latin typeface="TimesNewRomanPSMT"/>
              </a:rPr>
              <a:t> </a:t>
            </a:r>
            <a:r>
              <a:rPr lang="en-US" sz="1800" b="0" i="0" dirty="0" err="1">
                <a:solidFill>
                  <a:srgbClr val="242021"/>
                </a:solidFill>
                <a:effectLst/>
                <a:latin typeface="TimesNewRomanPSMT"/>
              </a:rPr>
              <a:t>totalna</a:t>
            </a:r>
            <a:r>
              <a:rPr lang="sr-Latn-BA" dirty="0">
                <a:solidFill>
                  <a:srgbClr val="242021"/>
                </a:solidFill>
                <a:latin typeface="TimesNewRomanPSMT"/>
              </a:rPr>
              <a:t>.</a:t>
            </a:r>
            <a:br>
              <a:rPr lang="en-US" dirty="0"/>
            </a:br>
            <a:endParaRPr lang="en-US" dirty="0"/>
          </a:p>
        </p:txBody>
      </p:sp>
      <p:pic>
        <p:nvPicPr>
          <p:cNvPr id="1026" name="Picture 2" descr="LIJEČENJE BOLESNIKA S PRIJELOMIMA U PODRUČJU PROKSIMALNOG FEMURA TIJEKOM  2014. GODINE U KBC-u SPLIT">
            <a:extLst>
              <a:ext uri="{FF2B5EF4-FFF2-40B4-BE49-F238E27FC236}">
                <a16:creationId xmlns:a16="http://schemas.microsoft.com/office/drawing/2014/main" id="{2942602E-D483-4EB9-8FCA-27677C288F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7045" y="1832225"/>
            <a:ext cx="4186203" cy="3880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179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B11DC-AD3C-43F3-893C-16872B372110}"/>
              </a:ext>
            </a:extLst>
          </p:cNvPr>
          <p:cNvSpPr>
            <a:spLocks noGrp="1"/>
          </p:cNvSpPr>
          <p:nvPr>
            <p:ph type="title"/>
          </p:nvPr>
        </p:nvSpPr>
        <p:spPr/>
        <p:txBody>
          <a:bodyPr/>
          <a:lstStyle/>
          <a:p>
            <a:pPr algn="ctr"/>
            <a:r>
              <a:rPr lang="sr-Latn-BA" dirty="0">
                <a:solidFill>
                  <a:schemeClr val="tx1">
                    <a:lumMod val="95000"/>
                    <a:lumOff val="5000"/>
                  </a:schemeClr>
                </a:solidFill>
              </a:rPr>
              <a:t>Prelomi i povrede   bedrene kosti</a:t>
            </a:r>
            <a:endParaRPr lang="en-US" i="1" dirty="0"/>
          </a:p>
        </p:txBody>
      </p:sp>
      <p:sp>
        <p:nvSpPr>
          <p:cNvPr id="3" name="Content Placeholder 2">
            <a:extLst>
              <a:ext uri="{FF2B5EF4-FFF2-40B4-BE49-F238E27FC236}">
                <a16:creationId xmlns:a16="http://schemas.microsoft.com/office/drawing/2014/main" id="{9F31121A-F5EF-4E0F-AFAA-70345840A79C}"/>
              </a:ext>
            </a:extLst>
          </p:cNvPr>
          <p:cNvSpPr>
            <a:spLocks noGrp="1"/>
          </p:cNvSpPr>
          <p:nvPr>
            <p:ph idx="1"/>
          </p:nvPr>
        </p:nvSpPr>
        <p:spPr>
          <a:xfrm>
            <a:off x="677334" y="2160589"/>
            <a:ext cx="7828491" cy="3880773"/>
          </a:xfrm>
        </p:spPr>
        <p:txBody>
          <a:bodyPr>
            <a:normAutofit lnSpcReduction="10000"/>
          </a:bodyPr>
          <a:lstStyle/>
          <a:p>
            <a:r>
              <a:rPr lang="en-US" sz="1800" b="1" i="0" dirty="0" err="1">
                <a:solidFill>
                  <a:srgbClr val="FF0000"/>
                </a:solidFill>
                <a:effectLst/>
                <a:latin typeface="HelveticaNeueLTPro-Blk"/>
              </a:rPr>
              <a:t>Prelomi</a:t>
            </a:r>
            <a:r>
              <a:rPr lang="en-US" sz="1800" b="1" i="0" dirty="0">
                <a:solidFill>
                  <a:srgbClr val="FF0000"/>
                </a:solidFill>
                <a:effectLst/>
                <a:latin typeface="HelveticaNeueLTPro-Blk"/>
              </a:rPr>
              <a:t> </a:t>
            </a:r>
            <a:r>
              <a:rPr lang="en-US" sz="1800" b="1" i="0" dirty="0" err="1">
                <a:solidFill>
                  <a:srgbClr val="FF0000"/>
                </a:solidFill>
                <a:effectLst/>
                <a:latin typeface="HelveticaNeueLTPro-Blk"/>
              </a:rPr>
              <a:t>trohanternog</a:t>
            </a:r>
            <a:r>
              <a:rPr lang="en-US" sz="1800" b="1" i="0" dirty="0">
                <a:solidFill>
                  <a:srgbClr val="FF0000"/>
                </a:solidFill>
                <a:effectLst/>
                <a:latin typeface="HelveticaNeueLTPro-Blk"/>
              </a:rPr>
              <a:t> </a:t>
            </a:r>
            <a:r>
              <a:rPr lang="en-US" sz="1800" b="1" i="0" dirty="0" err="1">
                <a:solidFill>
                  <a:srgbClr val="FF0000"/>
                </a:solidFill>
                <a:effectLst/>
                <a:latin typeface="HelveticaNeueLTPro-Blk"/>
              </a:rPr>
              <a:t>masiva</a:t>
            </a:r>
            <a:endParaRPr lang="sr-Latn-BA" sz="1800" b="1" i="0" dirty="0">
              <a:solidFill>
                <a:srgbClr val="FF0000"/>
              </a:solidFill>
              <a:effectLst/>
              <a:latin typeface="HelveticaNeueLTPro-Blk"/>
            </a:endParaRPr>
          </a:p>
          <a:p>
            <a:r>
              <a:rPr lang="en-US" sz="1800" b="0" i="0" dirty="0" err="1">
                <a:solidFill>
                  <a:srgbClr val="242021"/>
                </a:solidFill>
                <a:effectLst/>
                <a:latin typeface="TimesNewRomanPSMT"/>
              </a:rPr>
              <a:t>Trohanterni</a:t>
            </a:r>
            <a:r>
              <a:rPr lang="en-US" sz="1800" b="0" i="0" dirty="0">
                <a:solidFill>
                  <a:srgbClr val="242021"/>
                </a:solidFill>
                <a:effectLst/>
                <a:latin typeface="TimesNewRomanPSMT"/>
              </a:rPr>
              <a:t> </a:t>
            </a:r>
            <a:r>
              <a:rPr lang="en-US" sz="1800" b="0" i="0" dirty="0" err="1">
                <a:solidFill>
                  <a:srgbClr val="242021"/>
                </a:solidFill>
                <a:effectLst/>
                <a:latin typeface="TimesNewRomanPSMT"/>
              </a:rPr>
              <a:t>prelomi</a:t>
            </a:r>
            <a:r>
              <a:rPr lang="en-US" sz="1800" b="0" i="0" dirty="0">
                <a:solidFill>
                  <a:srgbClr val="242021"/>
                </a:solidFill>
                <a:effectLst/>
                <a:latin typeface="TimesNewRomanPSMT"/>
              </a:rPr>
              <a:t> </a:t>
            </a:r>
            <a:r>
              <a:rPr lang="en-US" sz="1800" b="0" i="0" dirty="0" err="1">
                <a:solidFill>
                  <a:srgbClr val="242021"/>
                </a:solidFill>
                <a:effectLst/>
                <a:latin typeface="TimesNewRomanPSMT"/>
              </a:rPr>
              <a:t>femura</a:t>
            </a:r>
            <a:r>
              <a:rPr lang="en-US" sz="1800" b="0" i="0" dirty="0">
                <a:solidFill>
                  <a:srgbClr val="242021"/>
                </a:solidFill>
                <a:effectLst/>
                <a:latin typeface="TimesNewRomanPSMT"/>
              </a:rPr>
              <a:t> </a:t>
            </a:r>
            <a:r>
              <a:rPr lang="en-US" sz="1800" b="0" i="0" dirty="0" err="1">
                <a:solidFill>
                  <a:srgbClr val="242021"/>
                </a:solidFill>
                <a:effectLst/>
                <a:latin typeface="TimesNewRomanPSMT"/>
              </a:rPr>
              <a:t>jesu</a:t>
            </a:r>
            <a:r>
              <a:rPr lang="en-US" sz="1800" b="0" i="0" dirty="0">
                <a:solidFill>
                  <a:srgbClr val="242021"/>
                </a:solidFill>
                <a:effectLst/>
                <a:latin typeface="TimesNewRomanPSMT"/>
              </a:rPr>
              <a:t> </a:t>
            </a:r>
            <a:r>
              <a:rPr lang="en-US" sz="1800" b="0" i="0" dirty="0" err="1">
                <a:solidFill>
                  <a:srgbClr val="242021"/>
                </a:solidFill>
                <a:effectLst/>
                <a:latin typeface="TimesNewRomanPSMT"/>
              </a:rPr>
              <a:t>prelomi</a:t>
            </a:r>
            <a:r>
              <a:rPr lang="en-US" sz="1800" b="0" i="0" dirty="0">
                <a:solidFill>
                  <a:srgbClr val="242021"/>
                </a:solidFill>
                <a:effectLst/>
                <a:latin typeface="TimesNewRomanPSMT"/>
              </a:rPr>
              <a:t> </a:t>
            </a:r>
            <a:r>
              <a:rPr lang="en-US" sz="1800" b="0" i="0" dirty="0" err="1">
                <a:solidFill>
                  <a:srgbClr val="242021"/>
                </a:solidFill>
                <a:effectLst/>
                <a:latin typeface="TimesNewRomanPSMT"/>
              </a:rPr>
              <a:t>kod</a:t>
            </a:r>
            <a:r>
              <a:rPr lang="en-US" sz="1800" b="0" i="0" dirty="0">
                <a:solidFill>
                  <a:srgbClr val="242021"/>
                </a:solidFill>
                <a:effectLst/>
                <a:latin typeface="TimesNewRomanPSMT"/>
              </a:rPr>
              <a:t> </a:t>
            </a:r>
            <a:r>
              <a:rPr lang="en-US" sz="1800" b="0" i="0" dirty="0" err="1">
                <a:solidFill>
                  <a:srgbClr val="242021"/>
                </a:solidFill>
                <a:effectLst/>
                <a:latin typeface="TimesNewRomanPSMT"/>
              </a:rPr>
              <a:t>kojih</a:t>
            </a:r>
            <a:r>
              <a:rPr lang="en-US" sz="1800" b="0" i="0" dirty="0">
                <a:solidFill>
                  <a:srgbClr val="242021"/>
                </a:solidFill>
                <a:effectLst/>
                <a:latin typeface="TimesNewRomanPSMT"/>
              </a:rPr>
              <a:t> </a:t>
            </a:r>
            <a:r>
              <a:rPr lang="en-US" sz="1800" b="0" i="0" dirty="0" err="1">
                <a:solidFill>
                  <a:srgbClr val="242021"/>
                </a:solidFill>
                <a:effectLst/>
                <a:latin typeface="TimesNewRomanPSMT"/>
              </a:rPr>
              <a:t>prelomna</a:t>
            </a:r>
            <a:r>
              <a:rPr lang="en-US" sz="1800" b="0" i="0" dirty="0">
                <a:solidFill>
                  <a:srgbClr val="242021"/>
                </a:solidFill>
                <a:effectLst/>
                <a:latin typeface="TimesNewRomanPSMT"/>
              </a:rPr>
              <a:t> </a:t>
            </a:r>
            <a:r>
              <a:rPr lang="en-US" sz="1800" b="0" i="0" dirty="0" err="1">
                <a:solidFill>
                  <a:srgbClr val="242021"/>
                </a:solidFill>
                <a:effectLst/>
                <a:latin typeface="TimesNewRomanPSMT"/>
              </a:rPr>
              <a:t>pukotina</a:t>
            </a:r>
            <a:br>
              <a:rPr lang="en-US" sz="1800" b="0" i="0" dirty="0">
                <a:solidFill>
                  <a:srgbClr val="242021"/>
                </a:solidFill>
                <a:effectLst/>
                <a:latin typeface="TimesNewRomanPSMT"/>
              </a:rPr>
            </a:br>
            <a:r>
              <a:rPr lang="en-US" sz="1800" b="0" i="0" dirty="0" err="1">
                <a:solidFill>
                  <a:srgbClr val="242021"/>
                </a:solidFill>
                <a:effectLst/>
                <a:latin typeface="TimesNewRomanPSMT"/>
              </a:rPr>
              <a:t>ukršta</a:t>
            </a:r>
            <a:r>
              <a:rPr lang="en-US" sz="1800" b="0" i="0" dirty="0">
                <a:solidFill>
                  <a:srgbClr val="242021"/>
                </a:solidFill>
                <a:effectLst/>
                <a:latin typeface="TimesNewRomanPSMT"/>
              </a:rPr>
              <a:t> </a:t>
            </a:r>
            <a:r>
              <a:rPr lang="en-US" sz="1800" b="0" i="0" dirty="0" err="1">
                <a:solidFill>
                  <a:srgbClr val="242021"/>
                </a:solidFill>
                <a:effectLst/>
                <a:latin typeface="TimesNewRomanPSMT"/>
              </a:rPr>
              <a:t>zamišljenu</a:t>
            </a:r>
            <a:r>
              <a:rPr lang="en-US" sz="1800" b="0" i="0" dirty="0">
                <a:solidFill>
                  <a:srgbClr val="242021"/>
                </a:solidFill>
                <a:effectLst/>
                <a:latin typeface="TimesNewRomanPSMT"/>
              </a:rPr>
              <a:t> </a:t>
            </a:r>
            <a:r>
              <a:rPr lang="en-US" sz="1800" b="0" i="0" dirty="0" err="1">
                <a:solidFill>
                  <a:srgbClr val="242021"/>
                </a:solidFill>
                <a:effectLst/>
                <a:latin typeface="TimesNewRomanPSMT"/>
              </a:rPr>
              <a:t>liniju</a:t>
            </a:r>
            <a:r>
              <a:rPr lang="en-US" sz="1800" b="0" i="0" dirty="0">
                <a:solidFill>
                  <a:srgbClr val="242021"/>
                </a:solidFill>
                <a:effectLst/>
                <a:latin typeface="TimesNewRomanPSMT"/>
              </a:rPr>
              <a:t> </a:t>
            </a:r>
            <a:r>
              <a:rPr lang="en-US" sz="1800" b="0" i="0" dirty="0" err="1">
                <a:solidFill>
                  <a:srgbClr val="242021"/>
                </a:solidFill>
                <a:effectLst/>
                <a:latin typeface="TimesNewRomanPSMT"/>
              </a:rPr>
              <a:t>između</a:t>
            </a:r>
            <a:r>
              <a:rPr lang="en-US" sz="1800" b="0" i="0" dirty="0">
                <a:solidFill>
                  <a:srgbClr val="242021"/>
                </a:solidFill>
                <a:effectLst/>
                <a:latin typeface="TimesNewRomanPSMT"/>
              </a:rPr>
              <a:t> </a:t>
            </a:r>
            <a:r>
              <a:rPr lang="en-US" sz="1800" b="0" i="0" dirty="0" err="1">
                <a:solidFill>
                  <a:srgbClr val="242021"/>
                </a:solidFill>
                <a:effectLst/>
                <a:latin typeface="TimesNewRomanPSMT"/>
              </a:rPr>
              <a:t>velikog</a:t>
            </a:r>
            <a:r>
              <a:rPr lang="en-US" sz="1800" b="0" i="0" dirty="0">
                <a:solidFill>
                  <a:srgbClr val="242021"/>
                </a:solidFill>
                <a:effectLst/>
                <a:latin typeface="TimesNewRomanPSMT"/>
              </a:rPr>
              <a:t> </a:t>
            </a:r>
            <a:r>
              <a:rPr lang="en-US" sz="1800" b="0" i="0" dirty="0" err="1">
                <a:solidFill>
                  <a:srgbClr val="242021"/>
                </a:solidFill>
                <a:effectLst/>
                <a:latin typeface="TimesNewRomanPSMT"/>
              </a:rPr>
              <a:t>i</a:t>
            </a:r>
            <a:r>
              <a:rPr lang="en-US" sz="1800" b="0" i="0" dirty="0">
                <a:solidFill>
                  <a:srgbClr val="242021"/>
                </a:solidFill>
                <a:effectLst/>
                <a:latin typeface="TimesNewRomanPSMT"/>
              </a:rPr>
              <a:t> </a:t>
            </a:r>
            <a:r>
              <a:rPr lang="en-US" sz="1800" b="0" i="0" dirty="0" err="1">
                <a:solidFill>
                  <a:srgbClr val="242021"/>
                </a:solidFill>
                <a:effectLst/>
                <a:latin typeface="TimesNewRomanPSMT"/>
              </a:rPr>
              <a:t>malog</a:t>
            </a:r>
            <a:r>
              <a:rPr lang="en-US" sz="1800" b="0" i="0" dirty="0">
                <a:solidFill>
                  <a:srgbClr val="242021"/>
                </a:solidFill>
                <a:effectLst/>
                <a:latin typeface="TimesNewRomanPSMT"/>
              </a:rPr>
              <a:t> </a:t>
            </a:r>
            <a:r>
              <a:rPr lang="en-US" sz="1800" b="0" i="0" dirty="0" err="1">
                <a:solidFill>
                  <a:srgbClr val="242021"/>
                </a:solidFill>
                <a:effectLst/>
                <a:latin typeface="TimesNewRomanPSMT"/>
              </a:rPr>
              <a:t>trohantera</a:t>
            </a:r>
            <a:r>
              <a:rPr lang="en-US" sz="1800" b="0" i="0" dirty="0">
                <a:solidFill>
                  <a:srgbClr val="242021"/>
                </a:solidFill>
                <a:effectLst/>
                <a:latin typeface="TimesNewRomanPSMT"/>
              </a:rPr>
              <a:t>. </a:t>
            </a:r>
            <a:endParaRPr lang="sr-Latn-BA" sz="1800" b="0" i="0" dirty="0">
              <a:solidFill>
                <a:srgbClr val="242021"/>
              </a:solidFill>
              <a:effectLst/>
              <a:latin typeface="TimesNewRomanPSMT"/>
            </a:endParaRPr>
          </a:p>
          <a:p>
            <a:r>
              <a:rPr lang="en-US" sz="1800" b="0" i="0" dirty="0" err="1">
                <a:solidFill>
                  <a:srgbClr val="242021"/>
                </a:solidFill>
                <a:effectLst/>
                <a:latin typeface="TimesNewRomanPSMT"/>
              </a:rPr>
              <a:t>Trohanterni</a:t>
            </a:r>
            <a:r>
              <a:rPr lang="sr-Latn-BA" dirty="0">
                <a:solidFill>
                  <a:srgbClr val="242021"/>
                </a:solidFill>
                <a:latin typeface="TimesNewRomanPSMT"/>
              </a:rPr>
              <a:t> </a:t>
            </a:r>
            <a:r>
              <a:rPr lang="en-US" sz="1800" b="0" i="0" dirty="0" err="1">
                <a:solidFill>
                  <a:srgbClr val="242021"/>
                </a:solidFill>
                <a:effectLst/>
                <a:latin typeface="TimesNewRomanPSMT"/>
              </a:rPr>
              <a:t>prelomi</a:t>
            </a:r>
            <a:r>
              <a:rPr lang="en-US" sz="1800" b="0" i="0" dirty="0">
                <a:solidFill>
                  <a:srgbClr val="242021"/>
                </a:solidFill>
                <a:effectLst/>
                <a:latin typeface="TimesNewRomanPSMT"/>
              </a:rPr>
              <a:t> </a:t>
            </a:r>
            <a:r>
              <a:rPr lang="en-US" sz="1800" b="0" i="0" dirty="0" err="1">
                <a:solidFill>
                  <a:srgbClr val="242021"/>
                </a:solidFill>
                <a:effectLst/>
                <a:latin typeface="TimesNewRomanPSMT"/>
              </a:rPr>
              <a:t>nastaju</a:t>
            </a:r>
            <a:r>
              <a:rPr lang="en-US" sz="1800" b="0" i="0" dirty="0">
                <a:solidFill>
                  <a:srgbClr val="242021"/>
                </a:solidFill>
                <a:effectLst/>
                <a:latin typeface="TimesNewRomanPSMT"/>
              </a:rPr>
              <a:t> </a:t>
            </a:r>
            <a:r>
              <a:rPr lang="en-US" sz="1800" b="0" i="0" dirty="0" err="1">
                <a:solidFill>
                  <a:srgbClr val="242021"/>
                </a:solidFill>
                <a:effectLst/>
                <a:latin typeface="TimesNewRomanPSMT"/>
              </a:rPr>
              <a:t>kod</a:t>
            </a:r>
            <a:r>
              <a:rPr lang="en-US" sz="1800" b="0" i="0" dirty="0">
                <a:solidFill>
                  <a:srgbClr val="242021"/>
                </a:solidFill>
                <a:effectLst/>
                <a:latin typeface="TimesNewRomanPSMT"/>
              </a:rPr>
              <a:t> </a:t>
            </a:r>
            <a:r>
              <a:rPr lang="en-US" sz="1800" b="0" i="0" dirty="0" err="1">
                <a:solidFill>
                  <a:srgbClr val="242021"/>
                </a:solidFill>
                <a:effectLst/>
                <a:latin typeface="TimesNewRomanPSMT"/>
              </a:rPr>
              <a:t>osoba</a:t>
            </a:r>
            <a:r>
              <a:rPr lang="en-US" sz="1800" b="0" i="0" dirty="0">
                <a:solidFill>
                  <a:srgbClr val="242021"/>
                </a:solidFill>
                <a:effectLst/>
                <a:latin typeface="TimesNewRomanPSMT"/>
              </a:rPr>
              <a:t> </a:t>
            </a:r>
            <a:r>
              <a:rPr lang="en-US" sz="1800" b="0" i="0" dirty="0" err="1">
                <a:solidFill>
                  <a:srgbClr val="242021"/>
                </a:solidFill>
                <a:effectLst/>
                <a:latin typeface="TimesNewRomanPSMT"/>
              </a:rPr>
              <a:t>vrlo</a:t>
            </a:r>
            <a:r>
              <a:rPr lang="en-US" sz="1800" b="0" i="0" dirty="0">
                <a:solidFill>
                  <a:srgbClr val="242021"/>
                </a:solidFill>
                <a:effectLst/>
                <a:latin typeface="TimesNewRomanPSMT"/>
              </a:rPr>
              <a:t> </a:t>
            </a:r>
            <a:r>
              <a:rPr lang="en-US" sz="1800" b="0" i="0" dirty="0" err="1">
                <a:solidFill>
                  <a:srgbClr val="242021"/>
                </a:solidFill>
                <a:effectLst/>
                <a:latin typeface="TimesNewRomanPSMT"/>
              </a:rPr>
              <a:t>visoke</a:t>
            </a:r>
            <a:r>
              <a:rPr lang="en-US" sz="1800" b="0" i="0" dirty="0">
                <a:solidFill>
                  <a:srgbClr val="242021"/>
                </a:solidFill>
                <a:effectLst/>
                <a:latin typeface="TimesNewRomanPSMT"/>
              </a:rPr>
              <a:t> </a:t>
            </a:r>
            <a:r>
              <a:rPr lang="en-US" sz="1800" b="0" i="0" dirty="0" err="1">
                <a:solidFill>
                  <a:srgbClr val="242021"/>
                </a:solidFill>
                <a:effectLst/>
                <a:latin typeface="TimesNewRomanPSMT"/>
              </a:rPr>
              <a:t>životne</a:t>
            </a:r>
            <a:r>
              <a:rPr lang="en-US" sz="1800" b="0" i="0" dirty="0">
                <a:solidFill>
                  <a:srgbClr val="242021"/>
                </a:solidFill>
                <a:effectLst/>
                <a:latin typeface="TimesNewRomanPSMT"/>
              </a:rPr>
              <a:t> </a:t>
            </a:r>
            <a:r>
              <a:rPr lang="en-US" sz="1800" b="0" i="0" dirty="0" err="1">
                <a:solidFill>
                  <a:srgbClr val="242021"/>
                </a:solidFill>
                <a:effectLst/>
                <a:latin typeface="TimesNewRomanPSMT"/>
              </a:rPr>
              <a:t>dobi</a:t>
            </a:r>
            <a:r>
              <a:rPr lang="en-US" sz="1800" b="0" i="0" dirty="0">
                <a:solidFill>
                  <a:srgbClr val="242021"/>
                </a:solidFill>
                <a:effectLst/>
                <a:latin typeface="TimesNewRomanPSMT"/>
              </a:rPr>
              <a:t> (70-80 </a:t>
            </a:r>
            <a:r>
              <a:rPr lang="en-US" sz="1800" b="0" i="0" dirty="0" err="1">
                <a:solidFill>
                  <a:srgbClr val="242021"/>
                </a:solidFill>
                <a:effectLst/>
                <a:latin typeface="TimesNewRomanPSMT"/>
              </a:rPr>
              <a:t>godina</a:t>
            </a:r>
            <a:r>
              <a:rPr lang="en-US" sz="1800" b="0" i="0" dirty="0">
                <a:solidFill>
                  <a:srgbClr val="242021"/>
                </a:solidFill>
                <a:effectLst/>
                <a:latin typeface="TimesNewRomanPSMT"/>
              </a:rPr>
              <a:t>), </a:t>
            </a:r>
            <a:r>
              <a:rPr lang="en-US" sz="1800" b="0" i="0" dirty="0" err="1">
                <a:solidFill>
                  <a:srgbClr val="242021"/>
                </a:solidFill>
                <a:effectLst/>
                <a:latin typeface="TimesNewRomanPSMT"/>
              </a:rPr>
              <a:t>nekoliko</a:t>
            </a:r>
            <a:r>
              <a:rPr lang="en-US" sz="1800" b="0" i="0" dirty="0">
                <a:solidFill>
                  <a:srgbClr val="242021"/>
                </a:solidFill>
                <a:effectLst/>
                <a:latin typeface="TimesNewRomanPSMT"/>
              </a:rPr>
              <a:t> </a:t>
            </a:r>
            <a:r>
              <a:rPr lang="en-US" sz="1800" b="0" i="0" dirty="0" err="1">
                <a:solidFill>
                  <a:srgbClr val="242021"/>
                </a:solidFill>
                <a:effectLst/>
                <a:latin typeface="TimesNewRomanPSMT"/>
              </a:rPr>
              <a:t>godina</a:t>
            </a:r>
            <a:r>
              <a:rPr lang="sr-Latn-BA" dirty="0">
                <a:solidFill>
                  <a:srgbClr val="242021"/>
                </a:solidFill>
                <a:latin typeface="TimesNewRomanPSMT"/>
              </a:rPr>
              <a:t> </a:t>
            </a:r>
            <a:r>
              <a:rPr lang="en-US" sz="1800" b="0" i="0" dirty="0" err="1">
                <a:solidFill>
                  <a:srgbClr val="242021"/>
                </a:solidFill>
                <a:effectLst/>
                <a:latin typeface="TimesNewRomanPSMT"/>
              </a:rPr>
              <a:t>starijih</a:t>
            </a:r>
            <a:r>
              <a:rPr lang="en-US" sz="1800" b="0" i="0" dirty="0">
                <a:solidFill>
                  <a:srgbClr val="242021"/>
                </a:solidFill>
                <a:effectLst/>
                <a:latin typeface="TimesNewRomanPSMT"/>
              </a:rPr>
              <a:t> od </a:t>
            </a:r>
            <a:r>
              <a:rPr lang="en-US" sz="1800" b="0" i="0" dirty="0" err="1">
                <a:solidFill>
                  <a:srgbClr val="242021"/>
                </a:solidFill>
                <a:effectLst/>
                <a:latin typeface="TimesNewRomanPSMT"/>
              </a:rPr>
              <a:t>osoba</a:t>
            </a:r>
            <a:r>
              <a:rPr lang="en-US" sz="1800" b="0" i="0" dirty="0">
                <a:solidFill>
                  <a:srgbClr val="242021"/>
                </a:solidFill>
                <a:effectLst/>
                <a:latin typeface="TimesNewRomanPSMT"/>
              </a:rPr>
              <a:t> </a:t>
            </a:r>
            <a:r>
              <a:rPr lang="en-US" sz="1800" b="0" i="0" dirty="0" err="1">
                <a:solidFill>
                  <a:srgbClr val="242021"/>
                </a:solidFill>
                <a:effectLst/>
                <a:latin typeface="TimesNewRomanPSMT"/>
              </a:rPr>
              <a:t>kod</a:t>
            </a:r>
            <a:r>
              <a:rPr lang="en-US" sz="1800" b="0" i="0" dirty="0">
                <a:solidFill>
                  <a:srgbClr val="242021"/>
                </a:solidFill>
                <a:effectLst/>
                <a:latin typeface="TimesNewRomanPSMT"/>
              </a:rPr>
              <a:t> </a:t>
            </a:r>
            <a:r>
              <a:rPr lang="en-US" sz="1800" b="0" i="0" dirty="0" err="1">
                <a:solidFill>
                  <a:srgbClr val="242021"/>
                </a:solidFill>
                <a:effectLst/>
                <a:latin typeface="TimesNewRomanPSMT"/>
              </a:rPr>
              <a:t>kojih</a:t>
            </a:r>
            <a:r>
              <a:rPr lang="en-US" sz="1800" b="0" i="0" dirty="0">
                <a:solidFill>
                  <a:srgbClr val="242021"/>
                </a:solidFill>
                <a:effectLst/>
                <a:latin typeface="TimesNewRomanPSMT"/>
              </a:rPr>
              <a:t> </a:t>
            </a:r>
            <a:r>
              <a:rPr lang="en-US" sz="1800" b="0" i="0" dirty="0" err="1">
                <a:solidFill>
                  <a:srgbClr val="242021"/>
                </a:solidFill>
                <a:effectLst/>
                <a:latin typeface="TimesNewRomanPSMT"/>
              </a:rPr>
              <a:t>nastaju</a:t>
            </a:r>
            <a:r>
              <a:rPr lang="en-US" sz="1800" b="0" i="0" dirty="0">
                <a:solidFill>
                  <a:srgbClr val="242021"/>
                </a:solidFill>
                <a:effectLst/>
                <a:latin typeface="TimesNewRomanPSMT"/>
              </a:rPr>
              <a:t> </a:t>
            </a:r>
            <a:r>
              <a:rPr lang="en-US" sz="1800" b="0" i="0" dirty="0" err="1">
                <a:solidFill>
                  <a:srgbClr val="242021"/>
                </a:solidFill>
                <a:effectLst/>
                <a:latin typeface="TimesNewRomanPSMT"/>
              </a:rPr>
              <a:t>prelomi</a:t>
            </a:r>
            <a:r>
              <a:rPr lang="en-US" sz="1800" b="0" i="0" dirty="0">
                <a:solidFill>
                  <a:srgbClr val="242021"/>
                </a:solidFill>
                <a:effectLst/>
                <a:latin typeface="TimesNewRomanPSMT"/>
              </a:rPr>
              <a:t> </a:t>
            </a:r>
            <a:r>
              <a:rPr lang="en-US" sz="1800" b="0" i="0" dirty="0" err="1">
                <a:solidFill>
                  <a:srgbClr val="242021"/>
                </a:solidFill>
                <a:effectLst/>
                <a:latin typeface="TimesNewRomanPSMT"/>
              </a:rPr>
              <a:t>vrata</a:t>
            </a:r>
            <a:r>
              <a:rPr lang="en-US" sz="1800" b="0" i="0" dirty="0">
                <a:solidFill>
                  <a:srgbClr val="242021"/>
                </a:solidFill>
                <a:effectLst/>
                <a:latin typeface="TimesNewRomanPSMT"/>
              </a:rPr>
              <a:t> </a:t>
            </a:r>
            <a:r>
              <a:rPr lang="en-US" sz="1800" b="0" i="0" dirty="0" err="1">
                <a:solidFill>
                  <a:srgbClr val="242021"/>
                </a:solidFill>
                <a:effectLst/>
                <a:latin typeface="TimesNewRomanPSMT"/>
              </a:rPr>
              <a:t>femura</a:t>
            </a:r>
            <a:r>
              <a:rPr lang="en-US" sz="1800" b="0" i="0" dirty="0">
                <a:solidFill>
                  <a:srgbClr val="242021"/>
                </a:solidFill>
                <a:effectLst/>
                <a:latin typeface="TimesNewRomanPSMT"/>
              </a:rPr>
              <a:t>. </a:t>
            </a:r>
            <a:endParaRPr lang="sr-Latn-BA" sz="1800" b="0" i="0" dirty="0">
              <a:solidFill>
                <a:srgbClr val="242021"/>
              </a:solidFill>
              <a:effectLst/>
              <a:latin typeface="TimesNewRomanPSMT"/>
            </a:endParaRPr>
          </a:p>
          <a:p>
            <a:r>
              <a:rPr lang="en-US" sz="1800" b="0" i="0" dirty="0" err="1">
                <a:solidFill>
                  <a:srgbClr val="242021"/>
                </a:solidFill>
                <a:effectLst/>
                <a:latin typeface="TimesNewRomanPSMT"/>
              </a:rPr>
              <a:t>Mehanizam</a:t>
            </a:r>
            <a:r>
              <a:rPr lang="en-US" sz="1800" b="0" i="0" dirty="0">
                <a:solidFill>
                  <a:srgbClr val="242021"/>
                </a:solidFill>
                <a:effectLst/>
                <a:latin typeface="TimesNewRomanPSMT"/>
              </a:rPr>
              <a:t> </a:t>
            </a:r>
            <a:r>
              <a:rPr lang="en-US" sz="1800" b="0" i="0" dirty="0" err="1">
                <a:solidFill>
                  <a:srgbClr val="242021"/>
                </a:solidFill>
                <a:effectLst/>
                <a:latin typeface="TimesNewRomanPSMT"/>
              </a:rPr>
              <a:t>preloma</a:t>
            </a:r>
            <a:r>
              <a:rPr lang="sr-Latn-BA" dirty="0">
                <a:solidFill>
                  <a:srgbClr val="242021"/>
                </a:solidFill>
                <a:latin typeface="TimesNewRomanPSMT"/>
              </a:rPr>
              <a:t> </a:t>
            </a:r>
            <a:r>
              <a:rPr lang="en-US" sz="1800" b="0" i="0" dirty="0" err="1">
                <a:solidFill>
                  <a:srgbClr val="242021"/>
                </a:solidFill>
                <a:effectLst/>
                <a:latin typeface="TimesNewRomanPSMT"/>
              </a:rPr>
              <a:t>trohanternog</a:t>
            </a:r>
            <a:r>
              <a:rPr lang="en-US" sz="1800" b="0" i="0" dirty="0">
                <a:solidFill>
                  <a:srgbClr val="242021"/>
                </a:solidFill>
                <a:effectLst/>
                <a:latin typeface="TimesNewRomanPSMT"/>
              </a:rPr>
              <a:t> </a:t>
            </a:r>
            <a:r>
              <a:rPr lang="en-US" sz="1800" b="0" i="0" dirty="0" err="1">
                <a:solidFill>
                  <a:srgbClr val="242021"/>
                </a:solidFill>
                <a:effectLst/>
                <a:latin typeface="TimesNewRomanPSMT"/>
              </a:rPr>
              <a:t>masiva</a:t>
            </a:r>
            <a:r>
              <a:rPr lang="en-US" sz="1800" b="0" i="0" dirty="0">
                <a:solidFill>
                  <a:srgbClr val="242021"/>
                </a:solidFill>
                <a:effectLst/>
                <a:latin typeface="TimesNewRomanPSMT"/>
              </a:rPr>
              <a:t> </a:t>
            </a:r>
            <a:r>
              <a:rPr lang="en-US" sz="1800" b="0" i="0" dirty="0" err="1">
                <a:solidFill>
                  <a:srgbClr val="242021"/>
                </a:solidFill>
                <a:effectLst/>
                <a:latin typeface="TimesNewRomanPSMT"/>
              </a:rPr>
              <a:t>i</a:t>
            </a:r>
            <a:r>
              <a:rPr lang="en-US" sz="1800" b="0" i="0" dirty="0">
                <a:solidFill>
                  <a:srgbClr val="242021"/>
                </a:solidFill>
                <a:effectLst/>
                <a:latin typeface="TimesNewRomanPSMT"/>
              </a:rPr>
              <a:t> </a:t>
            </a:r>
            <a:r>
              <a:rPr lang="en-US" sz="1800" b="0" i="0" dirty="0" err="1">
                <a:solidFill>
                  <a:srgbClr val="242021"/>
                </a:solidFill>
                <a:effectLst/>
                <a:latin typeface="TimesNewRomanPSMT"/>
              </a:rPr>
              <a:t>vrata</a:t>
            </a:r>
            <a:r>
              <a:rPr lang="en-US" sz="1800" b="0" i="0" dirty="0">
                <a:solidFill>
                  <a:srgbClr val="242021"/>
                </a:solidFill>
                <a:effectLst/>
                <a:latin typeface="TimesNewRomanPSMT"/>
              </a:rPr>
              <a:t> </a:t>
            </a:r>
            <a:r>
              <a:rPr lang="en-US" sz="1800" b="0" i="0" dirty="0" err="1">
                <a:solidFill>
                  <a:srgbClr val="242021"/>
                </a:solidFill>
                <a:effectLst/>
                <a:latin typeface="TimesNewRomanPSMT"/>
              </a:rPr>
              <a:t>femura</a:t>
            </a:r>
            <a:r>
              <a:rPr lang="en-US" sz="1800" b="0" i="0" dirty="0">
                <a:solidFill>
                  <a:srgbClr val="242021"/>
                </a:solidFill>
                <a:effectLst/>
                <a:latin typeface="TimesNewRomanPSMT"/>
              </a:rPr>
              <a:t> je </a:t>
            </a:r>
            <a:r>
              <a:rPr lang="en-US" sz="1800" b="0" i="0" dirty="0" err="1">
                <a:solidFill>
                  <a:srgbClr val="242021"/>
                </a:solidFill>
                <a:effectLst/>
                <a:latin typeface="TimesNewRomanPSMT"/>
              </a:rPr>
              <a:t>isti</a:t>
            </a:r>
            <a:r>
              <a:rPr lang="en-US" sz="1800" b="0" i="0" dirty="0">
                <a:solidFill>
                  <a:srgbClr val="242021"/>
                </a:solidFill>
                <a:effectLst/>
                <a:latin typeface="TimesNewRomanPSMT"/>
              </a:rPr>
              <a:t>. </a:t>
            </a:r>
            <a:endParaRPr lang="sr-Latn-BA" sz="1800" b="0" i="0" dirty="0">
              <a:solidFill>
                <a:srgbClr val="242021"/>
              </a:solidFill>
              <a:effectLst/>
              <a:latin typeface="TimesNewRomanPSMT"/>
            </a:endParaRPr>
          </a:p>
          <a:p>
            <a:r>
              <a:rPr lang="en-US" sz="1800" b="0" i="0" dirty="0" err="1">
                <a:solidFill>
                  <a:srgbClr val="242021"/>
                </a:solidFill>
                <a:effectLst/>
                <a:latin typeface="TimesNewRomanPSMT"/>
              </a:rPr>
              <a:t>Kod</a:t>
            </a:r>
            <a:r>
              <a:rPr lang="en-US" sz="1800" b="0" i="0" dirty="0">
                <a:solidFill>
                  <a:srgbClr val="242021"/>
                </a:solidFill>
                <a:effectLst/>
                <a:latin typeface="TimesNewRomanPSMT"/>
              </a:rPr>
              <a:t> </a:t>
            </a:r>
            <a:r>
              <a:rPr lang="en-US" sz="1800" b="0" i="0" dirty="0" err="1">
                <a:solidFill>
                  <a:srgbClr val="242021"/>
                </a:solidFill>
                <a:effectLst/>
                <a:latin typeface="TimesNewRomanPSMT"/>
              </a:rPr>
              <a:t>starijih</a:t>
            </a:r>
            <a:r>
              <a:rPr lang="en-US" sz="1800" b="0" i="0" dirty="0">
                <a:solidFill>
                  <a:srgbClr val="242021"/>
                </a:solidFill>
                <a:effectLst/>
                <a:latin typeface="TimesNewRomanPSMT"/>
              </a:rPr>
              <a:t> </a:t>
            </a:r>
            <a:r>
              <a:rPr lang="en-US" sz="1800" b="0" i="0" dirty="0" err="1">
                <a:solidFill>
                  <a:srgbClr val="242021"/>
                </a:solidFill>
                <a:effectLst/>
                <a:latin typeface="TimesNewRomanPSMT"/>
              </a:rPr>
              <a:t>osoba</a:t>
            </a:r>
            <a:r>
              <a:rPr lang="en-US" sz="1800" b="0" i="0" dirty="0">
                <a:solidFill>
                  <a:srgbClr val="242021"/>
                </a:solidFill>
                <a:effectLst/>
                <a:latin typeface="TimesNewRomanPSMT"/>
              </a:rPr>
              <a:t>, </a:t>
            </a:r>
            <a:r>
              <a:rPr lang="en-US" sz="1800" b="0" i="0" dirty="0" err="1">
                <a:solidFill>
                  <a:srgbClr val="242021"/>
                </a:solidFill>
                <a:effectLst/>
                <a:latin typeface="TimesNewRomanPSMT"/>
              </a:rPr>
              <a:t>posebno</a:t>
            </a:r>
            <a:r>
              <a:rPr lang="en-US" sz="1800" b="0" i="0" dirty="0">
                <a:solidFill>
                  <a:srgbClr val="242021"/>
                </a:solidFill>
                <a:effectLst/>
                <a:latin typeface="TimesNewRomanPSMT"/>
              </a:rPr>
              <a:t> </a:t>
            </a:r>
            <a:r>
              <a:rPr lang="en-US" sz="1800" b="0" i="0" dirty="0" err="1">
                <a:solidFill>
                  <a:srgbClr val="242021"/>
                </a:solidFill>
                <a:effectLst/>
                <a:latin typeface="TimesNewRomanPSMT"/>
              </a:rPr>
              <a:t>žena</a:t>
            </a:r>
            <a:r>
              <a:rPr lang="en-US" sz="1800" b="0" i="0" dirty="0">
                <a:solidFill>
                  <a:srgbClr val="242021"/>
                </a:solidFill>
                <a:effectLst/>
                <a:latin typeface="TimesNewRomanPSMT"/>
              </a:rPr>
              <a:t>, </a:t>
            </a:r>
            <a:r>
              <a:rPr lang="en-US" sz="1800" b="0" i="0" dirty="0" err="1">
                <a:solidFill>
                  <a:srgbClr val="242021"/>
                </a:solidFill>
                <a:effectLst/>
                <a:latin typeface="TimesNewRomanPSMT"/>
              </a:rPr>
              <a:t>nastaje</a:t>
            </a:r>
            <a:r>
              <a:rPr lang="sr-Latn-BA" dirty="0">
                <a:solidFill>
                  <a:srgbClr val="242021"/>
                </a:solidFill>
                <a:latin typeface="TimesNewRomanPSMT"/>
              </a:rPr>
              <a:t> </a:t>
            </a:r>
            <a:r>
              <a:rPr lang="en-US" sz="1800" b="0" i="0" dirty="0" err="1">
                <a:solidFill>
                  <a:srgbClr val="242021"/>
                </a:solidFill>
                <a:effectLst/>
                <a:latin typeface="TimesNewRomanPSMT"/>
              </a:rPr>
              <a:t>pri</a:t>
            </a:r>
            <a:r>
              <a:rPr lang="en-US" sz="1800" b="0" i="0" dirty="0">
                <a:solidFill>
                  <a:srgbClr val="242021"/>
                </a:solidFill>
                <a:effectLst/>
                <a:latin typeface="TimesNewRomanPSMT"/>
              </a:rPr>
              <a:t> </a:t>
            </a:r>
            <a:r>
              <a:rPr lang="en-US" sz="1800" b="0" i="0" dirty="0" err="1">
                <a:solidFill>
                  <a:srgbClr val="242021"/>
                </a:solidFill>
                <a:effectLst/>
                <a:latin typeface="TimesNewRomanPSMT"/>
              </a:rPr>
              <a:t>padu</a:t>
            </a:r>
            <a:r>
              <a:rPr lang="en-US" sz="1800" b="0" i="0" dirty="0">
                <a:solidFill>
                  <a:srgbClr val="242021"/>
                </a:solidFill>
                <a:effectLst/>
                <a:latin typeface="TimesNewRomanPSMT"/>
              </a:rPr>
              <a:t> </a:t>
            </a:r>
            <a:r>
              <a:rPr lang="en-US" sz="1800" b="0" i="0" dirty="0" err="1">
                <a:solidFill>
                  <a:srgbClr val="242021"/>
                </a:solidFill>
                <a:effectLst/>
                <a:latin typeface="TimesNewRomanPSMT"/>
              </a:rPr>
              <a:t>prilikom</a:t>
            </a:r>
            <a:r>
              <a:rPr lang="en-US" sz="1800" b="0" i="0" dirty="0">
                <a:solidFill>
                  <a:srgbClr val="242021"/>
                </a:solidFill>
                <a:effectLst/>
                <a:latin typeface="TimesNewRomanPSMT"/>
              </a:rPr>
              <a:t> </a:t>
            </a:r>
            <a:r>
              <a:rPr lang="en-US" sz="1800" b="0" i="0" dirty="0" err="1">
                <a:solidFill>
                  <a:srgbClr val="242021"/>
                </a:solidFill>
                <a:effectLst/>
                <a:latin typeface="TimesNewRomanPSMT"/>
              </a:rPr>
              <a:t>hoda</a:t>
            </a:r>
            <a:r>
              <a:rPr lang="en-US" sz="1800" b="0" i="0" dirty="0">
                <a:solidFill>
                  <a:srgbClr val="242021"/>
                </a:solidFill>
                <a:effectLst/>
                <a:latin typeface="TimesNewRomanPSMT"/>
              </a:rPr>
              <a:t>. </a:t>
            </a:r>
            <a:r>
              <a:rPr lang="en-US" sz="1800" b="0" i="0" dirty="0" err="1">
                <a:solidFill>
                  <a:srgbClr val="242021"/>
                </a:solidFill>
                <a:effectLst/>
                <a:latin typeface="TimesNewRomanPSMT"/>
              </a:rPr>
              <a:t>Mlađe</a:t>
            </a:r>
            <a:r>
              <a:rPr lang="en-US" sz="1800" b="0" i="0" dirty="0">
                <a:solidFill>
                  <a:srgbClr val="242021"/>
                </a:solidFill>
                <a:effectLst/>
                <a:latin typeface="TimesNewRomanPSMT"/>
              </a:rPr>
              <a:t> </a:t>
            </a:r>
            <a:r>
              <a:rPr lang="en-US" sz="1800" b="0" i="0" dirty="0" err="1">
                <a:solidFill>
                  <a:srgbClr val="242021"/>
                </a:solidFill>
                <a:effectLst/>
                <a:latin typeface="TimesNewRomanPSMT"/>
              </a:rPr>
              <a:t>osobe</a:t>
            </a:r>
            <a:r>
              <a:rPr lang="en-US" sz="1800" b="0" i="0" dirty="0">
                <a:solidFill>
                  <a:srgbClr val="242021"/>
                </a:solidFill>
                <a:effectLst/>
                <a:latin typeface="TimesNewRomanPSMT"/>
              </a:rPr>
              <a:t> </a:t>
            </a:r>
            <a:r>
              <a:rPr lang="en-US" sz="1800" b="0" i="0" dirty="0" err="1">
                <a:solidFill>
                  <a:srgbClr val="242021"/>
                </a:solidFill>
                <a:effectLst/>
                <a:latin typeface="TimesNewRomanPSMT"/>
              </a:rPr>
              <a:t>najčešće</a:t>
            </a:r>
            <a:r>
              <a:rPr lang="en-US" sz="1800" b="0" i="0" dirty="0">
                <a:solidFill>
                  <a:srgbClr val="242021"/>
                </a:solidFill>
                <a:effectLst/>
                <a:latin typeface="TimesNewRomanPSMT"/>
              </a:rPr>
              <a:t> </a:t>
            </a:r>
            <a:r>
              <a:rPr lang="en-US" sz="1800" b="0" i="0" dirty="0" err="1">
                <a:solidFill>
                  <a:srgbClr val="242021"/>
                </a:solidFill>
                <a:effectLst/>
                <a:latin typeface="TimesNewRomanPSMT"/>
              </a:rPr>
              <a:t>zadobiju</a:t>
            </a:r>
            <a:r>
              <a:rPr lang="en-US" sz="1800" b="0" i="0" dirty="0">
                <a:solidFill>
                  <a:srgbClr val="242021"/>
                </a:solidFill>
                <a:effectLst/>
                <a:latin typeface="TimesNewRomanPSMT"/>
              </a:rPr>
              <a:t> </a:t>
            </a:r>
            <a:r>
              <a:rPr lang="en-US" sz="1800" b="0" i="0" dirty="0" err="1">
                <a:solidFill>
                  <a:srgbClr val="242021"/>
                </a:solidFill>
                <a:effectLst/>
                <a:latin typeface="TimesNewRomanPSMT"/>
              </a:rPr>
              <a:t>prelom</a:t>
            </a:r>
            <a:r>
              <a:rPr lang="en-US" sz="1800" b="0" i="0" dirty="0">
                <a:solidFill>
                  <a:srgbClr val="242021"/>
                </a:solidFill>
                <a:effectLst/>
                <a:latin typeface="TimesNewRomanPSMT"/>
              </a:rPr>
              <a:t> </a:t>
            </a:r>
            <a:r>
              <a:rPr lang="en-US" sz="1800" b="0" i="0" dirty="0" err="1">
                <a:solidFill>
                  <a:srgbClr val="242021"/>
                </a:solidFill>
                <a:effectLst/>
                <a:latin typeface="TimesNewRomanPSMT"/>
              </a:rPr>
              <a:t>prilikom</a:t>
            </a:r>
            <a:r>
              <a:rPr lang="en-US" sz="1800" b="0" i="0" dirty="0">
                <a:solidFill>
                  <a:srgbClr val="242021"/>
                </a:solidFill>
                <a:effectLst/>
                <a:latin typeface="TimesNewRomanPSMT"/>
              </a:rPr>
              <a:t> </a:t>
            </a:r>
            <a:r>
              <a:rPr lang="en-US" sz="1800" b="0" i="0" dirty="0" err="1">
                <a:solidFill>
                  <a:srgbClr val="242021"/>
                </a:solidFill>
                <a:effectLst/>
                <a:latin typeface="TimesNewRomanPSMT"/>
              </a:rPr>
              <a:t>djelovanja</a:t>
            </a:r>
            <a:r>
              <a:rPr lang="sr-Latn-BA" dirty="0">
                <a:solidFill>
                  <a:srgbClr val="242021"/>
                </a:solidFill>
                <a:latin typeface="TimesNewRomanPSMT"/>
              </a:rPr>
              <a:t> </a:t>
            </a:r>
            <a:r>
              <a:rPr lang="en-US" sz="1800" b="0" i="0" dirty="0" err="1">
                <a:solidFill>
                  <a:srgbClr val="242021"/>
                </a:solidFill>
                <a:effectLst/>
                <a:latin typeface="TimesNewRomanPSMT"/>
              </a:rPr>
              <a:t>velike</a:t>
            </a:r>
            <a:r>
              <a:rPr lang="en-US" sz="1800" b="0" i="0" dirty="0">
                <a:solidFill>
                  <a:srgbClr val="242021"/>
                </a:solidFill>
                <a:effectLst/>
                <a:latin typeface="TimesNewRomanPSMT"/>
              </a:rPr>
              <a:t> </a:t>
            </a:r>
            <a:r>
              <a:rPr lang="en-US" sz="1800" b="0" i="0" dirty="0" err="1">
                <a:solidFill>
                  <a:srgbClr val="242021"/>
                </a:solidFill>
                <a:effectLst/>
                <a:latin typeface="TimesNewRomanPSMT"/>
              </a:rPr>
              <a:t>sile</a:t>
            </a:r>
            <a:r>
              <a:rPr lang="en-US" sz="1800" b="0" i="0" dirty="0">
                <a:solidFill>
                  <a:srgbClr val="242021"/>
                </a:solidFill>
                <a:effectLst/>
                <a:latin typeface="TimesNewRomanPSMT"/>
              </a:rPr>
              <a:t>. To se </a:t>
            </a:r>
            <a:r>
              <a:rPr lang="en-US" sz="1800" b="0" i="0" dirty="0" err="1">
                <a:solidFill>
                  <a:srgbClr val="242021"/>
                </a:solidFill>
                <a:effectLst/>
                <a:latin typeface="TimesNewRomanPSMT"/>
              </a:rPr>
              <a:t>dešava</a:t>
            </a:r>
            <a:r>
              <a:rPr lang="en-US" sz="1800" b="0" i="0" dirty="0">
                <a:solidFill>
                  <a:srgbClr val="242021"/>
                </a:solidFill>
                <a:effectLst/>
                <a:latin typeface="TimesNewRomanPSMT"/>
              </a:rPr>
              <a:t> </a:t>
            </a:r>
            <a:r>
              <a:rPr lang="en-US" sz="1800" b="0" i="0" dirty="0" err="1">
                <a:solidFill>
                  <a:srgbClr val="242021"/>
                </a:solidFill>
                <a:effectLst/>
                <a:latin typeface="TimesNewRomanPSMT"/>
              </a:rPr>
              <a:t>najčešće</a:t>
            </a:r>
            <a:r>
              <a:rPr lang="en-US" sz="1800" b="0" i="0" dirty="0">
                <a:solidFill>
                  <a:srgbClr val="242021"/>
                </a:solidFill>
                <a:effectLst/>
                <a:latin typeface="TimesNewRomanPSMT"/>
              </a:rPr>
              <a:t> u </a:t>
            </a:r>
            <a:r>
              <a:rPr lang="en-US" sz="1800" b="0" i="0" dirty="0" err="1">
                <a:solidFill>
                  <a:srgbClr val="242021"/>
                </a:solidFill>
                <a:effectLst/>
                <a:latin typeface="TimesNewRomanPSMT"/>
              </a:rPr>
              <a:t>saobraćajnim</a:t>
            </a:r>
            <a:r>
              <a:rPr lang="en-US" sz="1800" b="0" i="0" dirty="0">
                <a:solidFill>
                  <a:srgbClr val="242021"/>
                </a:solidFill>
                <a:effectLst/>
                <a:latin typeface="TimesNewRomanPSMT"/>
              </a:rPr>
              <a:t> </a:t>
            </a:r>
            <a:r>
              <a:rPr lang="en-US" sz="1800" b="0" i="0" dirty="0" err="1">
                <a:solidFill>
                  <a:srgbClr val="242021"/>
                </a:solidFill>
                <a:effectLst/>
                <a:latin typeface="TimesNewRomanPSMT"/>
              </a:rPr>
              <a:t>udesima</a:t>
            </a:r>
            <a:r>
              <a:rPr lang="en-US" sz="1800" b="0" i="0" dirty="0">
                <a:solidFill>
                  <a:srgbClr val="242021"/>
                </a:solidFill>
                <a:effectLst/>
                <a:latin typeface="TimesNewRomanPSMT"/>
              </a:rPr>
              <a:t>, a </a:t>
            </a:r>
            <a:r>
              <a:rPr lang="en-US" sz="1800" b="0" i="0" dirty="0" err="1">
                <a:solidFill>
                  <a:srgbClr val="242021"/>
                </a:solidFill>
                <a:effectLst/>
                <a:latin typeface="TimesNewRomanPSMT"/>
              </a:rPr>
              <a:t>posebno</a:t>
            </a:r>
            <a:r>
              <a:rPr lang="en-US" sz="1800" b="0" i="0" dirty="0">
                <a:solidFill>
                  <a:srgbClr val="242021"/>
                </a:solidFill>
                <a:effectLst/>
                <a:latin typeface="TimesNewRomanPSMT"/>
              </a:rPr>
              <a:t> </a:t>
            </a:r>
            <a:r>
              <a:rPr lang="en-US" sz="1800" b="0" i="0" dirty="0" err="1">
                <a:solidFill>
                  <a:srgbClr val="242021"/>
                </a:solidFill>
                <a:effectLst/>
                <a:latin typeface="TimesNewRomanPSMT"/>
              </a:rPr>
              <a:t>pri</a:t>
            </a:r>
            <a:r>
              <a:rPr lang="en-US" sz="1800" b="0" i="0" dirty="0">
                <a:solidFill>
                  <a:srgbClr val="242021"/>
                </a:solidFill>
                <a:effectLst/>
                <a:latin typeface="TimesNewRomanPSMT"/>
              </a:rPr>
              <a:t> </a:t>
            </a:r>
            <a:r>
              <a:rPr lang="en-US" sz="1800" b="0" i="0" dirty="0" err="1">
                <a:solidFill>
                  <a:srgbClr val="242021"/>
                </a:solidFill>
                <a:effectLst/>
                <a:latin typeface="TimesNewRomanPSMT"/>
              </a:rPr>
              <a:t>padu</a:t>
            </a:r>
            <a:r>
              <a:rPr lang="en-US" sz="1800" b="0" i="0" dirty="0">
                <a:solidFill>
                  <a:srgbClr val="242021"/>
                </a:solidFill>
                <a:effectLst/>
                <a:latin typeface="TimesNewRomanPSMT"/>
              </a:rPr>
              <a:t> s</a:t>
            </a:r>
            <a:r>
              <a:rPr lang="sr-Latn-BA" sz="1800" b="0" i="0" dirty="0">
                <a:solidFill>
                  <a:srgbClr val="242021"/>
                </a:solidFill>
                <a:effectLst/>
                <a:latin typeface="TimesNewRomanPSMT"/>
              </a:rPr>
              <a:t> </a:t>
            </a:r>
            <a:r>
              <a:rPr lang="en-US" sz="1800" b="0" i="0" dirty="0" err="1">
                <a:solidFill>
                  <a:srgbClr val="242021"/>
                </a:solidFill>
                <a:effectLst/>
                <a:latin typeface="TimesNewRomanPSMT"/>
              </a:rPr>
              <a:t>motora</a:t>
            </a:r>
            <a:r>
              <a:rPr lang="en-US" sz="1800" b="0" i="0" dirty="0">
                <a:solidFill>
                  <a:srgbClr val="242021"/>
                </a:solidFill>
                <a:effectLst/>
                <a:latin typeface="TimesNewRomanPSMT"/>
              </a:rPr>
              <a:t>. </a:t>
            </a:r>
            <a:r>
              <a:rPr lang="en-US" sz="1800" b="0" i="0" dirty="0" err="1">
                <a:solidFill>
                  <a:srgbClr val="242021"/>
                </a:solidFill>
                <a:effectLst/>
                <a:latin typeface="TimesNewRomanPSMT"/>
              </a:rPr>
              <a:t>Mortalitet</a:t>
            </a:r>
            <a:r>
              <a:rPr lang="en-US" sz="1800" b="0" i="0" dirty="0">
                <a:solidFill>
                  <a:srgbClr val="242021"/>
                </a:solidFill>
                <a:effectLst/>
                <a:latin typeface="TimesNewRomanPSMT"/>
              </a:rPr>
              <a:t> </a:t>
            </a:r>
            <a:r>
              <a:rPr lang="en-US" sz="1800" b="0" i="0" dirty="0" err="1">
                <a:solidFill>
                  <a:srgbClr val="242021"/>
                </a:solidFill>
                <a:effectLst/>
                <a:latin typeface="TimesNewRomanPSMT"/>
              </a:rPr>
              <a:t>kod</a:t>
            </a:r>
            <a:r>
              <a:rPr lang="en-US" sz="1800" b="0" i="0" dirty="0">
                <a:solidFill>
                  <a:srgbClr val="242021"/>
                </a:solidFill>
                <a:effectLst/>
                <a:latin typeface="TimesNewRomanPSMT"/>
              </a:rPr>
              <a:t> </a:t>
            </a:r>
            <a:r>
              <a:rPr lang="en-US" sz="1800" b="0" i="0" dirty="0" err="1">
                <a:solidFill>
                  <a:srgbClr val="242021"/>
                </a:solidFill>
                <a:effectLst/>
                <a:latin typeface="TimesNewRomanPSMT"/>
              </a:rPr>
              <a:t>trohanternih</a:t>
            </a:r>
            <a:r>
              <a:rPr lang="en-US" sz="1800" b="0" i="0" dirty="0">
                <a:solidFill>
                  <a:srgbClr val="242021"/>
                </a:solidFill>
                <a:effectLst/>
                <a:latin typeface="TimesNewRomanPSMT"/>
              </a:rPr>
              <a:t> </a:t>
            </a:r>
            <a:r>
              <a:rPr lang="en-US" sz="1800" b="0" i="0" dirty="0" err="1">
                <a:solidFill>
                  <a:srgbClr val="242021"/>
                </a:solidFill>
                <a:effectLst/>
                <a:latin typeface="TimesNewRomanPSMT"/>
              </a:rPr>
              <a:t>preloma</a:t>
            </a:r>
            <a:r>
              <a:rPr lang="en-US" sz="1800" b="0" i="0" dirty="0">
                <a:solidFill>
                  <a:srgbClr val="242021"/>
                </a:solidFill>
                <a:effectLst/>
                <a:latin typeface="TimesNewRomanPSMT"/>
              </a:rPr>
              <a:t> je </a:t>
            </a:r>
            <a:r>
              <a:rPr lang="en-US" sz="1800" b="0" i="0" dirty="0" err="1">
                <a:solidFill>
                  <a:srgbClr val="242021"/>
                </a:solidFill>
                <a:effectLst/>
                <a:latin typeface="TimesNewRomanPSMT"/>
              </a:rPr>
              <a:t>nešto</a:t>
            </a:r>
            <a:r>
              <a:rPr lang="en-US" sz="1800" b="0" i="0" dirty="0">
                <a:solidFill>
                  <a:srgbClr val="242021"/>
                </a:solidFill>
                <a:effectLst/>
                <a:latin typeface="TimesNewRomanPSMT"/>
              </a:rPr>
              <a:t> </a:t>
            </a:r>
            <a:r>
              <a:rPr lang="en-US" sz="1800" b="0" i="0" dirty="0" err="1">
                <a:solidFill>
                  <a:srgbClr val="242021"/>
                </a:solidFill>
                <a:effectLst/>
                <a:latin typeface="TimesNewRomanPSMT"/>
              </a:rPr>
              <a:t>veći</a:t>
            </a:r>
            <a:r>
              <a:rPr lang="en-US" sz="1800" b="0" i="0" dirty="0">
                <a:solidFill>
                  <a:srgbClr val="242021"/>
                </a:solidFill>
                <a:effectLst/>
                <a:latin typeface="TimesNewRomanPSMT"/>
              </a:rPr>
              <a:t> </a:t>
            </a:r>
            <a:r>
              <a:rPr lang="en-US" sz="1800" b="0" i="0" dirty="0" err="1">
                <a:solidFill>
                  <a:srgbClr val="242021"/>
                </a:solidFill>
                <a:effectLst/>
                <a:latin typeface="TimesNewRomanPSMT"/>
              </a:rPr>
              <a:t>nego</a:t>
            </a:r>
            <a:r>
              <a:rPr lang="en-US" sz="1800" b="0" i="0" dirty="0">
                <a:solidFill>
                  <a:srgbClr val="242021"/>
                </a:solidFill>
                <a:effectLst/>
                <a:latin typeface="TimesNewRomanPSMT"/>
              </a:rPr>
              <a:t> </a:t>
            </a:r>
            <a:r>
              <a:rPr lang="en-US" sz="1800" b="0" i="0" dirty="0" err="1">
                <a:solidFill>
                  <a:srgbClr val="242021"/>
                </a:solidFill>
                <a:effectLst/>
                <a:latin typeface="TimesNewRomanPSMT"/>
              </a:rPr>
              <a:t>kod</a:t>
            </a:r>
            <a:r>
              <a:rPr lang="en-US" sz="1800" b="0" i="0" dirty="0">
                <a:solidFill>
                  <a:srgbClr val="242021"/>
                </a:solidFill>
                <a:effectLst/>
                <a:latin typeface="TimesNewRomanPSMT"/>
              </a:rPr>
              <a:t> </a:t>
            </a:r>
            <a:r>
              <a:rPr lang="en-US" sz="1800" b="0" i="0" dirty="0" err="1">
                <a:solidFill>
                  <a:srgbClr val="242021"/>
                </a:solidFill>
                <a:effectLst/>
                <a:latin typeface="TimesNewRomanPSMT"/>
              </a:rPr>
              <a:t>preloma</a:t>
            </a:r>
            <a:r>
              <a:rPr lang="en-US" sz="1800" b="0" i="0" dirty="0">
                <a:solidFill>
                  <a:srgbClr val="242021"/>
                </a:solidFill>
                <a:effectLst/>
                <a:latin typeface="TimesNewRomanPSMT"/>
              </a:rPr>
              <a:t> </a:t>
            </a:r>
            <a:r>
              <a:rPr lang="en-US" sz="1800" b="0" i="0" dirty="0" err="1">
                <a:solidFill>
                  <a:srgbClr val="242021"/>
                </a:solidFill>
                <a:effectLst/>
                <a:latin typeface="TimesNewRomanPSMT"/>
              </a:rPr>
              <a:t>vrata</a:t>
            </a:r>
            <a:r>
              <a:rPr lang="en-US" sz="1800" b="0" i="0" dirty="0">
                <a:solidFill>
                  <a:srgbClr val="242021"/>
                </a:solidFill>
                <a:effectLst/>
                <a:latin typeface="TimesNewRomanPSMT"/>
              </a:rPr>
              <a:t>,</a:t>
            </a:r>
            <a:r>
              <a:rPr lang="sr-Latn-BA" sz="1800" b="0" i="0" dirty="0">
                <a:solidFill>
                  <a:srgbClr val="242021"/>
                </a:solidFill>
                <a:effectLst/>
                <a:latin typeface="TimesNewRomanPSMT"/>
              </a:rPr>
              <a:t> </a:t>
            </a:r>
            <a:r>
              <a:rPr lang="en-US" sz="1800" b="0" i="0" dirty="0" err="1">
                <a:solidFill>
                  <a:srgbClr val="242021"/>
                </a:solidFill>
                <a:effectLst/>
                <a:latin typeface="TimesNewRomanPSMT"/>
              </a:rPr>
              <a:t>zbog</a:t>
            </a:r>
            <a:r>
              <a:rPr lang="en-US" sz="1800" b="0" i="0" dirty="0">
                <a:solidFill>
                  <a:srgbClr val="242021"/>
                </a:solidFill>
                <a:effectLst/>
                <a:latin typeface="TimesNewRomanPSMT"/>
              </a:rPr>
              <a:t> </a:t>
            </a:r>
            <a:r>
              <a:rPr lang="en-US" sz="1800" b="0" i="0" dirty="0" err="1">
                <a:solidFill>
                  <a:srgbClr val="242021"/>
                </a:solidFill>
                <a:effectLst/>
                <a:latin typeface="TimesNewRomanPSMT"/>
              </a:rPr>
              <a:t>starije</a:t>
            </a:r>
            <a:r>
              <a:rPr lang="en-US" sz="1800" b="0" i="0" dirty="0">
                <a:solidFill>
                  <a:srgbClr val="242021"/>
                </a:solidFill>
                <a:effectLst/>
                <a:latin typeface="TimesNewRomanPSMT"/>
              </a:rPr>
              <a:t> </a:t>
            </a:r>
            <a:r>
              <a:rPr lang="en-US" sz="1800" b="0" i="0" dirty="0" err="1">
                <a:solidFill>
                  <a:srgbClr val="242021"/>
                </a:solidFill>
                <a:effectLst/>
                <a:latin typeface="TimesNewRomanPSMT"/>
              </a:rPr>
              <a:t>životne</a:t>
            </a:r>
            <a:r>
              <a:rPr lang="en-US" sz="1800" b="0" i="0" dirty="0">
                <a:solidFill>
                  <a:srgbClr val="242021"/>
                </a:solidFill>
                <a:effectLst/>
                <a:latin typeface="TimesNewRomanPSMT"/>
              </a:rPr>
              <a:t> </a:t>
            </a:r>
            <a:r>
              <a:rPr lang="en-US" sz="1800" b="0" i="0" dirty="0" err="1">
                <a:solidFill>
                  <a:srgbClr val="242021"/>
                </a:solidFill>
                <a:effectLst/>
                <a:latin typeface="TimesNewRomanPSMT"/>
              </a:rPr>
              <a:t>dobi</a:t>
            </a:r>
            <a:r>
              <a:rPr lang="en-US" sz="1800" b="0" i="0" dirty="0">
                <a:solidFill>
                  <a:srgbClr val="242021"/>
                </a:solidFill>
                <a:effectLst/>
                <a:latin typeface="TimesNewRomanPSMT"/>
              </a:rPr>
              <a:t> </a:t>
            </a:r>
            <a:r>
              <a:rPr lang="en-US" sz="1800" b="0" i="0" dirty="0" err="1">
                <a:solidFill>
                  <a:srgbClr val="242021"/>
                </a:solidFill>
                <a:effectLst/>
                <a:latin typeface="TimesNewRomanPSMT"/>
              </a:rPr>
              <a:t>pacijenata</a:t>
            </a:r>
            <a:r>
              <a:rPr lang="en-US" dirty="0"/>
              <a:t> </a:t>
            </a:r>
            <a:br>
              <a:rPr lang="en-US" dirty="0"/>
            </a:br>
            <a:r>
              <a:rPr lang="en-US" dirty="0"/>
              <a:t> </a:t>
            </a:r>
            <a:br>
              <a:rPr lang="en-US" dirty="0"/>
            </a:br>
            <a:endParaRPr lang="en-US" dirty="0"/>
          </a:p>
        </p:txBody>
      </p:sp>
      <p:pic>
        <p:nvPicPr>
          <p:cNvPr id="4" name="Picture 3">
            <a:extLst>
              <a:ext uri="{FF2B5EF4-FFF2-40B4-BE49-F238E27FC236}">
                <a16:creationId xmlns:a16="http://schemas.microsoft.com/office/drawing/2014/main" id="{FC203D69-26C3-45F3-A44C-2C9AC1D5A707}"/>
              </a:ext>
            </a:extLst>
          </p:cNvPr>
          <p:cNvPicPr>
            <a:picLocks noChangeAspect="1"/>
          </p:cNvPicPr>
          <p:nvPr/>
        </p:nvPicPr>
        <p:blipFill>
          <a:blip r:embed="rId2"/>
          <a:stretch>
            <a:fillRect/>
          </a:stretch>
        </p:blipFill>
        <p:spPr>
          <a:xfrm>
            <a:off x="8657165" y="38100"/>
            <a:ext cx="1905000" cy="2857500"/>
          </a:xfrm>
          <a:prstGeom prst="rect">
            <a:avLst/>
          </a:prstGeom>
        </p:spPr>
      </p:pic>
      <p:pic>
        <p:nvPicPr>
          <p:cNvPr id="5" name="Picture 4">
            <a:extLst>
              <a:ext uri="{FF2B5EF4-FFF2-40B4-BE49-F238E27FC236}">
                <a16:creationId xmlns:a16="http://schemas.microsoft.com/office/drawing/2014/main" id="{40B59A60-E895-49BB-BC4F-A39C50F3F5FC}"/>
              </a:ext>
            </a:extLst>
          </p:cNvPr>
          <p:cNvPicPr>
            <a:picLocks noChangeAspect="1"/>
          </p:cNvPicPr>
          <p:nvPr/>
        </p:nvPicPr>
        <p:blipFill>
          <a:blip r:embed="rId3"/>
          <a:stretch>
            <a:fillRect/>
          </a:stretch>
        </p:blipFill>
        <p:spPr>
          <a:xfrm>
            <a:off x="9621085" y="2160589"/>
            <a:ext cx="2414345" cy="2131493"/>
          </a:xfrm>
          <a:prstGeom prst="rect">
            <a:avLst/>
          </a:prstGeom>
        </p:spPr>
      </p:pic>
      <p:pic>
        <p:nvPicPr>
          <p:cNvPr id="6" name="Picture 5">
            <a:extLst>
              <a:ext uri="{FF2B5EF4-FFF2-40B4-BE49-F238E27FC236}">
                <a16:creationId xmlns:a16="http://schemas.microsoft.com/office/drawing/2014/main" id="{34008A80-D63F-4536-9960-4469667DAEF5}"/>
              </a:ext>
            </a:extLst>
          </p:cNvPr>
          <p:cNvPicPr>
            <a:picLocks noChangeAspect="1"/>
          </p:cNvPicPr>
          <p:nvPr/>
        </p:nvPicPr>
        <p:blipFill>
          <a:blip r:embed="rId4"/>
          <a:stretch>
            <a:fillRect/>
          </a:stretch>
        </p:blipFill>
        <p:spPr>
          <a:xfrm>
            <a:off x="8996761" y="4183040"/>
            <a:ext cx="3038669" cy="2355557"/>
          </a:xfrm>
          <a:prstGeom prst="rect">
            <a:avLst/>
          </a:prstGeom>
        </p:spPr>
      </p:pic>
    </p:spTree>
    <p:extLst>
      <p:ext uri="{BB962C8B-B14F-4D97-AF65-F5344CB8AC3E}">
        <p14:creationId xmlns:p14="http://schemas.microsoft.com/office/powerpoint/2010/main" val="3995330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70565-4D3C-488C-8E9D-73D5203291C6}"/>
              </a:ext>
            </a:extLst>
          </p:cNvPr>
          <p:cNvSpPr>
            <a:spLocks noGrp="1"/>
          </p:cNvSpPr>
          <p:nvPr>
            <p:ph type="title"/>
          </p:nvPr>
        </p:nvSpPr>
        <p:spPr>
          <a:xfrm>
            <a:off x="582144" y="155575"/>
            <a:ext cx="8596668" cy="1320800"/>
          </a:xfrm>
        </p:spPr>
        <p:txBody>
          <a:bodyPr/>
          <a:lstStyle/>
          <a:p>
            <a:r>
              <a:rPr lang="sr-Latn-BA" dirty="0">
                <a:solidFill>
                  <a:schemeClr val="tx1">
                    <a:lumMod val="95000"/>
                    <a:lumOff val="5000"/>
                  </a:schemeClr>
                </a:solidFill>
              </a:rPr>
              <a:t>Prelomi i povrede   bedrene kosti</a:t>
            </a:r>
            <a:endParaRPr lang="en-US" dirty="0"/>
          </a:p>
        </p:txBody>
      </p:sp>
      <p:pic>
        <p:nvPicPr>
          <p:cNvPr id="5" name="Content Placeholder 4">
            <a:extLst>
              <a:ext uri="{FF2B5EF4-FFF2-40B4-BE49-F238E27FC236}">
                <a16:creationId xmlns:a16="http://schemas.microsoft.com/office/drawing/2014/main" id="{C4EF531D-28DD-4502-8FC5-72F2D46CB7D1}"/>
              </a:ext>
            </a:extLst>
          </p:cNvPr>
          <p:cNvPicPr>
            <a:picLocks noGrp="1" noChangeAspect="1"/>
          </p:cNvPicPr>
          <p:nvPr>
            <p:ph idx="1"/>
          </p:nvPr>
        </p:nvPicPr>
        <p:blipFill>
          <a:blip r:embed="rId2"/>
          <a:stretch>
            <a:fillRect/>
          </a:stretch>
        </p:blipFill>
        <p:spPr>
          <a:xfrm>
            <a:off x="945622" y="2160588"/>
            <a:ext cx="4347209" cy="3881437"/>
          </a:xfrm>
        </p:spPr>
      </p:pic>
      <p:sp>
        <p:nvSpPr>
          <p:cNvPr id="7" name="TextBox 6">
            <a:extLst>
              <a:ext uri="{FF2B5EF4-FFF2-40B4-BE49-F238E27FC236}">
                <a16:creationId xmlns:a16="http://schemas.microsoft.com/office/drawing/2014/main" id="{0676E5C0-F695-4B12-81EA-3C03A9F52356}"/>
              </a:ext>
            </a:extLst>
          </p:cNvPr>
          <p:cNvSpPr txBox="1"/>
          <p:nvPr/>
        </p:nvSpPr>
        <p:spPr>
          <a:xfrm>
            <a:off x="-6220" y="1722329"/>
            <a:ext cx="6102220" cy="646331"/>
          </a:xfrm>
          <a:prstGeom prst="rect">
            <a:avLst/>
          </a:prstGeom>
          <a:noFill/>
        </p:spPr>
        <p:txBody>
          <a:bodyPr wrap="square">
            <a:spAutoFit/>
          </a:bodyPr>
          <a:lstStyle/>
          <a:p>
            <a:r>
              <a:rPr lang="en-US" sz="1800" b="1" dirty="0" err="1">
                <a:solidFill>
                  <a:srgbClr val="242021"/>
                </a:solidFill>
                <a:effectLst/>
                <a:latin typeface="TimesNewRomanPS-ItalicMT"/>
              </a:rPr>
              <a:t>Kyleova</a:t>
            </a:r>
            <a:r>
              <a:rPr lang="sr-Latn-BA" i="1" dirty="0">
                <a:solidFill>
                  <a:srgbClr val="242021"/>
                </a:solidFill>
                <a:latin typeface="TimesNewRomanPS-ItalicMT"/>
              </a:rPr>
              <a:t> </a:t>
            </a:r>
            <a:r>
              <a:rPr lang="en-US" sz="1800" b="0" dirty="0" err="1">
                <a:solidFill>
                  <a:srgbClr val="242021"/>
                </a:solidFill>
                <a:effectLst/>
                <a:latin typeface="TimesNewRomanPS-ItalicMT"/>
              </a:rPr>
              <a:t>klasifikacija</a:t>
            </a:r>
            <a:r>
              <a:rPr lang="sr-Latn-BA" dirty="0">
                <a:solidFill>
                  <a:srgbClr val="242021"/>
                </a:solidFill>
                <a:latin typeface="TimesNewRomanPS-ItalicMT"/>
              </a:rPr>
              <a:t>  </a:t>
            </a:r>
            <a:r>
              <a:rPr lang="en-US" sz="1800" b="0" dirty="0" err="1">
                <a:solidFill>
                  <a:srgbClr val="242021"/>
                </a:solidFill>
                <a:effectLst/>
                <a:latin typeface="TimesNewRomanPS-ItalicMT"/>
              </a:rPr>
              <a:t>intertrohanternih</a:t>
            </a:r>
            <a:r>
              <a:rPr lang="sr-Latn-BA" dirty="0">
                <a:solidFill>
                  <a:srgbClr val="242021"/>
                </a:solidFill>
                <a:latin typeface="TimesNewRomanPS-ItalicMT"/>
              </a:rPr>
              <a:t> </a:t>
            </a:r>
            <a:r>
              <a:rPr lang="en-US" sz="1800" b="0" dirty="0" err="1">
                <a:solidFill>
                  <a:srgbClr val="242021"/>
                </a:solidFill>
                <a:effectLst/>
                <a:latin typeface="TimesNewRomanPS-ItalicMT"/>
              </a:rPr>
              <a:t>preloma</a:t>
            </a:r>
            <a:r>
              <a:rPr lang="en-US" dirty="0"/>
              <a:t> </a:t>
            </a:r>
            <a:br>
              <a:rPr lang="en-US" dirty="0"/>
            </a:br>
            <a:endParaRPr lang="en-US" dirty="0"/>
          </a:p>
        </p:txBody>
      </p:sp>
      <p:pic>
        <p:nvPicPr>
          <p:cNvPr id="9" name="Picture 8">
            <a:extLst>
              <a:ext uri="{FF2B5EF4-FFF2-40B4-BE49-F238E27FC236}">
                <a16:creationId xmlns:a16="http://schemas.microsoft.com/office/drawing/2014/main" id="{568616A8-0E8E-4FC3-AEE4-0251CCEB78E6}"/>
              </a:ext>
            </a:extLst>
          </p:cNvPr>
          <p:cNvPicPr>
            <a:picLocks noChangeAspect="1"/>
          </p:cNvPicPr>
          <p:nvPr/>
        </p:nvPicPr>
        <p:blipFill>
          <a:blip r:embed="rId3"/>
          <a:stretch>
            <a:fillRect/>
          </a:stretch>
        </p:blipFill>
        <p:spPr>
          <a:xfrm>
            <a:off x="7311523" y="1508754"/>
            <a:ext cx="3924958" cy="5184657"/>
          </a:xfrm>
          <a:prstGeom prst="rect">
            <a:avLst/>
          </a:prstGeom>
        </p:spPr>
      </p:pic>
      <p:sp>
        <p:nvSpPr>
          <p:cNvPr id="11" name="TextBox 10">
            <a:extLst>
              <a:ext uri="{FF2B5EF4-FFF2-40B4-BE49-F238E27FC236}">
                <a16:creationId xmlns:a16="http://schemas.microsoft.com/office/drawing/2014/main" id="{16D68CDC-035E-4EB2-B1EC-93BBCFE97C5D}"/>
              </a:ext>
            </a:extLst>
          </p:cNvPr>
          <p:cNvSpPr txBox="1"/>
          <p:nvPr/>
        </p:nvSpPr>
        <p:spPr>
          <a:xfrm>
            <a:off x="7196318" y="937927"/>
            <a:ext cx="6125546" cy="646331"/>
          </a:xfrm>
          <a:prstGeom prst="rect">
            <a:avLst/>
          </a:prstGeom>
          <a:noFill/>
        </p:spPr>
        <p:txBody>
          <a:bodyPr wrap="square">
            <a:spAutoFit/>
          </a:bodyPr>
          <a:lstStyle/>
          <a:p>
            <a:r>
              <a:rPr lang="en-US" sz="1800" b="1" dirty="0" err="1">
                <a:solidFill>
                  <a:srgbClr val="242021"/>
                </a:solidFill>
                <a:effectLst/>
                <a:latin typeface="TimesNewRomanPS-ItalicMT"/>
              </a:rPr>
              <a:t>Evansova</a:t>
            </a:r>
            <a:r>
              <a:rPr lang="en-US" sz="1800" b="0" i="1" dirty="0">
                <a:solidFill>
                  <a:srgbClr val="242021"/>
                </a:solidFill>
                <a:effectLst/>
                <a:latin typeface="TimesNewRomanPS-ItalicMT"/>
              </a:rPr>
              <a:t> </a:t>
            </a:r>
            <a:r>
              <a:rPr lang="en-US" sz="1800" b="0" dirty="0" err="1">
                <a:solidFill>
                  <a:srgbClr val="242021"/>
                </a:solidFill>
                <a:effectLst/>
                <a:latin typeface="TimesNewRomanPS-ItalicMT"/>
              </a:rPr>
              <a:t>klasifikacija</a:t>
            </a:r>
            <a:r>
              <a:rPr lang="sr-Latn-BA" dirty="0">
                <a:solidFill>
                  <a:srgbClr val="242021"/>
                </a:solidFill>
                <a:latin typeface="TimesNewRomanPS-ItalicMT"/>
              </a:rPr>
              <a:t> </a:t>
            </a:r>
            <a:r>
              <a:rPr lang="en-US" sz="1800" b="0" dirty="0" err="1">
                <a:solidFill>
                  <a:srgbClr val="242021"/>
                </a:solidFill>
                <a:effectLst/>
                <a:latin typeface="TimesNewRomanPS-ItalicMT"/>
              </a:rPr>
              <a:t>transtrohanternih</a:t>
            </a:r>
            <a:r>
              <a:rPr lang="en-US" sz="1800" b="0" dirty="0">
                <a:solidFill>
                  <a:srgbClr val="242021"/>
                </a:solidFill>
                <a:effectLst/>
                <a:latin typeface="TimesNewRomanPS-ItalicMT"/>
              </a:rPr>
              <a:t> </a:t>
            </a:r>
            <a:r>
              <a:rPr lang="en-US" sz="1800" b="0" dirty="0" err="1">
                <a:solidFill>
                  <a:srgbClr val="242021"/>
                </a:solidFill>
                <a:effectLst/>
                <a:latin typeface="TimesNewRomanPS-ItalicMT"/>
              </a:rPr>
              <a:t>preloma</a:t>
            </a:r>
            <a:r>
              <a:rPr lang="en-US" dirty="0"/>
              <a:t> </a:t>
            </a:r>
            <a:br>
              <a:rPr lang="en-US" dirty="0"/>
            </a:br>
            <a:endParaRPr lang="en-US" dirty="0"/>
          </a:p>
        </p:txBody>
      </p:sp>
      <p:sp>
        <p:nvSpPr>
          <p:cNvPr id="8" name="TextBox 7">
            <a:extLst>
              <a:ext uri="{FF2B5EF4-FFF2-40B4-BE49-F238E27FC236}">
                <a16:creationId xmlns:a16="http://schemas.microsoft.com/office/drawing/2014/main" id="{8134010E-043A-436A-9693-A0C298EF0B32}"/>
              </a:ext>
            </a:extLst>
          </p:cNvPr>
          <p:cNvSpPr txBox="1"/>
          <p:nvPr/>
        </p:nvSpPr>
        <p:spPr>
          <a:xfrm>
            <a:off x="582144" y="891760"/>
            <a:ext cx="3532656" cy="369332"/>
          </a:xfrm>
          <a:prstGeom prst="rect">
            <a:avLst/>
          </a:prstGeom>
          <a:noFill/>
        </p:spPr>
        <p:txBody>
          <a:bodyPr wrap="square">
            <a:spAutoFit/>
          </a:bodyPr>
          <a:lstStyle/>
          <a:p>
            <a:r>
              <a:rPr lang="en-US" sz="1800" b="1" i="0" dirty="0" err="1">
                <a:solidFill>
                  <a:srgbClr val="FF0000"/>
                </a:solidFill>
                <a:effectLst/>
                <a:latin typeface="HelveticaNeueLTPro-Blk"/>
              </a:rPr>
              <a:t>Prelomi</a:t>
            </a:r>
            <a:r>
              <a:rPr lang="en-US" sz="1800" b="1" i="0" dirty="0">
                <a:solidFill>
                  <a:srgbClr val="FF0000"/>
                </a:solidFill>
                <a:effectLst/>
                <a:latin typeface="HelveticaNeueLTPro-Blk"/>
              </a:rPr>
              <a:t> </a:t>
            </a:r>
            <a:r>
              <a:rPr lang="en-US" sz="1800" b="1" i="0" dirty="0" err="1">
                <a:solidFill>
                  <a:srgbClr val="FF0000"/>
                </a:solidFill>
                <a:effectLst/>
                <a:latin typeface="HelveticaNeueLTPro-Blk"/>
              </a:rPr>
              <a:t>trohanternog</a:t>
            </a:r>
            <a:r>
              <a:rPr lang="en-US" sz="1800" b="1" i="0" dirty="0">
                <a:solidFill>
                  <a:srgbClr val="FF0000"/>
                </a:solidFill>
                <a:effectLst/>
                <a:latin typeface="HelveticaNeueLTPro-Blk"/>
              </a:rPr>
              <a:t> </a:t>
            </a:r>
            <a:r>
              <a:rPr lang="en-US" sz="1800" b="1" i="0" dirty="0" err="1">
                <a:solidFill>
                  <a:srgbClr val="FF0000"/>
                </a:solidFill>
                <a:effectLst/>
                <a:latin typeface="HelveticaNeueLTPro-Blk"/>
              </a:rPr>
              <a:t>masiva</a:t>
            </a:r>
            <a:endParaRPr lang="sr-Latn-BA" sz="1800" b="1" i="0" dirty="0">
              <a:solidFill>
                <a:srgbClr val="FF0000"/>
              </a:solidFill>
              <a:effectLst/>
              <a:latin typeface="HelveticaNeueLTPro-Blk"/>
            </a:endParaRPr>
          </a:p>
        </p:txBody>
      </p:sp>
    </p:spTree>
    <p:extLst>
      <p:ext uri="{BB962C8B-B14F-4D97-AF65-F5344CB8AC3E}">
        <p14:creationId xmlns:p14="http://schemas.microsoft.com/office/powerpoint/2010/main" val="872670255"/>
      </p:ext>
    </p:extLst>
  </p:cSld>
  <p:clrMapOvr>
    <a:masterClrMapping/>
  </p:clrMapOvr>
</p:sld>
</file>

<file path=ppt/theme/theme1.xml><?xml version="1.0" encoding="utf-8"?>
<a:theme xmlns:a="http://schemas.openxmlformats.org/drawingml/2006/main" name="Facet">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2359</TotalTime>
  <Words>5452</Words>
  <Application>Microsoft Office PowerPoint</Application>
  <PresentationFormat>Widescreen</PresentationFormat>
  <Paragraphs>336</Paragraphs>
  <Slides>39</Slides>
  <Notes>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39</vt:i4>
      </vt:variant>
    </vt:vector>
  </HeadingPairs>
  <TitlesOfParts>
    <vt:vector size="57" baseType="lpstr">
      <vt:lpstr>Algerian</vt:lpstr>
      <vt:lpstr>Arial</vt:lpstr>
      <vt:lpstr>Calibri</vt:lpstr>
      <vt:lpstr>Constantia</vt:lpstr>
      <vt:lpstr>HelveticaNeueLTPro-Blk</vt:lpstr>
      <vt:lpstr>hk_groteskregular</vt:lpstr>
      <vt:lpstr>Monotype Sorts</vt:lpstr>
      <vt:lpstr>Open Sans</vt:lpstr>
      <vt:lpstr>SymbolMT</vt:lpstr>
      <vt:lpstr>Tahoma</vt:lpstr>
      <vt:lpstr>Times New Roman</vt:lpstr>
      <vt:lpstr>TimesNewRomanPS-BoldItalicMT</vt:lpstr>
      <vt:lpstr>TimesNewRomanPS-BoldMT</vt:lpstr>
      <vt:lpstr>TimesNewRomanPS-ItalicMT</vt:lpstr>
      <vt:lpstr>TimesNewRomanPSMT</vt:lpstr>
      <vt:lpstr>Trebuchet MS</vt:lpstr>
      <vt:lpstr>Wingdings 3</vt:lpstr>
      <vt:lpstr>Facet</vt:lpstr>
      <vt:lpstr>ZDRAVSTVENA NJEGA U TRAUMATOLOGIJI  Prelomi vrata femura  Prelomi i povrede   bedrene kosti Ugradnja endoproteza kuka</vt:lpstr>
      <vt:lpstr>Prelomi vrata butne kosti (Fractura colli femoris)</vt:lpstr>
      <vt:lpstr>Prelomi vrata butne kosti Fractura colli femoris</vt:lpstr>
      <vt:lpstr>Prelomi vrata butne kosti Fractura colli femoris</vt:lpstr>
      <vt:lpstr>Prelomi vrata butne kosti Fractura colli femoris</vt:lpstr>
      <vt:lpstr>Prelomi vrata butne kosti Fractura colli femoris</vt:lpstr>
      <vt:lpstr>Prelomi vrata butne kosti Fractura colli femoris</vt:lpstr>
      <vt:lpstr>Prelomi i povrede   bedrene kosti</vt:lpstr>
      <vt:lpstr>Prelomi i povrede   bedrene kosti</vt:lpstr>
      <vt:lpstr>Prelomi i povrede   bedrene kosti</vt:lpstr>
      <vt:lpstr>Prelomi i povrede   bedrene kosti</vt:lpstr>
      <vt:lpstr>Prelomi i povrede   bedrene kosti</vt:lpstr>
      <vt:lpstr>Prelomi i povrede   bedrene kosti</vt:lpstr>
      <vt:lpstr>Prelomi i povrede   bedrene kosti</vt:lpstr>
      <vt:lpstr>Prelomi i povrede   bedrene kosti</vt:lpstr>
      <vt:lpstr>Prelomi i povrede   bedrene kosti</vt:lpstr>
      <vt:lpstr>Prelomi i povrede   bedrene kosti</vt:lpstr>
      <vt:lpstr>Prelomi i povrede   bedrene kosti</vt:lpstr>
      <vt:lpstr>Prelomi i povrede   bedrene kosti</vt:lpstr>
      <vt:lpstr>Prelomi i povrede   bedrene kosti</vt:lpstr>
      <vt:lpstr>Prelomi i povrede   bedrene kosti</vt:lpstr>
      <vt:lpstr>Prelomi i povrede   bedrene kosti</vt:lpstr>
      <vt:lpstr>Prelomi i povrede   bedrene kosti</vt:lpstr>
      <vt:lpstr>Endoproteza kuka</vt:lpstr>
      <vt:lpstr>Endoproteza kuka</vt:lpstr>
      <vt:lpstr>Endoproteza kuka</vt:lpstr>
      <vt:lpstr>Endoproteza kuka</vt:lpstr>
      <vt:lpstr>Endoproteza kuka</vt:lpstr>
      <vt:lpstr>Endoproteza kuka</vt:lpstr>
      <vt:lpstr>Endoproteza kuka</vt:lpstr>
      <vt:lpstr>Endoproteza kuka</vt:lpstr>
      <vt:lpstr>Endoproteza kuka</vt:lpstr>
      <vt:lpstr>Endoproteza kuka</vt:lpstr>
      <vt:lpstr>Endoproteza koljena</vt:lpstr>
      <vt:lpstr>Endoproteza koljena</vt:lpstr>
      <vt:lpstr>Endoproteza koljena</vt:lpstr>
      <vt:lpstr>Endoproteza koljena</vt:lpstr>
      <vt:lpstr>Endoproteza koljena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ZDRAVSTVENA NJEGA U TRAUMATOLOGIJI  Prelom kostiju lobanje Prelomi i povrede kičme</dc:title>
  <dc:creator>Asus</dc:creator>
  <cp:lastModifiedBy>Asus</cp:lastModifiedBy>
  <cp:revision>44</cp:revision>
  <dcterms:created xsi:type="dcterms:W3CDTF">2022-01-13T14:44:49Z</dcterms:created>
  <dcterms:modified xsi:type="dcterms:W3CDTF">2022-05-15T14:59:50Z</dcterms:modified>
</cp:coreProperties>
</file>