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0" r:id="rId4"/>
    <p:sldId id="262" r:id="rId5"/>
    <p:sldId id="266" r:id="rId6"/>
    <p:sldId id="273" r:id="rId7"/>
    <p:sldId id="276" r:id="rId8"/>
    <p:sldId id="277" r:id="rId9"/>
    <p:sldId id="278" r:id="rId10"/>
    <p:sldId id="279" r:id="rId11"/>
    <p:sldId id="282" r:id="rId12"/>
    <p:sldId id="315" r:id="rId13"/>
    <p:sldId id="316" r:id="rId14"/>
    <p:sldId id="317" r:id="rId15"/>
    <p:sldId id="290" r:id="rId16"/>
    <p:sldId id="291" r:id="rId17"/>
    <p:sldId id="294" r:id="rId18"/>
    <p:sldId id="298" r:id="rId19"/>
    <p:sldId id="299" r:id="rId20"/>
    <p:sldId id="300" r:id="rId21"/>
    <p:sldId id="301" r:id="rId22"/>
    <p:sldId id="270" r:id="rId23"/>
    <p:sldId id="272" r:id="rId24"/>
    <p:sldId id="304" r:id="rId25"/>
    <p:sldId id="306" r:id="rId26"/>
    <p:sldId id="309" r:id="rId27"/>
    <p:sldId id="318" r:id="rId28"/>
    <p:sldId id="313" r:id="rId29"/>
    <p:sldId id="319" r:id="rId30"/>
    <p:sldId id="320" r:id="rId31"/>
    <p:sldId id="321" r:id="rId32"/>
    <p:sldId id="322" r:id="rId33"/>
    <p:sldId id="323" r:id="rId34"/>
    <p:sldId id="324" r:id="rId35"/>
    <p:sldId id="325" r:id="rId36"/>
    <p:sldId id="327" r:id="rId37"/>
    <p:sldId id="328" r:id="rId38"/>
    <p:sldId id="329" r:id="rId39"/>
    <p:sldId id="333" r:id="rId40"/>
    <p:sldId id="330" r:id="rId41"/>
    <p:sldId id="331" r:id="rId42"/>
    <p:sldId id="314"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A" lastIdx="1" clrIdx="0">
    <p:extLst>
      <p:ext uri="{19B8F6BF-5375-455C-9EA6-DF929625EA0E}">
        <p15:presenceInfo xmlns:p15="http://schemas.microsoft.com/office/powerpoint/2012/main" userId="As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5" d="100"/>
          <a:sy n="75" d="100"/>
        </p:scale>
        <p:origin x="82"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4/12/2022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4/12/2022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4/12/2022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4/12/2022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4/12/2022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4/12/2022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4/12/2022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4/12/2022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4/12/2022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1841D-2D42-4048-9AD5-08C316553CFE}"/>
              </a:ext>
            </a:extLst>
          </p:cNvPr>
          <p:cNvSpPr>
            <a:spLocks noGrp="1"/>
          </p:cNvSpPr>
          <p:nvPr>
            <p:ph type="ctrTitle"/>
          </p:nvPr>
        </p:nvSpPr>
        <p:spPr>
          <a:xfrm>
            <a:off x="1915385" y="2379887"/>
            <a:ext cx="8361229" cy="2098226"/>
          </a:xfrm>
        </p:spPr>
        <p:txBody>
          <a:bodyPr/>
          <a:lstStyle/>
          <a:p>
            <a:r>
              <a:rPr lang="hr-HR" sz="4800" b="1" dirty="0"/>
              <a:t>PATRONAŽNA ZDRAVSTVENA NJEGA</a:t>
            </a:r>
            <a:br>
              <a:rPr lang="hr-HR" sz="4800" b="1" dirty="0"/>
            </a:br>
            <a:br>
              <a:rPr lang="hr-HR" sz="4400" b="1" dirty="0"/>
            </a:br>
            <a:r>
              <a:rPr lang="pl-PL" sz="3200" b="1" dirty="0">
                <a:solidFill>
                  <a:srgbClr val="FF0000"/>
                </a:solidFill>
                <a:latin typeface="Algerian" panose="04020705040A02060702" pitchFamily="82" charset="0"/>
              </a:rPr>
              <a:t>PRAĆENJE KVALITETA RADA</a:t>
            </a:r>
            <a:endParaRPr lang="en-US" sz="3200" b="1" dirty="0">
              <a:solidFill>
                <a:srgbClr val="FF0000"/>
              </a:solidFill>
              <a:latin typeface="Algerian" panose="04020705040A02060702" pitchFamily="82" charset="0"/>
            </a:endParaRPr>
          </a:p>
        </p:txBody>
      </p:sp>
      <p:sp>
        <p:nvSpPr>
          <p:cNvPr id="3" name="Subtitle 2">
            <a:extLst>
              <a:ext uri="{FF2B5EF4-FFF2-40B4-BE49-F238E27FC236}">
                <a16:creationId xmlns:a16="http://schemas.microsoft.com/office/drawing/2014/main" id="{79E74187-D979-45C0-845E-5F423D2496FB}"/>
              </a:ext>
            </a:extLst>
          </p:cNvPr>
          <p:cNvSpPr>
            <a:spLocks noGrp="1"/>
          </p:cNvSpPr>
          <p:nvPr>
            <p:ph type="subTitle" idx="1"/>
          </p:nvPr>
        </p:nvSpPr>
        <p:spPr>
          <a:xfrm>
            <a:off x="8005663" y="5066622"/>
            <a:ext cx="3629609" cy="1086237"/>
          </a:xfrm>
        </p:spPr>
        <p:txBody>
          <a:bodyPr>
            <a:normAutofit fontScale="92500" lnSpcReduction="10000"/>
          </a:bodyPr>
          <a:lstStyle/>
          <a:p>
            <a:r>
              <a:rPr lang="sr-Latn-BA" dirty="0"/>
              <a:t>  </a:t>
            </a:r>
          </a:p>
          <a:p>
            <a:endParaRPr lang="sr-Latn-BA" dirty="0">
              <a:solidFill>
                <a:schemeClr val="bg1"/>
              </a:solidFill>
            </a:endParaRPr>
          </a:p>
          <a:p>
            <a:r>
              <a:rPr lang="sr-Latn-BA" dirty="0">
                <a:solidFill>
                  <a:schemeClr val="bg1"/>
                </a:solidFill>
              </a:rPr>
              <a:t>Prof.dr Predrag Grubor</a:t>
            </a:r>
            <a:endParaRPr lang="en-US" dirty="0">
              <a:solidFill>
                <a:schemeClr val="bg1"/>
              </a:solidFill>
            </a:endParaRPr>
          </a:p>
        </p:txBody>
      </p:sp>
    </p:spTree>
    <p:extLst>
      <p:ext uri="{BB962C8B-B14F-4D97-AF65-F5344CB8AC3E}">
        <p14:creationId xmlns:p14="http://schemas.microsoft.com/office/powerpoint/2010/main" val="3469720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CAF2E-CEBC-41D1-8056-6A421B59814E}"/>
              </a:ext>
            </a:extLst>
          </p:cNvPr>
          <p:cNvSpPr>
            <a:spLocks noGrp="1"/>
          </p:cNvSpPr>
          <p:nvPr>
            <p:ph type="title"/>
          </p:nvPr>
        </p:nvSpPr>
        <p:spPr>
          <a:xfrm>
            <a:off x="1474237" y="0"/>
            <a:ext cx="9601200" cy="956388"/>
          </a:xfrm>
        </p:spPr>
        <p:txBody>
          <a:bodyPr/>
          <a:lstStyle/>
          <a:p>
            <a:pPr algn="ctr"/>
            <a:r>
              <a:rPr lang="sr-Latn-RS" altLang="sr-Latn-RS" sz="4400" b="1" dirty="0">
                <a:solidFill>
                  <a:srgbClr val="FF0000"/>
                </a:solidFill>
              </a:rPr>
              <a:t>Procjena kvaliteta rada</a:t>
            </a:r>
            <a:endParaRPr lang="en-US" dirty="0"/>
          </a:p>
        </p:txBody>
      </p:sp>
      <p:sp>
        <p:nvSpPr>
          <p:cNvPr id="3" name="Content Placeholder 2">
            <a:extLst>
              <a:ext uri="{FF2B5EF4-FFF2-40B4-BE49-F238E27FC236}">
                <a16:creationId xmlns:a16="http://schemas.microsoft.com/office/drawing/2014/main" id="{88003A7A-9007-476D-954E-8FD42A76584A}"/>
              </a:ext>
            </a:extLst>
          </p:cNvPr>
          <p:cNvSpPr>
            <a:spLocks noGrp="1"/>
          </p:cNvSpPr>
          <p:nvPr>
            <p:ph idx="1"/>
          </p:nvPr>
        </p:nvSpPr>
        <p:spPr>
          <a:xfrm>
            <a:off x="942392" y="856083"/>
            <a:ext cx="9974424" cy="5647353"/>
          </a:xfrm>
          <a:solidFill>
            <a:schemeClr val="bg1"/>
          </a:solidFill>
        </p:spPr>
        <p:txBody>
          <a:bodyPr>
            <a:noAutofit/>
          </a:bodyPr>
          <a:lstStyle/>
          <a:p>
            <a:pPr eaLnBrk="1" hangingPunct="1"/>
            <a:r>
              <a:rPr lang="sr-Latn-RS" altLang="sr-Latn-RS" b="1" dirty="0">
                <a:latin typeface="Times New Roman" panose="02020603050405020304" pitchFamily="18" charset="0"/>
                <a:cs typeface="Times New Roman" panose="02020603050405020304" pitchFamily="18" charset="0"/>
              </a:rPr>
              <a:t>Kontrola kvaliteta</a:t>
            </a:r>
          </a:p>
          <a:p>
            <a:pPr lvl="1"/>
            <a:r>
              <a:rPr lang="sr-Latn-RS" altLang="sr-Latn-RS" b="1" dirty="0">
                <a:solidFill>
                  <a:srgbClr val="FF0000"/>
                </a:solidFill>
                <a:latin typeface="Times New Roman" panose="02020603050405020304" pitchFamily="18" charset="0"/>
                <a:cs typeface="Times New Roman" panose="02020603050405020304" pitchFamily="18" charset="0"/>
              </a:rPr>
              <a:t>interna i eksterna</a:t>
            </a:r>
          </a:p>
          <a:p>
            <a:pPr eaLnBrk="1" hangingPunct="1"/>
            <a:r>
              <a:rPr lang="sr-Latn-RS" altLang="sr-Latn-RS" b="1" u="sng" dirty="0">
                <a:solidFill>
                  <a:srgbClr val="FF0000"/>
                </a:solidFill>
                <a:latin typeface="Times New Roman" panose="02020603050405020304" pitchFamily="18" charset="0"/>
                <a:cs typeface="Times New Roman" panose="02020603050405020304" pitchFamily="18" charset="0"/>
              </a:rPr>
              <a:t>INTERNA KONTROLA</a:t>
            </a:r>
            <a:r>
              <a:rPr lang="sr-Latn-RS" altLang="sr-Latn-RS" b="1" u="sng" dirty="0">
                <a:latin typeface="Times New Roman" panose="02020603050405020304" pitchFamily="18" charset="0"/>
                <a:cs typeface="Times New Roman" panose="02020603050405020304" pitchFamily="18" charset="0"/>
              </a:rPr>
              <a:t>,</a:t>
            </a:r>
            <a:r>
              <a:rPr lang="sr-Latn-RS" altLang="sr-Latn-RS" dirty="0">
                <a:latin typeface="Times New Roman" panose="02020603050405020304" pitchFamily="18" charset="0"/>
                <a:cs typeface="Times New Roman" panose="02020603050405020304" pitchFamily="18" charset="0"/>
              </a:rPr>
              <a:t> kvaliteta mjere i postupci koje obuhvataju procjenu standarda i kvaliteta kliničke prakse od strane samih zdravstvenih </a:t>
            </a:r>
            <a:r>
              <a:rPr lang="nb-NO" altLang="sr-Latn-RS" dirty="0">
                <a:latin typeface="Times New Roman" panose="02020603050405020304" pitchFamily="18" charset="0"/>
                <a:cs typeface="Times New Roman" panose="02020603050405020304" pitchFamily="18" charset="0"/>
              </a:rPr>
              <a:t>radnika. </a:t>
            </a:r>
            <a:endParaRPr lang="sr-Latn-RS" altLang="sr-Latn-RS" dirty="0">
              <a:latin typeface="Times New Roman" panose="02020603050405020304" pitchFamily="18" charset="0"/>
              <a:cs typeface="Times New Roman" panose="02020603050405020304" pitchFamily="18" charset="0"/>
            </a:endParaRPr>
          </a:p>
          <a:p>
            <a:pPr lvl="1" eaLnBrk="1" hangingPunct="1"/>
            <a:r>
              <a:rPr lang="sr-Latn-RS" altLang="sr-Latn-RS" b="1" i="1" dirty="0">
                <a:latin typeface="Times New Roman" panose="02020603050405020304" pitchFamily="18" charset="0"/>
                <a:cs typeface="Times New Roman" panose="02020603050405020304" pitchFamily="18" charset="0"/>
              </a:rPr>
              <a:t>sprovodi se</a:t>
            </a:r>
            <a:r>
              <a:rPr lang="nb-NO" altLang="sr-Latn-RS" b="1" i="1" dirty="0">
                <a:latin typeface="Times New Roman" panose="02020603050405020304" pitchFamily="18" charset="0"/>
                <a:cs typeface="Times New Roman" panose="02020603050405020304" pitchFamily="18" charset="0"/>
              </a:rPr>
              <a:t> neposredno</a:t>
            </a:r>
            <a:r>
              <a:rPr lang="nb-NO" altLang="sr-Latn-RS" dirty="0">
                <a:latin typeface="Times New Roman" panose="02020603050405020304" pitchFamily="18" charset="0"/>
                <a:cs typeface="Times New Roman" panose="02020603050405020304" pitchFamily="18" charset="0"/>
              </a:rPr>
              <a:t>,</a:t>
            </a:r>
            <a:endParaRPr lang="sr-Latn-RS" altLang="sr-Latn-RS" dirty="0">
              <a:latin typeface="Times New Roman" panose="02020603050405020304" pitchFamily="18" charset="0"/>
              <a:cs typeface="Times New Roman" panose="02020603050405020304" pitchFamily="18" charset="0"/>
            </a:endParaRPr>
          </a:p>
          <a:p>
            <a:pPr lvl="2" eaLnBrk="1" hangingPunct="1"/>
            <a:r>
              <a:rPr lang="nb-NO" altLang="sr-Latn-RS" sz="2000" dirty="0">
                <a:latin typeface="Times New Roman" panose="02020603050405020304" pitchFamily="18" charset="0"/>
                <a:cs typeface="Times New Roman" panose="02020603050405020304" pitchFamily="18" charset="0"/>
              </a:rPr>
              <a:t> </a:t>
            </a:r>
            <a:r>
              <a:rPr lang="nb-NO" altLang="sr-Latn-RS" sz="2000" b="1" dirty="0">
                <a:latin typeface="Times New Roman" panose="02020603050405020304" pitchFamily="18" charset="0"/>
                <a:cs typeface="Times New Roman" panose="02020603050405020304" pitchFamily="18" charset="0"/>
              </a:rPr>
              <a:t>svakodnevnim</a:t>
            </a:r>
            <a:r>
              <a:rPr lang="nb-NO" altLang="sr-Latn-RS" sz="2000" dirty="0">
                <a:latin typeface="Times New Roman" panose="02020603050405020304" pitchFamily="18" charset="0"/>
                <a:cs typeface="Times New Roman" panose="02020603050405020304" pitchFamily="18" charset="0"/>
              </a:rPr>
              <a:t> posmatranjem i</a:t>
            </a:r>
            <a:endParaRPr lang="sr-Latn-RS" altLang="sr-Latn-RS" sz="2000" dirty="0">
              <a:latin typeface="Times New Roman" panose="02020603050405020304" pitchFamily="18" charset="0"/>
              <a:cs typeface="Times New Roman" panose="02020603050405020304" pitchFamily="18" charset="0"/>
            </a:endParaRPr>
          </a:p>
          <a:p>
            <a:pPr lvl="2" eaLnBrk="1" hangingPunct="1"/>
            <a:r>
              <a:rPr lang="sr-Latn-RS" altLang="sr-Latn-RS" sz="2000" dirty="0">
                <a:latin typeface="Times New Roman" panose="02020603050405020304" pitchFamily="18" charset="0"/>
                <a:cs typeface="Times New Roman" panose="02020603050405020304" pitchFamily="18" charset="0"/>
              </a:rPr>
              <a:t> </a:t>
            </a:r>
            <a:r>
              <a:rPr lang="sr-Latn-RS" altLang="sr-Latn-RS" sz="2000" b="1" dirty="0">
                <a:latin typeface="Times New Roman" panose="02020603050405020304" pitchFamily="18" charset="0"/>
                <a:cs typeface="Times New Roman" panose="02020603050405020304" pitchFamily="18" charset="0"/>
              </a:rPr>
              <a:t>analizom rada</a:t>
            </a:r>
            <a:r>
              <a:rPr lang="sr-Latn-RS" altLang="sr-Latn-RS" sz="2000" dirty="0">
                <a:latin typeface="Times New Roman" panose="02020603050405020304" pitchFamily="18" charset="0"/>
                <a:cs typeface="Times New Roman" panose="02020603050405020304" pitchFamily="18" charset="0"/>
              </a:rPr>
              <a:t> zdravstvenih radnika </a:t>
            </a:r>
          </a:p>
          <a:p>
            <a:pPr lvl="1" eaLnBrk="1" hangingPunct="1"/>
            <a:r>
              <a:rPr lang="sr-Latn-RS" altLang="sr-Latn-RS" dirty="0">
                <a:latin typeface="Times New Roman" panose="02020603050405020304" pitchFamily="18" charset="0"/>
                <a:cs typeface="Times New Roman" panose="02020603050405020304" pitchFamily="18" charset="0"/>
              </a:rPr>
              <a:t>Interna kontrola ima </a:t>
            </a:r>
            <a:r>
              <a:rPr lang="sr-Latn-RS" altLang="sr-Latn-RS" b="1" i="1" dirty="0">
                <a:latin typeface="Times New Roman" panose="02020603050405020304" pitchFamily="18" charset="0"/>
                <a:cs typeface="Times New Roman" panose="02020603050405020304" pitchFamily="18" charset="0"/>
              </a:rPr>
              <a:t>svoje limite,</a:t>
            </a:r>
          </a:p>
          <a:p>
            <a:pPr lvl="2" eaLnBrk="1" hangingPunct="1"/>
            <a:r>
              <a:rPr lang="sr-Latn-RS" altLang="sr-Latn-RS" sz="2000" b="1" i="1" dirty="0">
                <a:latin typeface="Times New Roman" panose="02020603050405020304" pitchFamily="18" charset="0"/>
                <a:cs typeface="Times New Roman" panose="02020603050405020304" pitchFamily="18" charset="0"/>
              </a:rPr>
              <a:t>  etičke,  finansijske</a:t>
            </a:r>
          </a:p>
          <a:p>
            <a:pPr lvl="1" eaLnBrk="1" hangingPunct="1"/>
            <a:r>
              <a:rPr lang="sr-Latn-RS" altLang="sr-Latn-RS" b="1" i="1" dirty="0">
                <a:latin typeface="Times New Roman" panose="02020603050405020304" pitchFamily="18" charset="0"/>
                <a:cs typeface="Times New Roman" panose="02020603050405020304" pitchFamily="18" charset="0"/>
              </a:rPr>
              <a:t>kontrolu medicinske dokumentacije</a:t>
            </a:r>
            <a:r>
              <a:rPr lang="sr-Latn-RS" altLang="sr-Latn-RS" dirty="0">
                <a:latin typeface="Times New Roman" panose="02020603050405020304" pitchFamily="18" charset="0"/>
                <a:cs typeface="Times New Roman" panose="02020603050405020304" pitchFamily="18" charset="0"/>
              </a:rPr>
              <a:t>,</a:t>
            </a:r>
          </a:p>
          <a:p>
            <a:pPr lvl="1" eaLnBrk="1" hangingPunct="1"/>
            <a:r>
              <a:rPr lang="sr-Latn-RS" altLang="sr-Latn-RS" b="1" i="1" dirty="0">
                <a:latin typeface="Times New Roman" panose="02020603050405020304" pitchFamily="18" charset="0"/>
                <a:cs typeface="Times New Roman" panose="02020603050405020304" pitchFamily="18" charset="0"/>
              </a:rPr>
              <a:t> direktne razgovore kako sa medicin.radnicima</a:t>
            </a:r>
            <a:r>
              <a:rPr lang="it-IT" altLang="sr-Latn-RS" b="1" i="1" dirty="0">
                <a:latin typeface="Times New Roman" panose="02020603050405020304" pitchFamily="18" charset="0"/>
                <a:cs typeface="Times New Roman" panose="02020603050405020304" pitchFamily="18" charset="0"/>
              </a:rPr>
              <a:t>,</a:t>
            </a:r>
            <a:r>
              <a:rPr lang="it-IT" altLang="sr-Latn-RS" dirty="0">
                <a:latin typeface="Times New Roman" panose="02020603050405020304" pitchFamily="18" charset="0"/>
                <a:cs typeface="Times New Roman" panose="02020603050405020304" pitchFamily="18" charset="0"/>
              </a:rPr>
              <a:t> </a:t>
            </a:r>
            <a:r>
              <a:rPr lang="it-IT" altLang="sr-Latn-RS" b="1" i="1" dirty="0">
                <a:latin typeface="Times New Roman" panose="02020603050405020304" pitchFamily="18" charset="0"/>
                <a:cs typeface="Times New Roman" panose="02020603050405020304" pitchFamily="18" charset="0"/>
              </a:rPr>
              <a:t>pacijentima i članovima njihovih porodica</a:t>
            </a:r>
            <a:r>
              <a:rPr lang="sr-Latn-RS" altLang="sr-Latn-RS" b="1" i="1" dirty="0">
                <a:latin typeface="Times New Roman" panose="02020603050405020304" pitchFamily="18" charset="0"/>
                <a:cs typeface="Times New Roman" panose="02020603050405020304" pitchFamily="18" charset="0"/>
              </a:rPr>
              <a:t>  o</a:t>
            </a:r>
            <a:r>
              <a:rPr lang="sr-Latn-RS" altLang="sr-Latn-RS" b="1" i="1" u="sng" dirty="0">
                <a:latin typeface="Times New Roman" panose="02020603050405020304" pitchFamily="18" charset="0"/>
                <a:cs typeface="Times New Roman" panose="02020603050405020304" pitchFamily="18" charset="0"/>
              </a:rPr>
              <a:t> zadovoljstvu</a:t>
            </a:r>
            <a:r>
              <a:rPr lang="sr-Latn-RS" altLang="sr-Latn-RS" b="1" i="1" dirty="0">
                <a:latin typeface="Times New Roman" panose="02020603050405020304" pitchFamily="18" charset="0"/>
                <a:cs typeface="Times New Roman" panose="02020603050405020304" pitchFamily="18" charset="0"/>
              </a:rPr>
              <a:t> pacijenata pruženom zdravstvenom zaštitom.</a:t>
            </a:r>
          </a:p>
          <a:p>
            <a:pPr eaLnBrk="1" hangingPunct="1">
              <a:spcBef>
                <a:spcPts val="0"/>
              </a:spcBef>
              <a:spcAft>
                <a:spcPts val="0"/>
              </a:spcAft>
            </a:pPr>
            <a:r>
              <a:rPr lang="sr-Latn-RS" altLang="sr-Latn-RS" dirty="0">
                <a:latin typeface="Times New Roman" panose="02020603050405020304" pitchFamily="18" charset="0"/>
                <a:cs typeface="Times New Roman" panose="02020603050405020304" pitchFamily="18" charset="0"/>
              </a:rPr>
              <a:t>Provjera kvaliteta stručnog rada može se vršiti na prijedlog:</a:t>
            </a:r>
          </a:p>
          <a:p>
            <a:pPr lvl="1" eaLnBrk="1" hangingPunct="1">
              <a:spcBef>
                <a:spcPts val="0"/>
              </a:spcBef>
              <a:spcAft>
                <a:spcPts val="0"/>
              </a:spcAft>
            </a:pPr>
            <a:r>
              <a:rPr lang="sr-Latn-RS" altLang="sr-Latn-RS" dirty="0">
                <a:latin typeface="Times New Roman" panose="02020603050405020304" pitchFamily="18" charset="0"/>
                <a:cs typeface="Times New Roman" panose="02020603050405020304" pitchFamily="18" charset="0"/>
              </a:rPr>
              <a:t> </a:t>
            </a:r>
            <a:r>
              <a:rPr lang="sr-Latn-RS" altLang="sr-Latn-RS" b="1" i="1" u="sng" dirty="0">
                <a:solidFill>
                  <a:srgbClr val="FF0000"/>
                </a:solidFill>
                <a:latin typeface="Times New Roman" panose="02020603050405020304" pitchFamily="18" charset="0"/>
                <a:cs typeface="Times New Roman" panose="02020603050405020304" pitchFamily="18" charset="0"/>
              </a:rPr>
              <a:t>stručnog savjeta</a:t>
            </a:r>
            <a:r>
              <a:rPr lang="sr-Latn-RS" altLang="sr-Latn-RS" b="1" i="1" dirty="0">
                <a:solidFill>
                  <a:srgbClr val="FF0000"/>
                </a:solidFill>
                <a:latin typeface="Times New Roman" panose="02020603050405020304" pitchFamily="18" charset="0"/>
                <a:cs typeface="Times New Roman" panose="02020603050405020304" pitchFamily="18" charset="0"/>
              </a:rPr>
              <a:t>,</a:t>
            </a:r>
          </a:p>
          <a:p>
            <a:pPr lvl="1" eaLnBrk="1" hangingPunct="1">
              <a:spcBef>
                <a:spcPts val="0"/>
              </a:spcBef>
              <a:spcAft>
                <a:spcPts val="0"/>
              </a:spcAft>
            </a:pPr>
            <a:r>
              <a:rPr lang="sr-Latn-RS" altLang="sr-Latn-RS" b="1" i="1" dirty="0">
                <a:solidFill>
                  <a:srgbClr val="FF0000"/>
                </a:solidFill>
                <a:latin typeface="Times New Roman" panose="02020603050405020304" pitchFamily="18" charset="0"/>
                <a:cs typeface="Times New Roman" panose="02020603050405020304" pitchFamily="18" charset="0"/>
              </a:rPr>
              <a:t> </a:t>
            </a:r>
            <a:r>
              <a:rPr lang="sr-Latn-RS" altLang="sr-Latn-RS" b="1" i="1" u="sng" dirty="0">
                <a:solidFill>
                  <a:srgbClr val="FF0000"/>
                </a:solidFill>
                <a:latin typeface="Times New Roman" panose="02020603050405020304" pitchFamily="18" charset="0"/>
                <a:cs typeface="Times New Roman" panose="02020603050405020304" pitchFamily="18" charset="0"/>
              </a:rPr>
              <a:t>komisije</a:t>
            </a:r>
            <a:r>
              <a:rPr lang="sr-Latn-RS" altLang="sr-Latn-RS" b="1" i="1" dirty="0">
                <a:solidFill>
                  <a:srgbClr val="FF0000"/>
                </a:solidFill>
                <a:latin typeface="Times New Roman" panose="02020603050405020304" pitchFamily="18" charset="0"/>
                <a:cs typeface="Times New Roman" panose="02020603050405020304" pitchFamily="18" charset="0"/>
              </a:rPr>
              <a:t> za unapređenje kvaliteta rada i</a:t>
            </a:r>
          </a:p>
          <a:p>
            <a:pPr lvl="1" eaLnBrk="1" hangingPunct="1">
              <a:spcBef>
                <a:spcPts val="0"/>
              </a:spcBef>
              <a:spcAft>
                <a:spcPts val="0"/>
              </a:spcAft>
            </a:pPr>
            <a:r>
              <a:rPr lang="sr-Latn-RS" altLang="sr-Latn-RS" b="1" i="1" dirty="0">
                <a:solidFill>
                  <a:srgbClr val="FF0000"/>
                </a:solidFill>
                <a:latin typeface="Times New Roman" panose="02020603050405020304" pitchFamily="18" charset="0"/>
                <a:cs typeface="Times New Roman" panose="02020603050405020304" pitchFamily="18" charset="0"/>
              </a:rPr>
              <a:t> </a:t>
            </a:r>
            <a:r>
              <a:rPr lang="sr-Latn-RS" altLang="sr-Latn-RS" b="1" i="1" u="sng" dirty="0">
                <a:solidFill>
                  <a:srgbClr val="FF0000"/>
                </a:solidFill>
                <a:latin typeface="Times New Roman" panose="02020603050405020304" pitchFamily="18" charset="0"/>
                <a:cs typeface="Times New Roman" panose="02020603050405020304" pitchFamily="18" charset="0"/>
              </a:rPr>
              <a:t>direktora</a:t>
            </a:r>
            <a:r>
              <a:rPr lang="sr-Latn-RS" altLang="sr-Latn-RS" b="1" i="1" dirty="0">
                <a:solidFill>
                  <a:srgbClr val="FF0000"/>
                </a:solidFill>
                <a:latin typeface="Times New Roman" panose="02020603050405020304" pitchFamily="18" charset="0"/>
                <a:cs typeface="Times New Roman" panose="02020603050405020304" pitchFamily="18" charset="0"/>
              </a:rPr>
              <a:t> zdravstvene ustanove</a:t>
            </a:r>
            <a:r>
              <a:rPr lang="sr-Latn-RS" altLang="sr-Latn-RS" i="1" dirty="0">
                <a:latin typeface="Times New Roman" panose="02020603050405020304" pitchFamily="18" charset="0"/>
                <a:cs typeface="Times New Roman" panose="02020603050405020304" pitchFamily="18" charset="0"/>
              </a:rPr>
              <a:t>. </a:t>
            </a:r>
          </a:p>
          <a:p>
            <a:pPr marL="0" indent="0" eaLnBrk="1" hangingPunct="1">
              <a:buNone/>
            </a:pPr>
            <a:br>
              <a:rPr lang="nn-NO"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76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859E6-C254-489F-BB78-5BB337D0B297}"/>
              </a:ext>
            </a:extLst>
          </p:cNvPr>
          <p:cNvSpPr>
            <a:spLocks noGrp="1"/>
          </p:cNvSpPr>
          <p:nvPr>
            <p:ph type="title"/>
          </p:nvPr>
        </p:nvSpPr>
        <p:spPr>
          <a:xfrm>
            <a:off x="1295400" y="228600"/>
            <a:ext cx="9601200" cy="629816"/>
          </a:xfrm>
        </p:spPr>
        <p:txBody>
          <a:bodyPr>
            <a:normAutofit fontScale="90000"/>
          </a:bodyPr>
          <a:lstStyle/>
          <a:p>
            <a:pPr algn="ctr"/>
            <a:r>
              <a:rPr lang="sr-Latn-RS" altLang="sr-Latn-RS" sz="4400" b="1" dirty="0">
                <a:solidFill>
                  <a:srgbClr val="FF0000"/>
                </a:solidFill>
              </a:rPr>
              <a:t>Procjena kvaliteta rada</a:t>
            </a:r>
            <a:endParaRPr lang="en-US" dirty="0"/>
          </a:p>
        </p:txBody>
      </p:sp>
      <p:sp>
        <p:nvSpPr>
          <p:cNvPr id="3" name="Content Placeholder 2">
            <a:extLst>
              <a:ext uri="{FF2B5EF4-FFF2-40B4-BE49-F238E27FC236}">
                <a16:creationId xmlns:a16="http://schemas.microsoft.com/office/drawing/2014/main" id="{A6B769AA-16D3-48FB-A060-2EE3BC64E405}"/>
              </a:ext>
            </a:extLst>
          </p:cNvPr>
          <p:cNvSpPr>
            <a:spLocks noGrp="1"/>
          </p:cNvSpPr>
          <p:nvPr>
            <p:ph idx="1"/>
          </p:nvPr>
        </p:nvSpPr>
        <p:spPr>
          <a:xfrm>
            <a:off x="382555" y="1073020"/>
            <a:ext cx="11485984" cy="5654351"/>
          </a:xfrm>
          <a:solidFill>
            <a:schemeClr val="bg1"/>
          </a:solidFill>
        </p:spPr>
        <p:txBody>
          <a:bodyPr>
            <a:normAutofit fontScale="92500" lnSpcReduction="10000"/>
          </a:bodyPr>
          <a:lstStyle/>
          <a:p>
            <a:pPr eaLnBrk="1" hangingPunct="1">
              <a:spcBef>
                <a:spcPts val="0"/>
              </a:spcBef>
              <a:spcAft>
                <a:spcPts val="0"/>
              </a:spcAft>
            </a:pPr>
            <a:r>
              <a:rPr lang="sr-Latn-RS" sz="3100" b="1" dirty="0">
                <a:solidFill>
                  <a:srgbClr val="FF0000"/>
                </a:solidFill>
                <a:latin typeface="Times New Roman" panose="02020603050405020304" pitchFamily="18" charset="0"/>
                <a:cs typeface="Times New Roman" panose="02020603050405020304" pitchFamily="18" charset="0"/>
              </a:rPr>
              <a:t>Unutrašnja provera kvaliteta stručnog rada </a:t>
            </a:r>
            <a:r>
              <a:rPr lang="nn-NO" sz="3100" b="1" dirty="0">
                <a:solidFill>
                  <a:srgbClr val="0070C0"/>
                </a:solidFill>
                <a:latin typeface="Times New Roman" panose="02020603050405020304" pitchFamily="18" charset="0"/>
                <a:cs typeface="Times New Roman" panose="02020603050405020304" pitchFamily="18" charset="0"/>
              </a:rPr>
              <a:t>	</a:t>
            </a:r>
            <a:r>
              <a:rPr lang="sr-Latn-RS" sz="3100" b="1" dirty="0">
                <a:solidFill>
                  <a:srgbClr val="0070C0"/>
                </a:solidFill>
                <a:latin typeface="Times New Roman" panose="02020603050405020304" pitchFamily="18" charset="0"/>
                <a:cs typeface="Times New Roman" panose="02020603050405020304" pitchFamily="18" charset="0"/>
              </a:rPr>
              <a:t> </a:t>
            </a:r>
          </a:p>
          <a:p>
            <a:pPr eaLnBrk="1" hangingPunct="1">
              <a:spcBef>
                <a:spcPts val="0"/>
              </a:spcBef>
              <a:spcAft>
                <a:spcPts val="0"/>
              </a:spcAft>
            </a:pPr>
            <a:r>
              <a:rPr lang="sr-Latn-RS" altLang="sr-Latn-RS" sz="2800" dirty="0">
                <a:latin typeface="Times New Roman" panose="02020603050405020304" pitchFamily="18" charset="0"/>
                <a:cs typeface="Times New Roman" panose="02020603050405020304" pitchFamily="18" charset="0"/>
              </a:rPr>
              <a:t>Za sprovođenje unutrašnje provjere kvaliteta stručnog rada</a:t>
            </a:r>
            <a:r>
              <a:rPr lang="sr-Latn-RS" altLang="sr-Latn-RS" sz="2800" b="1" i="1" dirty="0">
                <a:latin typeface="Times New Roman" panose="02020603050405020304" pitchFamily="18" charset="0"/>
                <a:cs typeface="Times New Roman" panose="02020603050405020304" pitchFamily="18" charset="0"/>
              </a:rPr>
              <a:t> stručni rukovodioci organizacionih jedinica ili direktor zdravstvene ustanove</a:t>
            </a:r>
            <a:r>
              <a:rPr lang="sr-Latn-RS" altLang="sr-Latn-RS" sz="2800" dirty="0">
                <a:latin typeface="Times New Roman" panose="02020603050405020304" pitchFamily="18" charset="0"/>
                <a:cs typeface="Times New Roman" panose="02020603050405020304" pitchFamily="18" charset="0"/>
              </a:rPr>
              <a:t> </a:t>
            </a:r>
            <a:r>
              <a:rPr lang="sr-Latn-RS" altLang="sr-Latn-RS" sz="2800" b="1" i="1" dirty="0">
                <a:latin typeface="Times New Roman" panose="02020603050405020304" pitchFamily="18" charset="0"/>
                <a:cs typeface="Times New Roman" panose="02020603050405020304" pitchFamily="18" charset="0"/>
              </a:rPr>
              <a:t>mogu obrazovati:</a:t>
            </a:r>
          </a:p>
          <a:p>
            <a:pPr lvl="1" eaLnBrk="1" hangingPunct="1">
              <a:spcBef>
                <a:spcPts val="0"/>
              </a:spcBef>
              <a:spcAft>
                <a:spcPts val="0"/>
              </a:spcAft>
            </a:pPr>
            <a:r>
              <a:rPr lang="sr-Latn-RS" altLang="sr-Latn-RS" sz="2800" b="1" i="1" dirty="0">
                <a:latin typeface="Times New Roman" panose="02020603050405020304" pitchFamily="18" charset="0"/>
                <a:cs typeface="Times New Roman" panose="02020603050405020304" pitchFamily="18" charset="0"/>
              </a:rPr>
              <a:t> posebne komisije za provjeru kvaliteta stručnog rada </a:t>
            </a:r>
            <a:r>
              <a:rPr lang="sr-Latn-RS" altLang="sr-Latn-RS" sz="2800" dirty="0">
                <a:latin typeface="Times New Roman" panose="02020603050405020304" pitchFamily="18" charset="0"/>
                <a:cs typeface="Times New Roman" panose="02020603050405020304" pitchFamily="18" charset="0"/>
              </a:rPr>
              <a:t>u određenim oblastima zdravstvene zaštite.</a:t>
            </a:r>
          </a:p>
          <a:p>
            <a:pPr eaLnBrk="1" hangingPunct="1">
              <a:spcBef>
                <a:spcPts val="0"/>
              </a:spcBef>
              <a:spcAft>
                <a:spcPts val="0"/>
              </a:spcAft>
            </a:pPr>
            <a:r>
              <a:rPr lang="sr-Latn-RS" altLang="sr-Latn-RS" sz="2800" b="1" i="1" dirty="0">
                <a:latin typeface="Times New Roman" panose="02020603050405020304" pitchFamily="18" charset="0"/>
                <a:cs typeface="Times New Roman" panose="02020603050405020304" pitchFamily="18" charset="0"/>
              </a:rPr>
              <a:t>O izvršenoj unutrašnjoj provjeri kvaliteta stručnog rada </a:t>
            </a:r>
            <a:r>
              <a:rPr lang="sr-Latn-RS" altLang="sr-Latn-RS" sz="2800" b="1" i="1" dirty="0">
                <a:solidFill>
                  <a:srgbClr val="FF0000"/>
                </a:solidFill>
                <a:latin typeface="Times New Roman" panose="02020603050405020304" pitchFamily="18" charset="0"/>
                <a:cs typeface="Times New Roman" panose="02020603050405020304" pitchFamily="18" charset="0"/>
              </a:rPr>
              <a:t>sastavlja se </a:t>
            </a:r>
            <a:r>
              <a:rPr lang="sr-Latn-RS" altLang="sr-Latn-RS" sz="2800" b="1" i="1" u="sng" dirty="0">
                <a:solidFill>
                  <a:srgbClr val="FF0000"/>
                </a:solidFill>
                <a:latin typeface="Times New Roman" panose="02020603050405020304" pitchFamily="18" charset="0"/>
                <a:cs typeface="Times New Roman" panose="02020603050405020304" pitchFamily="18" charset="0"/>
              </a:rPr>
              <a:t>zapisnik</a:t>
            </a:r>
            <a:r>
              <a:rPr lang="sr-Latn-RS" altLang="sr-Latn-RS" sz="2800" b="1" i="1" u="sng" dirty="0">
                <a:latin typeface="Times New Roman" panose="02020603050405020304" pitchFamily="18" charset="0"/>
                <a:cs typeface="Times New Roman" panose="02020603050405020304" pitchFamily="18" charset="0"/>
              </a:rPr>
              <a:t>.</a:t>
            </a:r>
            <a:r>
              <a:rPr lang="sr-Latn-RS" altLang="sr-Latn-RS" sz="2800" b="1" i="1" dirty="0">
                <a:latin typeface="Times New Roman" panose="02020603050405020304" pitchFamily="18" charset="0"/>
                <a:cs typeface="Times New Roman" panose="02020603050405020304" pitchFamily="18" charset="0"/>
              </a:rPr>
              <a:t>  </a:t>
            </a:r>
          </a:p>
          <a:p>
            <a:pPr eaLnBrk="1" hangingPunct="1">
              <a:spcBef>
                <a:spcPts val="0"/>
              </a:spcBef>
              <a:spcAft>
                <a:spcPts val="0"/>
              </a:spcAft>
            </a:pPr>
            <a:r>
              <a:rPr lang="sr-Latn-RS" altLang="sr-Latn-RS" sz="2800" b="1" dirty="0">
                <a:latin typeface="Times New Roman" panose="02020603050405020304" pitchFamily="18" charset="0"/>
                <a:cs typeface="Times New Roman" panose="02020603050405020304" pitchFamily="18" charset="0"/>
              </a:rPr>
              <a:t>Zapisnik sadrži ime lica </a:t>
            </a:r>
            <a:r>
              <a:rPr lang="sr-Latn-RS" altLang="sr-Latn-RS" sz="2800" dirty="0">
                <a:latin typeface="Times New Roman" panose="02020603050405020304" pitchFamily="18" charset="0"/>
                <a:cs typeface="Times New Roman" panose="02020603050405020304" pitchFamily="18" charset="0"/>
              </a:rPr>
              <a:t>koje vrši provjeru kvaliteta stručnog rada, datum vršenja provjere, medicinske mjere i aktivnosti koje su predmet provjere, zapažanja lica koje vrši provjeru, uočene nedostatke, kao i mjere koje se predlažu radi otklanjanja uočenih nedostataka.</a:t>
            </a:r>
          </a:p>
          <a:p>
            <a:pPr eaLnBrk="1" hangingPunct="1">
              <a:spcBef>
                <a:spcPts val="0"/>
              </a:spcBef>
              <a:spcAft>
                <a:spcPts val="0"/>
              </a:spcAft>
            </a:pPr>
            <a:r>
              <a:rPr lang="sr-Latn-RS" altLang="sr-Latn-RS" sz="2800" dirty="0">
                <a:latin typeface="Times New Roman" panose="02020603050405020304" pitchFamily="18" charset="0"/>
                <a:cs typeface="Times New Roman" panose="02020603050405020304" pitchFamily="18" charset="0"/>
              </a:rPr>
              <a:t>Stručni rukovodilac organizacione jedinice u čijem sastavu se nalazi </a:t>
            </a:r>
            <a:r>
              <a:rPr lang="sr-Latn-RS" altLang="sr-Latn-RS" sz="2800" b="1" i="1" dirty="0">
                <a:solidFill>
                  <a:srgbClr val="FF0000"/>
                </a:solidFill>
                <a:latin typeface="Times New Roman" panose="02020603050405020304" pitchFamily="18" charset="0"/>
                <a:cs typeface="Times New Roman" panose="02020603050405020304" pitchFamily="18" charset="0"/>
              </a:rPr>
              <a:t>više organizacionih jedinica</a:t>
            </a:r>
            <a:r>
              <a:rPr lang="sr-Latn-RS" altLang="sr-Latn-RS" sz="2800" b="1" i="1" dirty="0">
                <a:latin typeface="Times New Roman" panose="02020603050405020304" pitchFamily="18" charset="0"/>
                <a:cs typeface="Times New Roman" panose="02020603050405020304" pitchFamily="18" charset="0"/>
              </a:rPr>
              <a:t> </a:t>
            </a:r>
            <a:r>
              <a:rPr lang="sr-Latn-RS" altLang="sr-Latn-RS" sz="2800" dirty="0">
                <a:latin typeface="Times New Roman" panose="02020603050405020304" pitchFamily="18" charset="0"/>
                <a:cs typeface="Times New Roman" panose="02020603050405020304" pitchFamily="18" charset="0"/>
              </a:rPr>
              <a:t>sačinjava </a:t>
            </a:r>
            <a:r>
              <a:rPr lang="sr-Latn-RS" altLang="sr-Latn-RS" sz="2800" b="1" i="1" u="sng" dirty="0">
                <a:latin typeface="Times New Roman" panose="02020603050405020304" pitchFamily="18" charset="0"/>
                <a:cs typeface="Times New Roman" panose="02020603050405020304" pitchFamily="18" charset="0"/>
              </a:rPr>
              <a:t>zbirni izveštaj</a:t>
            </a:r>
            <a:r>
              <a:rPr lang="sr-Latn-RS" altLang="sr-Latn-RS" sz="2800" dirty="0">
                <a:latin typeface="Times New Roman" panose="02020603050405020304" pitchFamily="18" charset="0"/>
                <a:cs typeface="Times New Roman" panose="02020603050405020304" pitchFamily="18" charset="0"/>
              </a:rPr>
              <a:t> o sprovedenoj unutrašnjoj proveri kvaliteta stručnog rada i </a:t>
            </a:r>
            <a:r>
              <a:rPr lang="sr-Latn-RS" altLang="sr-Latn-RS" sz="2800" b="1" u="sng" dirty="0">
                <a:latin typeface="Times New Roman" panose="02020603050405020304" pitchFamily="18" charset="0"/>
                <a:cs typeface="Times New Roman" panose="02020603050405020304" pitchFamily="18" charset="0"/>
              </a:rPr>
              <a:t>dostavlja ga tromjesečno stručnom savjetu </a:t>
            </a:r>
            <a:r>
              <a:rPr lang="sr-Latn-RS" altLang="sr-Latn-RS" sz="2800" dirty="0">
                <a:latin typeface="Times New Roman" panose="02020603050405020304" pitchFamily="18" charset="0"/>
                <a:cs typeface="Times New Roman" panose="02020603050405020304" pitchFamily="18" charset="0"/>
              </a:rPr>
              <a:t>zdravstvene ustanove. </a:t>
            </a:r>
          </a:p>
          <a:p>
            <a:pPr eaLnBrk="1" hangingPunct="1">
              <a:spcBef>
                <a:spcPts val="0"/>
              </a:spcBef>
              <a:spcAft>
                <a:spcPts val="0"/>
              </a:spcAft>
            </a:pPr>
            <a:r>
              <a:rPr lang="sr-Latn-RS" altLang="sr-Latn-RS" sz="2800" b="1" u="sng" dirty="0">
                <a:latin typeface="Times New Roman" panose="02020603050405020304" pitchFamily="18" charset="0"/>
                <a:cs typeface="Times New Roman" panose="02020603050405020304" pitchFamily="18" charset="0"/>
              </a:rPr>
              <a:t>Izveštaj sadrži </a:t>
            </a:r>
            <a:r>
              <a:rPr lang="sr-Latn-RS" altLang="sr-Latn-RS" sz="2800" b="1" dirty="0">
                <a:solidFill>
                  <a:srgbClr val="FF0000"/>
                </a:solidFill>
                <a:latin typeface="Times New Roman" panose="02020603050405020304" pitchFamily="18" charset="0"/>
                <a:cs typeface="Times New Roman" panose="02020603050405020304" pitchFamily="18" charset="0"/>
              </a:rPr>
              <a:t>utvrđeno činjenično stanje, predložene i preduzete </a:t>
            </a:r>
            <a:r>
              <a:rPr lang="sr-Latn-RS" altLang="sr-Latn-RS" sz="2800" b="1" dirty="0">
                <a:latin typeface="Times New Roman" panose="02020603050405020304" pitchFamily="18" charset="0"/>
                <a:cs typeface="Times New Roman" panose="02020603050405020304" pitchFamily="18" charset="0"/>
              </a:rPr>
              <a:t>mjere za otklanjanje uočenih nedostataka  </a:t>
            </a:r>
          </a:p>
          <a:p>
            <a:pPr marL="0" indent="0" eaLnBrk="1" hangingPunct="1">
              <a:spcBef>
                <a:spcPts val="0"/>
              </a:spcBef>
              <a:spcAft>
                <a:spcPts val="0"/>
              </a:spcAft>
              <a:buNone/>
            </a:pPr>
            <a:endParaRPr lang="sr-Latn-RS" altLang="sr-Latn-RS" dirty="0">
              <a:latin typeface="Times New Roman" panose="02020603050405020304" pitchFamily="18" charset="0"/>
              <a:cs typeface="Times New Roman" panose="02020603050405020304" pitchFamily="18" charset="0"/>
            </a:endParaRPr>
          </a:p>
          <a:p>
            <a:pPr>
              <a:spcBef>
                <a:spcPts val="0"/>
              </a:spcBef>
              <a:spcAft>
                <a:spcPts val="0"/>
              </a:spcAft>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0560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7CB5A-0E28-4D9D-8E8E-B9D268D7D8CE}"/>
              </a:ext>
            </a:extLst>
          </p:cNvPr>
          <p:cNvSpPr>
            <a:spLocks noGrp="1"/>
          </p:cNvSpPr>
          <p:nvPr>
            <p:ph type="title"/>
          </p:nvPr>
        </p:nvSpPr>
        <p:spPr>
          <a:xfrm>
            <a:off x="1474236" y="0"/>
            <a:ext cx="9601200" cy="723122"/>
          </a:xfrm>
        </p:spPr>
        <p:txBody>
          <a:bodyPr/>
          <a:lstStyle/>
          <a:p>
            <a:pPr algn="ctr"/>
            <a:r>
              <a:rPr lang="sr-Latn-RS" altLang="sr-Latn-RS" sz="4400" b="1" dirty="0">
                <a:solidFill>
                  <a:srgbClr val="FF0000"/>
                </a:solidFill>
              </a:rPr>
              <a:t>Procjena kvaliteta rada</a:t>
            </a:r>
            <a:endParaRPr lang="en-US" dirty="0"/>
          </a:p>
        </p:txBody>
      </p:sp>
      <p:sp>
        <p:nvSpPr>
          <p:cNvPr id="3" name="Content Placeholder 2">
            <a:extLst>
              <a:ext uri="{FF2B5EF4-FFF2-40B4-BE49-F238E27FC236}">
                <a16:creationId xmlns:a16="http://schemas.microsoft.com/office/drawing/2014/main" id="{9FEBEB21-A838-4F9C-BA4C-B532F89C6AC5}"/>
              </a:ext>
            </a:extLst>
          </p:cNvPr>
          <p:cNvSpPr>
            <a:spLocks noGrp="1"/>
          </p:cNvSpPr>
          <p:nvPr>
            <p:ph idx="1"/>
          </p:nvPr>
        </p:nvSpPr>
        <p:spPr>
          <a:xfrm>
            <a:off x="819538" y="839756"/>
            <a:ext cx="11019454" cy="5887616"/>
          </a:xfrm>
          <a:solidFill>
            <a:schemeClr val="bg1"/>
          </a:solidFill>
        </p:spPr>
        <p:txBody>
          <a:bodyPr>
            <a:noAutofit/>
          </a:bodyPr>
          <a:lstStyle/>
          <a:p>
            <a:r>
              <a:rPr lang="sr-Latn-RS" b="1" dirty="0">
                <a:solidFill>
                  <a:srgbClr val="0070C0"/>
                </a:solidFill>
                <a:latin typeface="Times New Roman" panose="02020603050405020304" pitchFamily="18" charset="0"/>
                <a:cs typeface="Times New Roman" panose="02020603050405020304" pitchFamily="18" charset="0"/>
              </a:rPr>
              <a:t>Unutrašnja provera kvaliteta stručnog rada </a:t>
            </a:r>
            <a:r>
              <a:rPr lang="nn-NO" b="1" dirty="0">
                <a:solidFill>
                  <a:srgbClr val="0070C0"/>
                </a:solidFill>
                <a:latin typeface="Times New Roman" panose="02020603050405020304" pitchFamily="18" charset="0"/>
                <a:cs typeface="Times New Roman" panose="02020603050405020304" pitchFamily="18" charset="0"/>
              </a:rPr>
              <a:t>	</a:t>
            </a:r>
            <a:endParaRPr lang="sr-Latn-RS" b="1" dirty="0">
              <a:solidFill>
                <a:srgbClr val="0070C0"/>
              </a:solidFill>
              <a:latin typeface="Times New Roman" panose="02020603050405020304" pitchFamily="18" charset="0"/>
              <a:cs typeface="Times New Roman" panose="02020603050405020304" pitchFamily="18" charset="0"/>
            </a:endParaRPr>
          </a:p>
          <a:p>
            <a:pPr lvl="1"/>
            <a:r>
              <a:rPr lang="sr-Latn-RS" altLang="sr-Latn-RS" sz="2200" b="1" dirty="0">
                <a:latin typeface="Times New Roman" panose="02020603050405020304" pitchFamily="18" charset="0"/>
                <a:cs typeface="Times New Roman" panose="02020603050405020304" pitchFamily="18" charset="0"/>
              </a:rPr>
              <a:t>Stručni savjet zdravstvene ustanove </a:t>
            </a:r>
            <a:r>
              <a:rPr lang="sr-Latn-RS" altLang="sr-Latn-RS" sz="2200" dirty="0">
                <a:latin typeface="Times New Roman" panose="02020603050405020304" pitchFamily="18" charset="0"/>
                <a:cs typeface="Times New Roman" panose="02020603050405020304" pitchFamily="18" charset="0"/>
              </a:rPr>
              <a:t>sačinjava</a:t>
            </a:r>
            <a:r>
              <a:rPr lang="sr-Latn-RS" altLang="sr-Latn-RS" sz="2200" b="1" i="1" dirty="0">
                <a:latin typeface="Times New Roman" panose="02020603050405020304" pitchFamily="18" charset="0"/>
                <a:cs typeface="Times New Roman" panose="02020603050405020304" pitchFamily="18" charset="0"/>
              </a:rPr>
              <a:t> godišnji izveštaj o</a:t>
            </a:r>
            <a:r>
              <a:rPr lang="sr-Latn-RS" altLang="sr-Latn-RS" sz="2200" dirty="0">
                <a:latin typeface="Times New Roman" panose="02020603050405020304" pitchFamily="18" charset="0"/>
                <a:cs typeface="Times New Roman" panose="02020603050405020304" pitchFamily="18" charset="0"/>
              </a:rPr>
              <a:t> sprovođenju unutrašnje provjere kvaliteta stručnog rada </a:t>
            </a:r>
            <a:r>
              <a:rPr lang="sr-Latn-RS" altLang="sr-Latn-RS" sz="2200" dirty="0">
                <a:solidFill>
                  <a:srgbClr val="FF0000"/>
                </a:solidFill>
                <a:latin typeface="Times New Roman" panose="02020603050405020304" pitchFamily="18" charset="0"/>
                <a:cs typeface="Times New Roman" panose="02020603050405020304" pitchFamily="18" charset="0"/>
              </a:rPr>
              <a:t>i predlaže mjere </a:t>
            </a:r>
            <a:r>
              <a:rPr lang="sr-Latn-RS" altLang="sr-Latn-RS" sz="2200" dirty="0">
                <a:latin typeface="Times New Roman" panose="02020603050405020304" pitchFamily="18" charset="0"/>
                <a:cs typeface="Times New Roman" panose="02020603050405020304" pitchFamily="18" charset="0"/>
              </a:rPr>
              <a:t>za otklanjanje uočenih nedostataka, odnosno utvrđuje prjedlog plana za unapređenje kvaliteta stručnog rada. </a:t>
            </a:r>
          </a:p>
          <a:p>
            <a:pPr lvl="1"/>
            <a:r>
              <a:rPr lang="sr-Latn-RS" altLang="sr-Latn-RS" sz="2200" dirty="0">
                <a:latin typeface="Times New Roman" panose="02020603050405020304" pitchFamily="18" charset="0"/>
                <a:cs typeface="Times New Roman" panose="02020603050405020304" pitchFamily="18" charset="0"/>
              </a:rPr>
              <a:t>Izveštaj  </a:t>
            </a:r>
            <a:r>
              <a:rPr lang="sr-Latn-RS" altLang="sr-Latn-RS" sz="2200" b="1" dirty="0">
                <a:solidFill>
                  <a:srgbClr val="FF0000"/>
                </a:solidFill>
                <a:latin typeface="Times New Roman" panose="02020603050405020304" pitchFamily="18" charset="0"/>
                <a:cs typeface="Times New Roman" panose="02020603050405020304" pitchFamily="18" charset="0"/>
              </a:rPr>
              <a:t>dostavlja se direktoru zdravstvene ustanove i komisiji za unapređenje kvaliteta rada. </a:t>
            </a:r>
            <a:endParaRPr lang="sr-Latn-RS" altLang="sr-Latn-RS" sz="2200" dirty="0">
              <a:solidFill>
                <a:srgbClr val="0070C0"/>
              </a:solidFill>
              <a:latin typeface="Times New Roman" panose="02020603050405020304" pitchFamily="18" charset="0"/>
              <a:cs typeface="Times New Roman" panose="02020603050405020304" pitchFamily="18" charset="0"/>
            </a:endParaRPr>
          </a:p>
          <a:p>
            <a:pPr lvl="1"/>
            <a:r>
              <a:rPr lang="sr-Latn-RS" altLang="sr-Latn-RS" sz="2200" dirty="0">
                <a:latin typeface="Times New Roman" panose="02020603050405020304" pitchFamily="18" charset="0"/>
                <a:cs typeface="Times New Roman" panose="02020603050405020304" pitchFamily="18" charset="0"/>
              </a:rPr>
              <a:t>U slučaju </a:t>
            </a:r>
            <a:r>
              <a:rPr lang="sr-Latn-RS" altLang="sr-Latn-RS" sz="2200" b="1" dirty="0">
                <a:latin typeface="Times New Roman" panose="02020603050405020304" pitchFamily="18" charset="0"/>
                <a:cs typeface="Times New Roman" panose="02020603050405020304" pitchFamily="18" charset="0"/>
              </a:rPr>
              <a:t>uočenih nedostataka, koji nisu otklonjeni preduzetim mjerama stručnih rukovodilaca </a:t>
            </a:r>
            <a:r>
              <a:rPr lang="sr-Latn-RS" altLang="sr-Latn-RS" sz="2200" dirty="0">
                <a:latin typeface="Times New Roman" panose="02020603050405020304" pitchFamily="18" charset="0"/>
                <a:cs typeface="Times New Roman" panose="02020603050405020304" pitchFamily="18" charset="0"/>
              </a:rPr>
              <a:t>organizacionih jedinica, odnosno službi u zdravstvenoj ustanovi, </a:t>
            </a:r>
            <a:r>
              <a:rPr lang="sr-Latn-RS" altLang="sr-Latn-RS" sz="2200" b="1" dirty="0">
                <a:latin typeface="Times New Roman" panose="02020603050405020304" pitchFamily="18" charset="0"/>
                <a:cs typeface="Times New Roman" panose="02020603050405020304" pitchFamily="18" charset="0"/>
              </a:rPr>
              <a:t>direktor zdravstvene ustanove</a:t>
            </a:r>
            <a:r>
              <a:rPr lang="sr-Latn-RS" altLang="sr-Latn-RS" sz="2200" dirty="0">
                <a:latin typeface="Times New Roman" panose="02020603050405020304" pitchFamily="18" charset="0"/>
                <a:cs typeface="Times New Roman" panose="02020603050405020304" pitchFamily="18" charset="0"/>
              </a:rPr>
              <a:t> preduzima mjere radi otklanjanja nedostataka i utvrđuje rokove za izvršenje mjere. </a:t>
            </a:r>
          </a:p>
          <a:p>
            <a:pPr eaLnBrk="1" fontAlgn="auto" hangingPunct="1">
              <a:spcAft>
                <a:spcPts val="0"/>
              </a:spcAft>
              <a:defRPr/>
            </a:pPr>
            <a:r>
              <a:rPr lang="sr-Latn-RS" b="1" u="sng" cap="all" dirty="0">
                <a:solidFill>
                  <a:srgbClr val="FF0000"/>
                </a:solidFill>
                <a:latin typeface="Times New Roman" panose="02020603050405020304" pitchFamily="18" charset="0"/>
                <a:cs typeface="Times New Roman" panose="02020603050405020304" pitchFamily="18" charset="0"/>
              </a:rPr>
              <a:t>EKSTERNA /Spoljnja kontrola</a:t>
            </a:r>
            <a:endParaRPr lang="sr-Latn-RS" altLang="sr-Latn-RS" dirty="0">
              <a:solidFill>
                <a:srgbClr val="0070C0"/>
              </a:solidFill>
              <a:latin typeface="Times New Roman" panose="02020603050405020304" pitchFamily="18" charset="0"/>
              <a:cs typeface="Times New Roman" panose="02020603050405020304" pitchFamily="18" charset="0"/>
            </a:endParaRPr>
          </a:p>
          <a:p>
            <a:pPr lvl="2">
              <a:spcAft>
                <a:spcPts val="0"/>
              </a:spcAft>
              <a:defRPr/>
            </a:pPr>
            <a:r>
              <a:rPr lang="sr-Latn-RS" altLang="sr-Latn-RS" sz="2000" dirty="0">
                <a:latin typeface="Times New Roman" panose="02020603050405020304" pitchFamily="18" charset="0"/>
                <a:cs typeface="Times New Roman" panose="02020603050405020304" pitchFamily="18" charset="0"/>
              </a:rPr>
              <a:t>Spoljna provjera kvaliteta stručnog rada može biti </a:t>
            </a:r>
            <a:r>
              <a:rPr lang="sr-Latn-RS" altLang="sr-Latn-RS" sz="2000" b="1" dirty="0">
                <a:latin typeface="Times New Roman" panose="02020603050405020304" pitchFamily="18" charset="0"/>
                <a:cs typeface="Times New Roman" panose="02020603050405020304" pitchFamily="18" charset="0"/>
              </a:rPr>
              <a:t>redovna i vanredna</a:t>
            </a:r>
            <a:r>
              <a:rPr lang="sr-Latn-RS" altLang="sr-Latn-RS" sz="2000" dirty="0">
                <a:latin typeface="Times New Roman" panose="02020603050405020304" pitchFamily="18" charset="0"/>
                <a:cs typeface="Times New Roman" panose="02020603050405020304" pitchFamily="18" charset="0"/>
              </a:rPr>
              <a:t>. </a:t>
            </a:r>
            <a:endParaRPr lang="sr-Latn-RS" altLang="sr-Latn-RS" dirty="0">
              <a:solidFill>
                <a:srgbClr val="0070C0"/>
              </a:solidFill>
              <a:latin typeface="Times New Roman" panose="02020603050405020304" pitchFamily="18" charset="0"/>
              <a:cs typeface="Times New Roman" panose="02020603050405020304" pitchFamily="18" charset="0"/>
            </a:endParaRPr>
          </a:p>
          <a:p>
            <a:pPr lvl="2">
              <a:spcAft>
                <a:spcPts val="0"/>
              </a:spcAft>
              <a:defRPr/>
            </a:pPr>
            <a:r>
              <a:rPr lang="sr-Latn-RS" altLang="sr-Latn-RS" sz="2000" b="1" cap="all" dirty="0">
                <a:solidFill>
                  <a:srgbClr val="FF0000"/>
                </a:solidFill>
                <a:latin typeface="Times New Roman" panose="02020603050405020304" pitchFamily="18" charset="0"/>
                <a:cs typeface="Times New Roman" panose="02020603050405020304" pitchFamily="18" charset="0"/>
              </a:rPr>
              <a:t>Redovna spoljna provjera </a:t>
            </a:r>
            <a:r>
              <a:rPr lang="sr-Latn-RS" altLang="sr-Latn-RS" sz="2000" dirty="0">
                <a:latin typeface="Times New Roman" panose="02020603050405020304" pitchFamily="18" charset="0"/>
                <a:cs typeface="Times New Roman" panose="02020603050405020304" pitchFamily="18" charset="0"/>
              </a:rPr>
              <a:t>kvaliteta stručnog rada sprovodi se na osnovu </a:t>
            </a:r>
            <a:r>
              <a:rPr lang="sr-Latn-RS" altLang="sr-Latn-RS" sz="2000" b="1" dirty="0">
                <a:latin typeface="Times New Roman" panose="02020603050405020304" pitchFamily="18" charset="0"/>
                <a:cs typeface="Times New Roman" panose="02020603050405020304" pitchFamily="18" charset="0"/>
              </a:rPr>
              <a:t>godišnjeg plana provjere </a:t>
            </a:r>
            <a:r>
              <a:rPr lang="sr-Latn-RS" altLang="sr-Latn-RS" sz="2000" dirty="0">
                <a:latin typeface="Times New Roman" panose="02020603050405020304" pitchFamily="18" charset="0"/>
                <a:cs typeface="Times New Roman" panose="02020603050405020304" pitchFamily="18" charset="0"/>
              </a:rPr>
              <a:t>kvaliteta stručnog rada,</a:t>
            </a:r>
            <a:r>
              <a:rPr lang="sr-Latn-RS" altLang="sr-Latn-RS" sz="2000" b="1" i="1" u="sng" dirty="0">
                <a:latin typeface="Times New Roman" panose="02020603050405020304" pitchFamily="18" charset="0"/>
                <a:cs typeface="Times New Roman" panose="02020603050405020304" pitchFamily="18" charset="0"/>
              </a:rPr>
              <a:t> koji donosi ministar.</a:t>
            </a:r>
            <a:r>
              <a:rPr lang="sr-Latn-RS" altLang="sr-Latn-RS" sz="2000" dirty="0">
                <a:latin typeface="Times New Roman" panose="02020603050405020304" pitchFamily="18" charset="0"/>
                <a:cs typeface="Times New Roman" panose="02020603050405020304" pitchFamily="18" charset="0"/>
              </a:rPr>
              <a:t> </a:t>
            </a:r>
          </a:p>
          <a:p>
            <a:pPr lvl="2">
              <a:spcAft>
                <a:spcPts val="0"/>
              </a:spcAft>
              <a:defRPr/>
            </a:pPr>
            <a:r>
              <a:rPr lang="sr-Latn-RS" altLang="sr-Latn-RS" sz="2000" b="1" cap="all" dirty="0">
                <a:solidFill>
                  <a:srgbClr val="FF0000"/>
                </a:solidFill>
                <a:latin typeface="Times New Roman" panose="02020603050405020304" pitchFamily="18" charset="0"/>
                <a:cs typeface="Times New Roman" panose="02020603050405020304" pitchFamily="18" charset="0"/>
              </a:rPr>
              <a:t>Vanrednu spoljnu provjeru </a:t>
            </a:r>
            <a:r>
              <a:rPr lang="sr-Latn-RS" altLang="sr-Latn-RS" sz="2000" dirty="0">
                <a:latin typeface="Times New Roman" panose="02020603050405020304" pitchFamily="18" charset="0"/>
                <a:cs typeface="Times New Roman" panose="02020603050405020304" pitchFamily="18" charset="0"/>
              </a:rPr>
              <a:t>kvaliteta stručnog rada sprovodi Ministarstvo zdravlja (u daljem tekstu: Ministarstvo) na osnovu zahtjeva koji </a:t>
            </a:r>
            <a:r>
              <a:rPr lang="sr-Latn-RS" altLang="sr-Latn-RS" sz="2000" b="1" dirty="0">
                <a:latin typeface="Times New Roman" panose="02020603050405020304" pitchFamily="18" charset="0"/>
                <a:cs typeface="Times New Roman" panose="02020603050405020304" pitchFamily="18" charset="0"/>
              </a:rPr>
              <a:t>podnose zakonom ovlašćena lica</a:t>
            </a:r>
            <a:r>
              <a:rPr lang="sr-Latn-RS" altLang="sr-Latn-RS" sz="2000" dirty="0">
                <a:latin typeface="Times New Roman" panose="02020603050405020304" pitchFamily="18" charset="0"/>
                <a:cs typeface="Times New Roman" panose="02020603050405020304" pitchFamily="18" charset="0"/>
              </a:rPr>
              <a:t>. </a:t>
            </a:r>
          </a:p>
          <a:p>
            <a:pPr eaLnBrk="1" hangingPunct="1"/>
            <a:endParaRPr lang="sr-Latn-RS" altLang="sr-Latn-RS" dirty="0">
              <a:latin typeface="Times New Roman" panose="02020603050405020304" pitchFamily="18" charset="0"/>
              <a:cs typeface="Times New Roman" panose="02020603050405020304" pitchFamily="18" charset="0"/>
            </a:endParaRPr>
          </a:p>
          <a:p>
            <a:endParaRPr lang="sr-Latn-RS" b="1" dirty="0">
              <a:solidFill>
                <a:srgbClr val="0070C0"/>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0619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873BD-7321-407E-9901-DC52CDD5A322}"/>
              </a:ext>
            </a:extLst>
          </p:cNvPr>
          <p:cNvSpPr>
            <a:spLocks noGrp="1"/>
          </p:cNvSpPr>
          <p:nvPr>
            <p:ph type="title"/>
          </p:nvPr>
        </p:nvSpPr>
        <p:spPr>
          <a:xfrm>
            <a:off x="1295400" y="164841"/>
            <a:ext cx="9601200" cy="825759"/>
          </a:xfrm>
        </p:spPr>
        <p:txBody>
          <a:bodyPr/>
          <a:lstStyle/>
          <a:p>
            <a:pPr algn="ctr"/>
            <a:r>
              <a:rPr lang="sr-Latn-RS" altLang="sr-Latn-RS" sz="4400" b="1" dirty="0">
                <a:solidFill>
                  <a:srgbClr val="FF0000"/>
                </a:solidFill>
              </a:rPr>
              <a:t>Procjena kvaliteta rada</a:t>
            </a:r>
            <a:endParaRPr lang="en-US" dirty="0"/>
          </a:p>
        </p:txBody>
      </p:sp>
      <p:sp>
        <p:nvSpPr>
          <p:cNvPr id="3" name="Content Placeholder 2">
            <a:extLst>
              <a:ext uri="{FF2B5EF4-FFF2-40B4-BE49-F238E27FC236}">
                <a16:creationId xmlns:a16="http://schemas.microsoft.com/office/drawing/2014/main" id="{199B112F-6BC5-403B-B9D6-D0038E58E9F2}"/>
              </a:ext>
            </a:extLst>
          </p:cNvPr>
          <p:cNvSpPr>
            <a:spLocks noGrp="1"/>
          </p:cNvSpPr>
          <p:nvPr>
            <p:ph idx="1"/>
          </p:nvPr>
        </p:nvSpPr>
        <p:spPr>
          <a:xfrm>
            <a:off x="214604" y="990599"/>
            <a:ext cx="11644604" cy="5634135"/>
          </a:xfrm>
          <a:solidFill>
            <a:schemeClr val="bg1"/>
          </a:solidFill>
        </p:spPr>
        <p:txBody>
          <a:bodyPr>
            <a:noAutofit/>
          </a:bodyPr>
          <a:lstStyle/>
          <a:p>
            <a:r>
              <a:rPr lang="sr-Latn-RS" sz="2400" b="1" cap="all" dirty="0">
                <a:solidFill>
                  <a:srgbClr val="FF0000"/>
                </a:solidFill>
                <a:latin typeface="Times New Roman" panose="02020603050405020304" pitchFamily="18" charset="0"/>
                <a:cs typeface="Times New Roman" panose="02020603050405020304" pitchFamily="18" charset="0"/>
              </a:rPr>
              <a:t>EKSTERNA</a:t>
            </a:r>
            <a:r>
              <a:rPr lang="sr-Latn-RS" sz="2400" b="1" dirty="0">
                <a:solidFill>
                  <a:srgbClr val="FF0000"/>
                </a:solidFill>
                <a:latin typeface="Times New Roman" panose="02020603050405020304" pitchFamily="18" charset="0"/>
                <a:cs typeface="Times New Roman" panose="02020603050405020304" pitchFamily="18" charset="0"/>
              </a:rPr>
              <a:t> provera kvaliteta stručnog rada</a:t>
            </a:r>
            <a:endParaRPr lang="sr-Latn-RS" altLang="sr-Latn-RS" sz="2400" b="1" dirty="0">
              <a:solidFill>
                <a:srgbClr val="0070C0"/>
              </a:solidFill>
              <a:latin typeface="Times New Roman" panose="02020603050405020304" pitchFamily="18" charset="0"/>
              <a:cs typeface="Times New Roman" panose="02020603050405020304" pitchFamily="18" charset="0"/>
            </a:endParaRPr>
          </a:p>
          <a:p>
            <a:pPr lvl="1"/>
            <a:r>
              <a:rPr lang="sr-Latn-RS" altLang="sr-Latn-RS" sz="2400" i="0" dirty="0">
                <a:latin typeface="Times New Roman" panose="02020603050405020304" pitchFamily="18" charset="0"/>
                <a:cs typeface="Times New Roman" panose="02020603050405020304" pitchFamily="18" charset="0"/>
              </a:rPr>
              <a:t>Ministarstvo razmatra zahtev za vanrednu provjeru kvaliteta stručnog rada i o utvrđenim činjenicama obavještava podnosioca zahteva u roku </a:t>
            </a:r>
            <a:r>
              <a:rPr lang="sr-Latn-RS" altLang="sr-Latn-RS" sz="2400" b="1" i="0" dirty="0">
                <a:latin typeface="Times New Roman" panose="02020603050405020304" pitchFamily="18" charset="0"/>
                <a:cs typeface="Times New Roman" panose="02020603050405020304" pitchFamily="18" charset="0"/>
              </a:rPr>
              <a:t>od 15 dana od dana prijema zahteva. </a:t>
            </a:r>
          </a:p>
          <a:p>
            <a:pPr lvl="1"/>
            <a:r>
              <a:rPr lang="sr-Latn-RS" altLang="sr-Latn-RS" sz="2400" i="0" dirty="0">
                <a:latin typeface="Times New Roman" panose="02020603050405020304" pitchFamily="18" charset="0"/>
                <a:cs typeface="Times New Roman" panose="02020603050405020304" pitchFamily="18" charset="0"/>
              </a:rPr>
              <a:t>Vanredna spoljna provera kvaliteta stručnog rada sprovodi se </a:t>
            </a:r>
            <a:r>
              <a:rPr lang="sr-Latn-RS" altLang="sr-Latn-RS" sz="2400" b="1" i="0" dirty="0">
                <a:latin typeface="Times New Roman" panose="02020603050405020304" pitchFamily="18" charset="0"/>
                <a:cs typeface="Times New Roman" panose="02020603050405020304" pitchFamily="18" charset="0"/>
              </a:rPr>
              <a:t>najdalje u roku od 30 dana </a:t>
            </a:r>
            <a:r>
              <a:rPr lang="sr-Latn-RS" altLang="sr-Latn-RS" sz="2400" i="0" dirty="0">
                <a:latin typeface="Times New Roman" panose="02020603050405020304" pitchFamily="18" charset="0"/>
                <a:cs typeface="Times New Roman" panose="02020603050405020304" pitchFamily="18" charset="0"/>
              </a:rPr>
              <a:t>od dana dostavljanja obavještenja podnosiocu zahtjeva o sprovođenju vanredne provjere kvaliteta stručnog rada.</a:t>
            </a:r>
            <a:endParaRPr lang="sr-Latn-RS" altLang="sr-Latn-RS" sz="2400" b="1" i="0" dirty="0">
              <a:solidFill>
                <a:srgbClr val="0070C0"/>
              </a:solidFill>
              <a:latin typeface="Times New Roman" panose="02020603050405020304" pitchFamily="18" charset="0"/>
              <a:cs typeface="Times New Roman" panose="02020603050405020304" pitchFamily="18" charset="0"/>
            </a:endParaRPr>
          </a:p>
          <a:p>
            <a:pPr lvl="1" eaLnBrk="1" hangingPunct="1"/>
            <a:r>
              <a:rPr lang="sr-Latn-RS" altLang="sr-Latn-RS" sz="2400" i="0" dirty="0">
                <a:latin typeface="Times New Roman" panose="02020603050405020304" pitchFamily="18" charset="0"/>
                <a:cs typeface="Times New Roman" panose="02020603050405020304" pitchFamily="18" charset="0"/>
              </a:rPr>
              <a:t>Spoljnu provjeru kvaliteta stručnog rada zdravstvene ustanove, privatne prakse, zdravstvenih radnika i zdravstvenih saradnika </a:t>
            </a:r>
            <a:r>
              <a:rPr lang="sr-Latn-RS" altLang="sr-Latn-RS" sz="2400" b="1" i="0" dirty="0">
                <a:latin typeface="Times New Roman" panose="02020603050405020304" pitchFamily="18" charset="0"/>
                <a:cs typeface="Times New Roman" panose="02020603050405020304" pitchFamily="18" charset="0"/>
              </a:rPr>
              <a:t>vrše stručni nadzornici. </a:t>
            </a:r>
            <a:endParaRPr lang="sr-Latn-RS" altLang="sr-Latn-RS" sz="2400" i="0" dirty="0">
              <a:solidFill>
                <a:srgbClr val="0070C0"/>
              </a:solidFill>
              <a:latin typeface="Times New Roman" panose="02020603050405020304" pitchFamily="18" charset="0"/>
              <a:cs typeface="Times New Roman" panose="02020603050405020304" pitchFamily="18" charset="0"/>
            </a:endParaRPr>
          </a:p>
          <a:p>
            <a:pPr lvl="1" eaLnBrk="1" hangingPunct="1"/>
            <a:r>
              <a:rPr lang="sr-Latn-RS" altLang="sr-Latn-RS" sz="2400" i="0" dirty="0">
                <a:latin typeface="Times New Roman" panose="02020603050405020304" pitchFamily="18" charset="0"/>
                <a:cs typeface="Times New Roman" panose="02020603050405020304" pitchFamily="18" charset="0"/>
              </a:rPr>
              <a:t>Sprovođenju spoljne provere kvaliteta stručnog rada </a:t>
            </a:r>
            <a:r>
              <a:rPr lang="sr-Latn-RS" altLang="sr-Latn-RS" sz="2400" b="1" i="0" dirty="0">
                <a:latin typeface="Times New Roman" panose="02020603050405020304" pitchFamily="18" charset="0"/>
                <a:cs typeface="Times New Roman" panose="02020603050405020304" pitchFamily="18" charset="0"/>
              </a:rPr>
              <a:t>prisustvuje stručni rukovodilac i zdravstveni radnici, odnosno zdravstveni saradnici nad čijim se radom vrši provjera. </a:t>
            </a:r>
          </a:p>
          <a:p>
            <a:pPr lvl="1" eaLnBrk="1" hangingPunct="1"/>
            <a:r>
              <a:rPr lang="sv-SE" altLang="sr-Latn-RS" sz="2400" i="0" dirty="0">
                <a:latin typeface="Times New Roman" panose="02020603050405020304" pitchFamily="18" charset="0"/>
                <a:cs typeface="Times New Roman" panose="02020603050405020304" pitchFamily="18" charset="0"/>
              </a:rPr>
              <a:t>Za vršenje vanredne prov</a:t>
            </a:r>
            <a:r>
              <a:rPr lang="sr-Latn-RS" altLang="sr-Latn-RS" sz="2400" i="0" dirty="0">
                <a:latin typeface="Times New Roman" panose="02020603050405020304" pitchFamily="18" charset="0"/>
                <a:cs typeface="Times New Roman" panose="02020603050405020304" pitchFamily="18" charset="0"/>
              </a:rPr>
              <a:t>j</a:t>
            </a:r>
            <a:r>
              <a:rPr lang="sv-SE" altLang="sr-Latn-RS" sz="2400" i="0" dirty="0">
                <a:latin typeface="Times New Roman" panose="02020603050405020304" pitchFamily="18" charset="0"/>
                <a:cs typeface="Times New Roman" panose="02020603050405020304" pitchFamily="18" charset="0"/>
              </a:rPr>
              <a:t>ere kvaliteta stručnog rada </a:t>
            </a:r>
            <a:r>
              <a:rPr lang="sv-SE" altLang="sr-Latn-RS" sz="2400" b="1" i="0" dirty="0">
                <a:latin typeface="Times New Roman" panose="02020603050405020304" pitchFamily="18" charset="0"/>
                <a:cs typeface="Times New Roman" panose="02020603050405020304" pitchFamily="18" charset="0"/>
              </a:rPr>
              <a:t>stručnim nadzornicima se dostavlja </a:t>
            </a:r>
            <a:r>
              <a:rPr lang="sv-SE" altLang="sr-Latn-RS" sz="2400" b="1" i="0" u="sng" dirty="0">
                <a:latin typeface="Times New Roman" panose="02020603050405020304" pitchFamily="18" charset="0"/>
                <a:cs typeface="Times New Roman" panose="02020603050405020304" pitchFamily="18" charset="0"/>
              </a:rPr>
              <a:t>i zaht</a:t>
            </a:r>
            <a:r>
              <a:rPr lang="sr-Latn-RS" altLang="sr-Latn-RS" sz="2400" b="1" i="0" u="sng" dirty="0">
                <a:latin typeface="Times New Roman" panose="02020603050405020304" pitchFamily="18" charset="0"/>
                <a:cs typeface="Times New Roman" panose="02020603050405020304" pitchFamily="18" charset="0"/>
              </a:rPr>
              <a:t>j</a:t>
            </a:r>
            <a:r>
              <a:rPr lang="sv-SE" altLang="sr-Latn-RS" sz="2400" b="1" i="0" u="sng" dirty="0">
                <a:latin typeface="Times New Roman" panose="02020603050405020304" pitchFamily="18" charset="0"/>
                <a:cs typeface="Times New Roman" panose="02020603050405020304" pitchFamily="18" charset="0"/>
              </a:rPr>
              <a:t>ev lica,</a:t>
            </a:r>
            <a:r>
              <a:rPr lang="sv-SE" altLang="sr-Latn-RS" sz="2400" b="1" i="0" dirty="0">
                <a:latin typeface="Times New Roman" panose="02020603050405020304" pitchFamily="18" charset="0"/>
                <a:cs typeface="Times New Roman" panose="02020603050405020304" pitchFamily="18" charset="0"/>
              </a:rPr>
              <a:t> po kojem se vanredna prov</a:t>
            </a:r>
            <a:r>
              <a:rPr lang="sr-Latn-RS" altLang="sr-Latn-RS" sz="2400" b="1" i="0" dirty="0">
                <a:latin typeface="Times New Roman" panose="02020603050405020304" pitchFamily="18" charset="0"/>
                <a:cs typeface="Times New Roman" panose="02020603050405020304" pitchFamily="18" charset="0"/>
              </a:rPr>
              <a:t>j</a:t>
            </a:r>
            <a:r>
              <a:rPr lang="sv-SE" altLang="sr-Latn-RS" sz="2400" b="1" i="0" dirty="0">
                <a:latin typeface="Times New Roman" panose="02020603050405020304" pitchFamily="18" charset="0"/>
                <a:cs typeface="Times New Roman" panose="02020603050405020304" pitchFamily="18" charset="0"/>
              </a:rPr>
              <a:t>era kvaliteta stručnog rada vrši.</a:t>
            </a:r>
            <a:r>
              <a:rPr lang="sv-SE" altLang="sr-Latn-RS" sz="2400" i="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4348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12C6C-B89B-4A0A-8695-884BC4E78E3E}"/>
              </a:ext>
            </a:extLst>
          </p:cNvPr>
          <p:cNvSpPr>
            <a:spLocks noGrp="1"/>
          </p:cNvSpPr>
          <p:nvPr>
            <p:ph type="title"/>
          </p:nvPr>
        </p:nvSpPr>
        <p:spPr>
          <a:xfrm>
            <a:off x="1418253" y="233265"/>
            <a:ext cx="9601200" cy="639147"/>
          </a:xfrm>
        </p:spPr>
        <p:txBody>
          <a:bodyPr>
            <a:normAutofit fontScale="90000"/>
          </a:bodyPr>
          <a:lstStyle/>
          <a:p>
            <a:pPr algn="ctr"/>
            <a:r>
              <a:rPr lang="sr-Latn-RS" altLang="sr-Latn-RS" sz="4400" b="1" dirty="0">
                <a:solidFill>
                  <a:srgbClr val="FF0000"/>
                </a:solidFill>
              </a:rPr>
              <a:t>Procjena kvaliteta rada</a:t>
            </a:r>
            <a:endParaRPr lang="en-US" dirty="0"/>
          </a:p>
        </p:txBody>
      </p:sp>
      <p:sp>
        <p:nvSpPr>
          <p:cNvPr id="3" name="Content Placeholder 2">
            <a:extLst>
              <a:ext uri="{FF2B5EF4-FFF2-40B4-BE49-F238E27FC236}">
                <a16:creationId xmlns:a16="http://schemas.microsoft.com/office/drawing/2014/main" id="{13D2036F-B1F5-449A-9061-F6C3DB3D7678}"/>
              </a:ext>
            </a:extLst>
          </p:cNvPr>
          <p:cNvSpPr>
            <a:spLocks noGrp="1"/>
          </p:cNvSpPr>
          <p:nvPr>
            <p:ph idx="1"/>
          </p:nvPr>
        </p:nvSpPr>
        <p:spPr>
          <a:xfrm>
            <a:off x="942393" y="1240972"/>
            <a:ext cx="10935478" cy="5075853"/>
          </a:xfrm>
          <a:solidFill>
            <a:schemeClr val="bg1"/>
          </a:solidFill>
        </p:spPr>
        <p:txBody>
          <a:bodyPr>
            <a:normAutofit/>
          </a:bodyPr>
          <a:lstStyle/>
          <a:p>
            <a:r>
              <a:rPr lang="sr-Latn-RS" b="1" cap="all" dirty="0">
                <a:solidFill>
                  <a:srgbClr val="FF0000"/>
                </a:solidFill>
                <a:latin typeface="Times New Roman" panose="02020603050405020304" pitchFamily="18" charset="0"/>
                <a:cs typeface="Times New Roman" panose="02020603050405020304" pitchFamily="18" charset="0"/>
              </a:rPr>
              <a:t>EKSTERNA</a:t>
            </a:r>
            <a:r>
              <a:rPr lang="sr-Latn-RS" b="1" dirty="0">
                <a:solidFill>
                  <a:srgbClr val="FF0000"/>
                </a:solidFill>
                <a:latin typeface="Times New Roman" panose="02020603050405020304" pitchFamily="18" charset="0"/>
                <a:cs typeface="Times New Roman" panose="02020603050405020304" pitchFamily="18" charset="0"/>
              </a:rPr>
              <a:t> provera kvaliteta stručnog rada </a:t>
            </a:r>
            <a:r>
              <a:rPr lang="sr-Latn-RS" altLang="sr-Latn-RS" b="1" dirty="0">
                <a:solidFill>
                  <a:srgbClr val="FF0000"/>
                </a:solidFill>
                <a:latin typeface="Times New Roman" panose="02020603050405020304" pitchFamily="18" charset="0"/>
                <a:cs typeface="Times New Roman" panose="02020603050405020304" pitchFamily="18" charset="0"/>
              </a:rPr>
              <a:t> </a:t>
            </a:r>
            <a:endParaRPr lang="sr-Latn-RS" b="1" dirty="0">
              <a:solidFill>
                <a:srgbClr val="FF0000"/>
              </a:solidFill>
              <a:latin typeface="Times New Roman" panose="02020603050405020304" pitchFamily="18" charset="0"/>
              <a:cs typeface="Times New Roman" panose="02020603050405020304" pitchFamily="18" charset="0"/>
            </a:endParaRPr>
          </a:p>
          <a:p>
            <a:pPr lvl="1" eaLnBrk="1" hangingPunct="1"/>
            <a:r>
              <a:rPr lang="sr-Latn-RS" altLang="sr-Latn-RS" i="0" dirty="0">
                <a:latin typeface="Times New Roman" panose="02020603050405020304" pitchFamily="18" charset="0"/>
                <a:cs typeface="Times New Roman" panose="02020603050405020304" pitchFamily="18" charset="0"/>
              </a:rPr>
              <a:t>Stručni nadzornici sačinjavaju izveštaj o spoljnoj provjeri kvaliteta stručnog rada. </a:t>
            </a:r>
          </a:p>
          <a:p>
            <a:pPr lvl="1" eaLnBrk="1" hangingPunct="1"/>
            <a:r>
              <a:rPr lang="sr-Latn-RS" altLang="sr-Latn-RS" i="0" dirty="0">
                <a:latin typeface="Times New Roman" panose="02020603050405020304" pitchFamily="18" charset="0"/>
                <a:cs typeface="Times New Roman" panose="02020603050405020304" pitchFamily="18" charset="0"/>
              </a:rPr>
              <a:t>Izveštaji o redovnoj spoljnoj provjeri kvaliteta stručnog rada sačinjavaju se za vanbolničku i bolničku zdravstvenu zaštitu, za kliničko biohemijsku i drugu laboratorijsku dijagnostiku, za farmaceutsku zdravstvenu delatnost i sačinjava se izveštaj o vanrednoj spoljnoj provjeri kvaliteta stručnog rada. </a:t>
            </a:r>
            <a:endParaRPr lang="sr-Latn-RS" altLang="sr-Latn-RS" i="0" dirty="0">
              <a:solidFill>
                <a:srgbClr val="0070C0"/>
              </a:solidFill>
              <a:latin typeface="Times New Roman" panose="02020603050405020304" pitchFamily="18" charset="0"/>
              <a:cs typeface="Times New Roman" panose="02020603050405020304" pitchFamily="18" charset="0"/>
            </a:endParaRPr>
          </a:p>
          <a:p>
            <a:pPr eaLnBrk="1" fontAlgn="auto" hangingPunct="1">
              <a:spcAft>
                <a:spcPts val="0"/>
              </a:spcAft>
              <a:defRPr/>
            </a:pPr>
            <a:r>
              <a:rPr lang="sr-Latn-RS" altLang="sr-Latn-RS" b="1" dirty="0">
                <a:latin typeface="Times New Roman" panose="02020603050405020304" pitchFamily="18" charset="0"/>
                <a:cs typeface="Times New Roman" panose="02020603050405020304" pitchFamily="18" charset="0"/>
              </a:rPr>
              <a:t>Izveštaji  se dostavljaju:</a:t>
            </a:r>
          </a:p>
          <a:p>
            <a:pPr lvl="1" eaLnBrk="1" fontAlgn="auto" hangingPunct="1">
              <a:spcAft>
                <a:spcPts val="0"/>
              </a:spcAft>
              <a:defRPr/>
            </a:pPr>
            <a:r>
              <a:rPr lang="sr-Latn-RS" altLang="sr-Latn-RS" b="1" i="0" dirty="0">
                <a:latin typeface="Times New Roman" panose="02020603050405020304" pitchFamily="18" charset="0"/>
                <a:cs typeface="Times New Roman" panose="02020603050405020304" pitchFamily="18" charset="0"/>
              </a:rPr>
              <a:t>ministru,</a:t>
            </a:r>
          </a:p>
          <a:p>
            <a:pPr lvl="1" eaLnBrk="1" fontAlgn="auto" hangingPunct="1">
              <a:spcAft>
                <a:spcPts val="0"/>
              </a:spcAft>
              <a:defRPr/>
            </a:pPr>
            <a:r>
              <a:rPr lang="sr-Latn-RS" altLang="sr-Latn-RS" b="1" i="0" dirty="0">
                <a:latin typeface="Times New Roman" panose="02020603050405020304" pitchFamily="18" charset="0"/>
                <a:cs typeface="Times New Roman" panose="02020603050405020304" pitchFamily="18" charset="0"/>
              </a:rPr>
              <a:t>zdravstvenoj ustanovi</a:t>
            </a:r>
            <a:r>
              <a:rPr lang="sr-Latn-RS" altLang="sr-Latn-RS" i="0" dirty="0">
                <a:latin typeface="Times New Roman" panose="02020603050405020304" pitchFamily="18" charset="0"/>
                <a:cs typeface="Times New Roman" panose="02020603050405020304" pitchFamily="18" charset="0"/>
              </a:rPr>
              <a:t>, odnosno privatnoj praksi, </a:t>
            </a:r>
          </a:p>
          <a:p>
            <a:pPr lvl="1" eaLnBrk="1" fontAlgn="auto" hangingPunct="1">
              <a:spcAft>
                <a:spcPts val="0"/>
              </a:spcAft>
              <a:defRPr/>
            </a:pPr>
            <a:r>
              <a:rPr lang="sr-Latn-RS" altLang="sr-Latn-RS" i="0" dirty="0">
                <a:latin typeface="Times New Roman" panose="02020603050405020304" pitchFamily="18" charset="0"/>
                <a:cs typeface="Times New Roman" panose="02020603050405020304" pitchFamily="18" charset="0"/>
              </a:rPr>
              <a:t>nadležnoj </a:t>
            </a:r>
            <a:r>
              <a:rPr lang="sr-Latn-RS" altLang="sr-Latn-RS" b="1" i="0" dirty="0">
                <a:latin typeface="Times New Roman" panose="02020603050405020304" pitchFamily="18" charset="0"/>
                <a:cs typeface="Times New Roman" panose="02020603050405020304" pitchFamily="18" charset="0"/>
              </a:rPr>
              <a:t>komori zdravstvenih </a:t>
            </a:r>
            <a:r>
              <a:rPr lang="sr-Latn-RS" altLang="sr-Latn-RS" i="0" dirty="0">
                <a:latin typeface="Times New Roman" panose="02020603050405020304" pitchFamily="18" charset="0"/>
                <a:cs typeface="Times New Roman" panose="02020603050405020304" pitchFamily="18" charset="0"/>
              </a:rPr>
              <a:t>radnika u roku od 15 dana od dana izvršene provjere kvaliteta stručnog rada. </a:t>
            </a:r>
          </a:p>
          <a:p>
            <a:pPr lvl="1" eaLnBrk="1" fontAlgn="auto" hangingPunct="1">
              <a:spcAft>
                <a:spcPts val="0"/>
              </a:spcAft>
              <a:defRPr/>
            </a:pPr>
            <a:r>
              <a:rPr lang="sr-Latn-RS" altLang="sr-Latn-RS" b="1" i="0" dirty="0">
                <a:latin typeface="Times New Roman" panose="02020603050405020304" pitchFamily="18" charset="0"/>
                <a:cs typeface="Times New Roman" panose="02020603050405020304" pitchFamily="18" charset="0"/>
              </a:rPr>
              <a:t>i licu po čijem zahtevu je vanredna provjera kvaliteta sprovedena</a:t>
            </a:r>
            <a:r>
              <a:rPr lang="sr-Latn-RS" altLang="sr-Latn-RS" i="0" dirty="0">
                <a:latin typeface="Times New Roman" panose="02020603050405020304" pitchFamily="18" charset="0"/>
                <a:cs typeface="Times New Roman" panose="02020603050405020304" pitchFamily="18" charset="0"/>
              </a:rPr>
              <a:t>, u skladu sa zakonom. </a:t>
            </a:r>
          </a:p>
          <a:p>
            <a:pPr marL="530352" lvl="1" indent="0" eaLnBrk="1" fontAlgn="auto" hangingPunct="1">
              <a:spcAft>
                <a:spcPts val="0"/>
              </a:spcAft>
              <a:buNone/>
              <a:defRPr/>
            </a:pPr>
            <a:r>
              <a:rPr lang="sr-Latn-RS" altLang="sr-Latn-RS" i="0" dirty="0">
                <a:latin typeface="Times New Roman" panose="02020603050405020304" pitchFamily="18" charset="0"/>
                <a:cs typeface="Times New Roman" panose="02020603050405020304" pitchFamily="18" charset="0"/>
              </a:rPr>
              <a:t>Zdravstvena ustanova, osnivač privatne prakse, zdravstveni radnik i zdravstveni saradnik mogu </a:t>
            </a:r>
            <a:r>
              <a:rPr lang="sr-Latn-RS" altLang="sr-Latn-RS" b="1" i="0" u="sng" dirty="0">
                <a:latin typeface="Times New Roman" panose="02020603050405020304" pitchFamily="18" charset="0"/>
                <a:cs typeface="Times New Roman" panose="02020603050405020304" pitchFamily="18" charset="0"/>
              </a:rPr>
              <a:t>podnjeti prigovor</a:t>
            </a:r>
            <a:r>
              <a:rPr lang="sr-Latn-RS" altLang="sr-Latn-RS" i="0" dirty="0">
                <a:solidFill>
                  <a:srgbClr val="FF0000"/>
                </a:solidFill>
                <a:latin typeface="Times New Roman" panose="02020603050405020304" pitchFamily="18" charset="0"/>
                <a:cs typeface="Times New Roman" panose="02020603050405020304" pitchFamily="18" charset="0"/>
              </a:rPr>
              <a:t> </a:t>
            </a:r>
            <a:r>
              <a:rPr lang="sr-Latn-RS" altLang="sr-Latn-RS" i="0" dirty="0">
                <a:latin typeface="Times New Roman" panose="02020603050405020304" pitchFamily="18" charset="0"/>
                <a:cs typeface="Times New Roman" panose="02020603050405020304" pitchFamily="18" charset="0"/>
              </a:rPr>
              <a:t>na izveštaj nadzornika u </a:t>
            </a:r>
            <a:r>
              <a:rPr lang="sr-Latn-RS" altLang="sr-Latn-RS" b="1" i="0" dirty="0">
                <a:latin typeface="Times New Roman" panose="02020603050405020304" pitchFamily="18" charset="0"/>
                <a:cs typeface="Times New Roman" panose="02020603050405020304" pitchFamily="18" charset="0"/>
              </a:rPr>
              <a:t>roku od </a:t>
            </a:r>
            <a:r>
              <a:rPr lang="sr-Latn-RS" altLang="sr-Latn-RS" b="1" i="0" u="sng" dirty="0">
                <a:solidFill>
                  <a:srgbClr val="FF0000"/>
                </a:solidFill>
                <a:latin typeface="Times New Roman" panose="02020603050405020304" pitchFamily="18" charset="0"/>
                <a:cs typeface="Times New Roman" panose="02020603050405020304" pitchFamily="18" charset="0"/>
              </a:rPr>
              <a:t>tri dana</a:t>
            </a:r>
            <a:r>
              <a:rPr lang="sr-Latn-RS" altLang="sr-Latn-RS" b="1" i="0" dirty="0">
                <a:solidFill>
                  <a:srgbClr val="FF0000"/>
                </a:solidFill>
                <a:latin typeface="Times New Roman" panose="02020603050405020304" pitchFamily="18" charset="0"/>
                <a:cs typeface="Times New Roman" panose="02020603050405020304" pitchFamily="18" charset="0"/>
              </a:rPr>
              <a:t> </a:t>
            </a:r>
            <a:r>
              <a:rPr lang="sr-Latn-RS" altLang="sr-Latn-RS" b="1" i="0" dirty="0">
                <a:latin typeface="Times New Roman" panose="02020603050405020304" pitchFamily="18" charset="0"/>
                <a:cs typeface="Times New Roman" panose="02020603050405020304" pitchFamily="18" charset="0"/>
              </a:rPr>
              <a:t>od dana prijema izveštaja.</a:t>
            </a:r>
          </a:p>
          <a:p>
            <a:pPr lvl="1" eaLnBrk="1" hangingPunct="1"/>
            <a:endParaRPr lang="sr-Latn-RS" altLang="sr-Latn-RS" i="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2346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BFFB53-D918-41DB-883F-42A07B4AC203}"/>
              </a:ext>
            </a:extLst>
          </p:cNvPr>
          <p:cNvSpPr>
            <a:spLocks noGrp="1"/>
          </p:cNvSpPr>
          <p:nvPr>
            <p:ph type="title"/>
          </p:nvPr>
        </p:nvSpPr>
        <p:spPr>
          <a:xfrm>
            <a:off x="1371600" y="153955"/>
            <a:ext cx="9601200" cy="1485900"/>
          </a:xfrm>
        </p:spPr>
        <p:txBody>
          <a:bodyPr/>
          <a:lstStyle/>
          <a:p>
            <a:pPr algn="ctr"/>
            <a:r>
              <a:rPr lang="sr-Latn-RS" altLang="sr-Latn-RS" sz="4400" b="1" dirty="0">
                <a:solidFill>
                  <a:srgbClr val="FF0000"/>
                </a:solidFill>
              </a:rPr>
              <a:t>Procjena kvaliteta rada</a:t>
            </a:r>
            <a:endParaRPr lang="en-US" dirty="0"/>
          </a:p>
        </p:txBody>
      </p:sp>
      <p:sp>
        <p:nvSpPr>
          <p:cNvPr id="6" name="Content Placeholder 5">
            <a:extLst>
              <a:ext uri="{FF2B5EF4-FFF2-40B4-BE49-F238E27FC236}">
                <a16:creationId xmlns:a16="http://schemas.microsoft.com/office/drawing/2014/main" id="{8F40DB12-0955-4ADE-8D77-597FB73F2F0F}"/>
              </a:ext>
            </a:extLst>
          </p:cNvPr>
          <p:cNvSpPr>
            <a:spLocks noGrp="1"/>
          </p:cNvSpPr>
          <p:nvPr>
            <p:ph idx="1"/>
          </p:nvPr>
        </p:nvSpPr>
        <p:spPr>
          <a:xfrm>
            <a:off x="475861" y="1156996"/>
            <a:ext cx="11504645" cy="5075854"/>
          </a:xfrm>
          <a:solidFill>
            <a:schemeClr val="bg1"/>
          </a:solidFill>
          <a:ln>
            <a:solidFill>
              <a:schemeClr val="accent1"/>
            </a:solidFill>
          </a:ln>
        </p:spPr>
        <p:txBody>
          <a:bodyPr>
            <a:normAutofit/>
          </a:bodyPr>
          <a:lstStyle/>
          <a:p>
            <a:pPr eaLnBrk="1" hangingPunct="1"/>
            <a:r>
              <a:rPr lang="sr-Latn-RS" altLang="sr-Latn-RS" b="1" dirty="0">
                <a:latin typeface="Times New Roman" panose="02020603050405020304" pitchFamily="18" charset="0"/>
                <a:cs typeface="Times New Roman" panose="02020603050405020304" pitchFamily="18" charset="0"/>
              </a:rPr>
              <a:t>MJERE KOJE SE PREDUZIMAJU ZA OTKLANJANJE UOČENIH NEDOSTATAKA </a:t>
            </a:r>
          </a:p>
          <a:p>
            <a:pPr marL="530352" lvl="1" indent="0">
              <a:buNone/>
            </a:pPr>
            <a:r>
              <a:rPr lang="sr-Latn-RS" altLang="sr-Latn-RS" sz="2400" b="1" i="1" dirty="0">
                <a:solidFill>
                  <a:srgbClr val="FF0000"/>
                </a:solidFill>
                <a:latin typeface="Times New Roman" panose="02020603050405020304" pitchFamily="18" charset="0"/>
                <a:cs typeface="Times New Roman" panose="02020603050405020304" pitchFamily="18" charset="0"/>
              </a:rPr>
              <a:t>a)narediti</a:t>
            </a:r>
            <a:r>
              <a:rPr lang="sr-Latn-RS" altLang="sr-Latn-RS" sz="2400" dirty="0">
                <a:solidFill>
                  <a:srgbClr val="FF0000"/>
                </a:solidFill>
                <a:latin typeface="Times New Roman" panose="02020603050405020304" pitchFamily="18" charset="0"/>
                <a:cs typeface="Times New Roman" panose="02020603050405020304" pitchFamily="18" charset="0"/>
              </a:rPr>
              <a:t> </a:t>
            </a:r>
            <a:r>
              <a:rPr lang="sr-Latn-RS" altLang="sr-Latn-RS" sz="2400" b="1" i="1" dirty="0">
                <a:solidFill>
                  <a:srgbClr val="FF0000"/>
                </a:solidFill>
                <a:latin typeface="Times New Roman" panose="02020603050405020304" pitchFamily="18" charset="0"/>
                <a:cs typeface="Times New Roman" panose="02020603050405020304" pitchFamily="18" charset="0"/>
              </a:rPr>
              <a:t>otklanjanje</a:t>
            </a:r>
            <a:r>
              <a:rPr lang="sr-Latn-RS" altLang="sr-Latn-RS" sz="2400" dirty="0">
                <a:solidFill>
                  <a:srgbClr val="FF0000"/>
                </a:solidFill>
                <a:latin typeface="Times New Roman" panose="02020603050405020304" pitchFamily="18" charset="0"/>
                <a:cs typeface="Times New Roman" panose="02020603050405020304" pitchFamily="18" charset="0"/>
              </a:rPr>
              <a:t> </a:t>
            </a:r>
          </a:p>
          <a:p>
            <a:pPr lvl="2"/>
            <a:r>
              <a:rPr lang="sr-Latn-RS" altLang="sr-Latn-RS" sz="2200" dirty="0">
                <a:latin typeface="Times New Roman" panose="02020603050405020304" pitchFamily="18" charset="0"/>
                <a:cs typeface="Times New Roman" panose="02020603050405020304" pitchFamily="18" charset="0"/>
              </a:rPr>
              <a:t>utvrđenih nedostataka u određenom roku</a:t>
            </a:r>
            <a:endParaRPr lang="sr-Latn-RS" altLang="sr-Latn-RS" sz="2200" b="1" dirty="0">
              <a:latin typeface="Times New Roman" panose="02020603050405020304" pitchFamily="18" charset="0"/>
              <a:cs typeface="Times New Roman" panose="02020603050405020304" pitchFamily="18" charset="0"/>
            </a:endParaRPr>
          </a:p>
          <a:p>
            <a:pPr marL="530352" lvl="1" indent="0">
              <a:buNone/>
            </a:pPr>
            <a:r>
              <a:rPr lang="sr-Latn-RS" altLang="sr-Latn-RS" sz="2400" b="1" i="1" dirty="0">
                <a:solidFill>
                  <a:srgbClr val="FF0000"/>
                </a:solidFill>
                <a:latin typeface="Times New Roman" panose="02020603050405020304" pitchFamily="18" charset="0"/>
                <a:cs typeface="Times New Roman" panose="02020603050405020304" pitchFamily="18" charset="0"/>
              </a:rPr>
              <a:t>b)privremeno zabraniti</a:t>
            </a:r>
            <a:r>
              <a:rPr lang="sr-Latn-RS" altLang="sr-Latn-RS" sz="2400" b="1" dirty="0">
                <a:solidFill>
                  <a:srgbClr val="FF0000"/>
                </a:solidFill>
                <a:latin typeface="Times New Roman" panose="02020603050405020304" pitchFamily="18" charset="0"/>
                <a:cs typeface="Times New Roman" panose="02020603050405020304" pitchFamily="18" charset="0"/>
              </a:rPr>
              <a:t> </a:t>
            </a:r>
          </a:p>
          <a:p>
            <a:pPr lvl="2"/>
            <a:r>
              <a:rPr lang="sr-Latn-RS" altLang="sr-Latn-RS" sz="2200" dirty="0">
                <a:latin typeface="Times New Roman" panose="02020603050405020304" pitchFamily="18" charset="0"/>
                <a:cs typeface="Times New Roman" panose="02020603050405020304" pitchFamily="18" charset="0"/>
              </a:rPr>
              <a:t>obavljanje određenih poslova zdravstvene zaštite zdravstvenom radniku, odnosno zdravstvenom saradniku kod kojeg je utvrđen nedostatak u stručnom radu</a:t>
            </a:r>
          </a:p>
          <a:p>
            <a:pPr marL="530352" lvl="1" indent="0">
              <a:buNone/>
            </a:pPr>
            <a:r>
              <a:rPr lang="sr-Latn-RS" altLang="sr-Latn-RS" sz="2400" b="1" i="1" dirty="0">
                <a:solidFill>
                  <a:srgbClr val="FF0000"/>
                </a:solidFill>
                <a:latin typeface="Times New Roman" panose="02020603050405020304" pitchFamily="18" charset="0"/>
                <a:cs typeface="Times New Roman" panose="02020603050405020304" pitchFamily="18" charset="0"/>
              </a:rPr>
              <a:t>c)zatražiti provjeru stručne osposobljenosti</a:t>
            </a:r>
          </a:p>
          <a:p>
            <a:pPr lvl="2"/>
            <a:r>
              <a:rPr lang="sr-Latn-RS" altLang="sr-Latn-RS" sz="2200" dirty="0">
                <a:latin typeface="Times New Roman" panose="02020603050405020304" pitchFamily="18" charset="0"/>
                <a:cs typeface="Times New Roman" panose="02020603050405020304" pitchFamily="18" charset="0"/>
              </a:rPr>
              <a:t>zdravstvenog radnika, odnosno zdravstvenog saradnika u skladu sa zakonom i opštim aktom zdravstvene ustanove</a:t>
            </a:r>
          </a:p>
          <a:p>
            <a:pPr marL="530352" lvl="1" indent="0">
              <a:buNone/>
              <a:defRPr/>
            </a:pPr>
            <a:r>
              <a:rPr lang="sr-Latn-RS" altLang="sr-Latn-RS" sz="2400" b="1" dirty="0">
                <a:solidFill>
                  <a:srgbClr val="FF0000"/>
                </a:solidFill>
                <a:latin typeface="Times New Roman" panose="02020603050405020304" pitchFamily="18" charset="0"/>
                <a:cs typeface="Times New Roman" panose="02020603050405020304" pitchFamily="18" charset="0"/>
              </a:rPr>
              <a:t>d)predložiti, odnosno pokrenuti postupak radi utvrđivanja disciplinske</a:t>
            </a:r>
          </a:p>
          <a:p>
            <a:pPr lvl="2">
              <a:defRPr/>
            </a:pPr>
            <a:r>
              <a:rPr lang="sr-Latn-RS" altLang="sr-Latn-RS" sz="2200" b="1" dirty="0">
                <a:latin typeface="Times New Roman" panose="02020603050405020304" pitchFamily="18" charset="0"/>
                <a:cs typeface="Times New Roman" panose="02020603050405020304" pitchFamily="18" charset="0"/>
              </a:rPr>
              <a:t> </a:t>
            </a:r>
            <a:r>
              <a:rPr lang="sr-Latn-RS" altLang="sr-Latn-RS" sz="2200" dirty="0">
                <a:latin typeface="Times New Roman" panose="02020603050405020304" pitchFamily="18" charset="0"/>
                <a:cs typeface="Times New Roman" panose="02020603050405020304" pitchFamily="18" charset="0"/>
              </a:rPr>
              <a:t>odgovornosti zdravstvenog radnika, odnosno zdravstvenog saradnika; </a:t>
            </a:r>
          </a:p>
          <a:p>
            <a:pPr marL="530352" lvl="1" indent="0">
              <a:buNone/>
              <a:defRPr/>
            </a:pPr>
            <a:r>
              <a:rPr lang="sr-Latn-RS" altLang="sr-Latn-RS" sz="2400" b="1" dirty="0">
                <a:solidFill>
                  <a:srgbClr val="FF0000"/>
                </a:solidFill>
                <a:latin typeface="Times New Roman" panose="02020603050405020304" pitchFamily="18" charset="0"/>
                <a:cs typeface="Times New Roman" panose="02020603050405020304" pitchFamily="18" charset="0"/>
              </a:rPr>
              <a:t>e)preduzeti druge mjere u skladu sa zakonom</a:t>
            </a:r>
            <a:r>
              <a:rPr lang="sr-Latn-RS" altLang="sr-Latn-RS" sz="2400" b="1" dirty="0">
                <a:latin typeface="Times New Roman" panose="02020603050405020304" pitchFamily="18" charset="0"/>
                <a:cs typeface="Times New Roman" panose="02020603050405020304" pitchFamily="18" charset="0"/>
              </a:rPr>
              <a:t> </a:t>
            </a:r>
            <a:r>
              <a:rPr lang="sr-Latn-RS" altLang="sr-Latn-RS" sz="2400" dirty="0">
                <a:latin typeface="Times New Roman" panose="02020603050405020304" pitchFamily="18" charset="0"/>
                <a:cs typeface="Times New Roman" panose="02020603050405020304" pitchFamily="18" charset="0"/>
              </a:rPr>
              <a:t>i opštim aktom zdravstvene ustanove.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8584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C464F3-A2F0-42BF-8A59-2205C4B797C4}"/>
              </a:ext>
            </a:extLst>
          </p:cNvPr>
          <p:cNvSpPr>
            <a:spLocks noGrp="1"/>
          </p:cNvSpPr>
          <p:nvPr>
            <p:ph type="title"/>
          </p:nvPr>
        </p:nvSpPr>
        <p:spPr>
          <a:xfrm>
            <a:off x="1371600" y="139959"/>
            <a:ext cx="9601200" cy="1485900"/>
          </a:xfrm>
        </p:spPr>
        <p:txBody>
          <a:bodyPr>
            <a:noAutofit/>
          </a:bodyPr>
          <a:lstStyle/>
          <a:p>
            <a:pPr algn="ctr"/>
            <a:r>
              <a:rPr lang="sr-Latn-RS" altLang="sr-Latn-RS" sz="2800" b="1" dirty="0">
                <a:solidFill>
                  <a:srgbClr val="FF0000"/>
                </a:solidFill>
              </a:rPr>
              <a:t>Procjena kvaliteta rada</a:t>
            </a:r>
            <a:endParaRPr lang="en-US" sz="2800" dirty="0"/>
          </a:p>
        </p:txBody>
      </p:sp>
      <p:sp>
        <p:nvSpPr>
          <p:cNvPr id="6" name="Content Placeholder 5">
            <a:extLst>
              <a:ext uri="{FF2B5EF4-FFF2-40B4-BE49-F238E27FC236}">
                <a16:creationId xmlns:a16="http://schemas.microsoft.com/office/drawing/2014/main" id="{9B770A52-AA7A-4384-B535-5D40C73DE32A}"/>
              </a:ext>
            </a:extLst>
          </p:cNvPr>
          <p:cNvSpPr>
            <a:spLocks noGrp="1"/>
          </p:cNvSpPr>
          <p:nvPr>
            <p:ph idx="1"/>
          </p:nvPr>
        </p:nvSpPr>
        <p:spPr>
          <a:xfrm>
            <a:off x="774441" y="1343609"/>
            <a:ext cx="11215396" cy="5374432"/>
          </a:xfrm>
          <a:solidFill>
            <a:schemeClr val="bg1"/>
          </a:solidFill>
        </p:spPr>
        <p:txBody>
          <a:bodyPr>
            <a:normAutofit fontScale="85000" lnSpcReduction="20000"/>
          </a:bodyPr>
          <a:lstStyle/>
          <a:p>
            <a:pPr eaLnBrk="1" fontAlgn="auto" hangingPunct="1">
              <a:spcAft>
                <a:spcPts val="0"/>
              </a:spcAft>
              <a:defRPr/>
            </a:pPr>
            <a:r>
              <a:rPr lang="sr-Latn-RS" altLang="sr-Latn-RS" sz="1900" b="1" dirty="0">
                <a:solidFill>
                  <a:srgbClr val="002060"/>
                </a:solidFill>
                <a:latin typeface="Times New Roman" panose="02020603050405020304" pitchFamily="18" charset="0"/>
                <a:cs typeface="Times New Roman" panose="02020603050405020304" pitchFamily="18" charset="0"/>
              </a:rPr>
              <a:t>O REDOVNOJ SPOLJNOJ PROVJERI KVALITETA STRUČNOG RADA ZA VANBOLNIČKU I BOLNIČKU ZDRAVSTVENU ZAŠTITU </a:t>
            </a:r>
          </a:p>
          <a:p>
            <a:pPr eaLnBrk="1" fontAlgn="auto" hangingPunct="1">
              <a:spcAft>
                <a:spcPts val="0"/>
              </a:spcAft>
              <a:defRPr/>
            </a:pPr>
            <a:r>
              <a:rPr lang="sr-Latn-RS" altLang="sr-Latn-RS" sz="1900" b="1" dirty="0">
                <a:latin typeface="Times New Roman" panose="02020603050405020304" pitchFamily="18" charset="0"/>
                <a:cs typeface="Times New Roman" panose="02020603050405020304" pitchFamily="18" charset="0"/>
              </a:rPr>
              <a:t>OBIM I ORGANIZACIJA RADA</a:t>
            </a:r>
            <a:r>
              <a:rPr lang="sr-Latn-RS" altLang="sr-Latn-RS" sz="2400" b="1" dirty="0">
                <a:latin typeface="Times New Roman" panose="02020603050405020304" pitchFamily="18" charset="0"/>
                <a:cs typeface="Times New Roman" panose="02020603050405020304" pitchFamily="18" charset="0"/>
              </a:rPr>
              <a:t> </a:t>
            </a:r>
          </a:p>
          <a:p>
            <a:pPr lvl="1">
              <a:spcAft>
                <a:spcPts val="0"/>
              </a:spcAft>
              <a:buFont typeface="Arial" panose="020B0604020202020204" pitchFamily="34" charset="0"/>
              <a:buChar char="•"/>
              <a:defRPr/>
            </a:pPr>
            <a:r>
              <a:rPr lang="sr-Latn-RS" altLang="sr-Latn-RS" sz="2400" b="1" i="1" dirty="0">
                <a:solidFill>
                  <a:srgbClr val="FF0000"/>
                </a:solidFill>
                <a:latin typeface="Times New Roman" panose="02020603050405020304" pitchFamily="18" charset="0"/>
                <a:cs typeface="Times New Roman" panose="02020603050405020304" pitchFamily="18" charset="0"/>
              </a:rPr>
              <a:t>Prosječna opterećenost ljekara i drugih zdravstvenih radnika</a:t>
            </a:r>
            <a:r>
              <a:rPr lang="sr-Latn-RS" altLang="sr-Latn-RS" sz="2400" dirty="0">
                <a:latin typeface="Times New Roman" panose="02020603050405020304" pitchFamily="18" charset="0"/>
                <a:cs typeface="Times New Roman" panose="02020603050405020304" pitchFamily="18" charset="0"/>
              </a:rPr>
              <a:t> u službi/ordinaciji </a:t>
            </a:r>
            <a:r>
              <a:rPr lang="pt-BR" altLang="sr-Latn-RS" sz="2400" dirty="0">
                <a:latin typeface="Times New Roman" panose="02020603050405020304" pitchFamily="18" charset="0"/>
                <a:cs typeface="Times New Roman" panose="02020603050405020304" pitchFamily="18" charset="0"/>
              </a:rPr>
              <a:t>brojem pregleda/usluga na dan </a:t>
            </a:r>
            <a:endParaRPr lang="sr-Latn-RS" altLang="sr-Latn-RS" sz="2400" dirty="0">
              <a:latin typeface="Times New Roman" panose="02020603050405020304" pitchFamily="18" charset="0"/>
              <a:cs typeface="Times New Roman" panose="02020603050405020304" pitchFamily="18" charset="0"/>
            </a:endParaRPr>
          </a:p>
          <a:p>
            <a:pPr lvl="1">
              <a:spcAft>
                <a:spcPts val="0"/>
              </a:spcAft>
              <a:buFont typeface="Arial" panose="020B0604020202020204" pitchFamily="34" charset="0"/>
              <a:buChar char="•"/>
              <a:defRPr/>
            </a:pPr>
            <a:r>
              <a:rPr lang="pl-PL" altLang="sr-Latn-RS" sz="2400" b="1" i="1" dirty="0">
                <a:solidFill>
                  <a:srgbClr val="FF0000"/>
                </a:solidFill>
                <a:latin typeface="Times New Roman" panose="02020603050405020304" pitchFamily="18" charset="0"/>
                <a:cs typeface="Times New Roman" panose="02020603050405020304" pitchFamily="18" charset="0"/>
              </a:rPr>
              <a:t>Godišnji broj ispisanih bolesnika po ljekaru i drugim zdravstvenim radnicima na odjeljenju</a:t>
            </a:r>
          </a:p>
          <a:p>
            <a:pPr lvl="1">
              <a:spcAft>
                <a:spcPts val="0"/>
              </a:spcAft>
              <a:buFont typeface="Arial" panose="020B0604020202020204" pitchFamily="34" charset="0"/>
              <a:buChar char="•"/>
              <a:defRPr/>
            </a:pPr>
            <a:r>
              <a:rPr lang="sr-Latn-RS" altLang="sr-Latn-RS" sz="2400" b="1" i="1" dirty="0">
                <a:solidFill>
                  <a:srgbClr val="FF0000"/>
                </a:solidFill>
                <a:latin typeface="Times New Roman" panose="02020603050405020304" pitchFamily="18" charset="0"/>
                <a:cs typeface="Times New Roman" panose="02020603050405020304" pitchFamily="18" charset="0"/>
              </a:rPr>
              <a:t>Prosječna dnevna zauzetost bolničkih postelja</a:t>
            </a:r>
            <a:r>
              <a:rPr lang="sr-Latn-RS" altLang="sr-Latn-RS" sz="2400" dirty="0">
                <a:solidFill>
                  <a:srgbClr val="FF0000"/>
                </a:solidFill>
                <a:latin typeface="Times New Roman" panose="02020603050405020304" pitchFamily="18" charset="0"/>
                <a:cs typeface="Times New Roman" panose="02020603050405020304" pitchFamily="18" charset="0"/>
              </a:rPr>
              <a:t> </a:t>
            </a:r>
            <a:r>
              <a:rPr lang="sr-Latn-RS" altLang="sr-Latn-RS" sz="2400" dirty="0">
                <a:latin typeface="Times New Roman" panose="02020603050405020304" pitchFamily="18" charset="0"/>
                <a:cs typeface="Times New Roman" panose="02020603050405020304" pitchFamily="18" charset="0"/>
              </a:rPr>
              <a:t>na odeljenju/ustanovi (broj ispisanih bolesnika x 100/broj postelja x 365 dana 	</a:t>
            </a:r>
          </a:p>
          <a:p>
            <a:pPr lvl="1">
              <a:spcAft>
                <a:spcPts val="0"/>
              </a:spcAft>
              <a:buFont typeface="Arial" panose="020B0604020202020204" pitchFamily="34" charset="0"/>
              <a:buChar char="•"/>
              <a:defRPr/>
            </a:pPr>
            <a:r>
              <a:rPr lang="sr-Latn-RS" altLang="sr-Latn-RS" sz="2400" b="1" i="1" dirty="0">
                <a:solidFill>
                  <a:srgbClr val="FF0000"/>
                </a:solidFill>
                <a:latin typeface="Times New Roman" panose="02020603050405020304" pitchFamily="18" charset="0"/>
                <a:cs typeface="Times New Roman" panose="02020603050405020304" pitchFamily="18" charset="0"/>
              </a:rPr>
              <a:t>Prosječno trajanje bolničkog lječenja</a:t>
            </a:r>
            <a:r>
              <a:rPr lang="sr-Latn-RS" altLang="sr-Latn-RS" sz="2400" dirty="0">
                <a:solidFill>
                  <a:srgbClr val="FF0000"/>
                </a:solidFill>
                <a:latin typeface="Times New Roman" panose="02020603050405020304" pitchFamily="18" charset="0"/>
                <a:cs typeface="Times New Roman" panose="02020603050405020304" pitchFamily="18" charset="0"/>
              </a:rPr>
              <a:t> </a:t>
            </a:r>
            <a:r>
              <a:rPr lang="sr-Latn-RS" altLang="sr-Latn-RS" sz="2400" dirty="0">
                <a:latin typeface="Times New Roman" panose="02020603050405020304" pitchFamily="18" charset="0"/>
                <a:cs typeface="Times New Roman" panose="02020603050405020304" pitchFamily="18" charset="0"/>
              </a:rPr>
              <a:t>na odeljenju 	</a:t>
            </a:r>
          </a:p>
          <a:p>
            <a:pPr lvl="1">
              <a:spcAft>
                <a:spcPts val="0"/>
              </a:spcAft>
              <a:buFont typeface="Arial" panose="020B0604020202020204" pitchFamily="34" charset="0"/>
              <a:buChar char="•"/>
              <a:defRPr/>
            </a:pPr>
            <a:r>
              <a:rPr lang="sr-Latn-RS" altLang="sr-Latn-RS" sz="2400" b="1" i="1" dirty="0">
                <a:solidFill>
                  <a:srgbClr val="FF0000"/>
                </a:solidFill>
                <a:latin typeface="Times New Roman" panose="02020603050405020304" pitchFamily="18" charset="0"/>
                <a:cs typeface="Times New Roman" panose="02020603050405020304" pitchFamily="18" charset="0"/>
              </a:rPr>
              <a:t>Ocjena funkcionalnosti i iskorišćenosti prostornih kapaciteta</a:t>
            </a:r>
            <a:r>
              <a:rPr lang="sr-Latn-RS" altLang="sr-Latn-RS" sz="2400" dirty="0">
                <a:solidFill>
                  <a:srgbClr val="FF0000"/>
                </a:solidFill>
                <a:latin typeface="Times New Roman" panose="02020603050405020304" pitchFamily="18" charset="0"/>
                <a:cs typeface="Times New Roman" panose="02020603050405020304" pitchFamily="18" charset="0"/>
              </a:rPr>
              <a:t> 	</a:t>
            </a:r>
          </a:p>
          <a:p>
            <a:pPr lvl="1">
              <a:spcAft>
                <a:spcPts val="0"/>
              </a:spcAft>
              <a:buFont typeface="Arial" panose="020B0604020202020204" pitchFamily="34" charset="0"/>
              <a:buChar char="•"/>
              <a:defRPr/>
            </a:pPr>
            <a:r>
              <a:rPr lang="sr-Latn-RS" altLang="sr-Latn-RS" sz="2400" b="1" i="1" dirty="0">
                <a:solidFill>
                  <a:srgbClr val="FF0000"/>
                </a:solidFill>
                <a:latin typeface="Times New Roman" panose="02020603050405020304" pitchFamily="18" charset="0"/>
                <a:cs typeface="Times New Roman" panose="02020603050405020304" pitchFamily="18" charset="0"/>
              </a:rPr>
              <a:t>Početak i završetak radnog vremena</a:t>
            </a:r>
            <a:r>
              <a:rPr lang="sr-Latn-RS" altLang="sr-Latn-RS" sz="2400" dirty="0">
                <a:solidFill>
                  <a:srgbClr val="FF0000"/>
                </a:solidFill>
                <a:latin typeface="Times New Roman" panose="02020603050405020304" pitchFamily="18" charset="0"/>
                <a:cs typeface="Times New Roman" panose="02020603050405020304" pitchFamily="18" charset="0"/>
              </a:rPr>
              <a:t> </a:t>
            </a:r>
          </a:p>
          <a:p>
            <a:pPr lvl="1" eaLnBrk="1" hangingPunct="1">
              <a:buFont typeface="Arial" panose="020B0604020202020204" pitchFamily="34" charset="0"/>
              <a:buChar char="•"/>
            </a:pPr>
            <a:r>
              <a:rPr lang="sr-Latn-RS" altLang="sr-Latn-RS" sz="2400" b="1" i="1" dirty="0">
                <a:solidFill>
                  <a:srgbClr val="FF0000"/>
                </a:solidFill>
                <a:latin typeface="Times New Roman" panose="02020603050405020304" pitchFamily="18" charset="0"/>
                <a:cs typeface="Times New Roman" panose="02020603050405020304" pitchFamily="18" charset="0"/>
              </a:rPr>
              <a:t>Organizacija rada</a:t>
            </a:r>
            <a:r>
              <a:rPr lang="sr-Latn-RS" altLang="sr-Latn-RS" sz="2400" dirty="0">
                <a:solidFill>
                  <a:srgbClr val="FF0000"/>
                </a:solidFill>
                <a:latin typeface="Times New Roman" panose="02020603050405020304" pitchFamily="18" charset="0"/>
                <a:cs typeface="Times New Roman" panose="02020603050405020304" pitchFamily="18" charset="0"/>
              </a:rPr>
              <a:t>,</a:t>
            </a:r>
            <a:r>
              <a:rPr lang="sr-Latn-RS" altLang="sr-Latn-RS" sz="2400" dirty="0">
                <a:latin typeface="Times New Roman" panose="02020603050405020304" pitchFamily="18" charset="0"/>
                <a:cs typeface="Times New Roman" panose="02020603050405020304" pitchFamily="18" charset="0"/>
              </a:rPr>
              <a:t> raspored rada (</a:t>
            </a:r>
            <a:r>
              <a:rPr lang="sr-Latn-RS" altLang="sr-Latn-RS" sz="2400" b="1" i="1" dirty="0">
                <a:latin typeface="Times New Roman" panose="02020603050405020304" pitchFamily="18" charset="0"/>
                <a:cs typeface="Times New Roman" panose="02020603050405020304" pitchFamily="18" charset="0"/>
              </a:rPr>
              <a:t>smjenski rad, dežurstvo, pripravnost i rad po pozivu)</a:t>
            </a:r>
            <a:r>
              <a:rPr lang="sr-Latn-RS" altLang="sr-Latn-RS" sz="2400" dirty="0">
                <a:latin typeface="Times New Roman" panose="02020603050405020304" pitchFamily="18" charset="0"/>
                <a:cs typeface="Times New Roman" panose="02020603050405020304" pitchFamily="18" charset="0"/>
              </a:rPr>
              <a:t> </a:t>
            </a:r>
          </a:p>
          <a:p>
            <a:pPr lvl="1" eaLnBrk="1" hangingPunct="1">
              <a:buFont typeface="Arial" panose="020B0604020202020204" pitchFamily="34" charset="0"/>
              <a:buChar char="•"/>
            </a:pPr>
            <a:r>
              <a:rPr lang="sr-Latn-RS" altLang="sr-Latn-RS" sz="2400" b="1" i="1" dirty="0">
                <a:solidFill>
                  <a:srgbClr val="FF0000"/>
                </a:solidFill>
                <a:latin typeface="Times New Roman" panose="02020603050405020304" pitchFamily="18" charset="0"/>
                <a:cs typeface="Times New Roman" panose="02020603050405020304" pitchFamily="18" charset="0"/>
              </a:rPr>
              <a:t>Organizacija prijema oboljelih</a:t>
            </a:r>
            <a:r>
              <a:rPr lang="sr-Latn-RS" altLang="sr-Latn-RS" sz="2400" dirty="0">
                <a:solidFill>
                  <a:srgbClr val="FF0000"/>
                </a:solidFill>
                <a:latin typeface="Times New Roman" panose="02020603050405020304" pitchFamily="18" charset="0"/>
                <a:cs typeface="Times New Roman" panose="02020603050405020304" pitchFamily="18" charset="0"/>
              </a:rPr>
              <a:t>,</a:t>
            </a:r>
            <a:r>
              <a:rPr lang="sr-Latn-RS" altLang="sr-Latn-RS" sz="2400" dirty="0">
                <a:latin typeface="Times New Roman" panose="02020603050405020304" pitchFamily="18" charset="0"/>
                <a:cs typeface="Times New Roman" panose="02020603050405020304" pitchFamily="18" charset="0"/>
              </a:rPr>
              <a:t> posebno hitnih slučajeva	</a:t>
            </a:r>
          </a:p>
          <a:p>
            <a:pPr lvl="1" eaLnBrk="1" hangingPunct="1">
              <a:buFont typeface="Arial" panose="020B0604020202020204" pitchFamily="34" charset="0"/>
              <a:buChar char="•"/>
            </a:pPr>
            <a:r>
              <a:rPr lang="sr-Latn-RS" altLang="sr-Latn-RS" sz="2400" b="1" i="1" dirty="0">
                <a:solidFill>
                  <a:srgbClr val="FF0000"/>
                </a:solidFill>
                <a:latin typeface="Times New Roman" panose="02020603050405020304" pitchFamily="18" charset="0"/>
                <a:cs typeface="Times New Roman" panose="02020603050405020304" pitchFamily="18" charset="0"/>
              </a:rPr>
              <a:t>Organizacija snabdjevanja i raspodjele ljekova</a:t>
            </a:r>
            <a:r>
              <a:rPr lang="sr-Latn-RS" altLang="sr-Latn-RS" sz="2400" dirty="0">
                <a:solidFill>
                  <a:srgbClr val="FF0000"/>
                </a:solidFill>
                <a:latin typeface="Times New Roman" panose="02020603050405020304" pitchFamily="18" charset="0"/>
                <a:cs typeface="Times New Roman" panose="02020603050405020304" pitchFamily="18" charset="0"/>
              </a:rPr>
              <a:t>	</a:t>
            </a:r>
          </a:p>
          <a:p>
            <a:pPr lvl="1" eaLnBrk="1" hangingPunct="1">
              <a:buFont typeface="Arial" panose="020B0604020202020204" pitchFamily="34" charset="0"/>
              <a:buChar char="•"/>
            </a:pPr>
            <a:r>
              <a:rPr lang="sr-Latn-RS" altLang="sr-Latn-RS" sz="2400" b="1" i="1" dirty="0">
                <a:solidFill>
                  <a:srgbClr val="FF0000"/>
                </a:solidFill>
                <a:latin typeface="Times New Roman" panose="02020603050405020304" pitchFamily="18" charset="0"/>
                <a:cs typeface="Times New Roman" panose="02020603050405020304" pitchFamily="18" charset="0"/>
              </a:rPr>
              <a:t>Organizacija</a:t>
            </a:r>
            <a:r>
              <a:rPr lang="sr-Latn-RS" altLang="sr-Latn-RS" sz="2400" b="1" i="1" dirty="0">
                <a:latin typeface="Times New Roman" panose="02020603050405020304" pitchFamily="18" charset="0"/>
                <a:cs typeface="Times New Roman" panose="02020603050405020304" pitchFamily="18" charset="0"/>
              </a:rPr>
              <a:t> i</a:t>
            </a:r>
            <a:r>
              <a:rPr lang="sr-Latn-RS" altLang="sr-Latn-RS" sz="2400" dirty="0">
                <a:latin typeface="Times New Roman" panose="02020603050405020304" pitchFamily="18" charset="0"/>
                <a:cs typeface="Times New Roman" panose="02020603050405020304" pitchFamily="18" charset="0"/>
              </a:rPr>
              <a:t> način distribucije </a:t>
            </a:r>
            <a:r>
              <a:rPr lang="sr-Latn-RS" altLang="sr-Latn-RS" sz="2400" b="1" i="1" dirty="0">
                <a:solidFill>
                  <a:srgbClr val="FF0000"/>
                </a:solidFill>
                <a:latin typeface="Times New Roman" panose="02020603050405020304" pitchFamily="18" charset="0"/>
                <a:cs typeface="Times New Roman" panose="02020603050405020304" pitchFamily="18" charset="0"/>
              </a:rPr>
              <a:t>hrane</a:t>
            </a:r>
            <a:endParaRPr lang="sr-Latn-RS" altLang="sr-Latn-RS" sz="2400" b="1" dirty="0">
              <a:solidFill>
                <a:srgbClr val="FF0000"/>
              </a:solidFill>
              <a:latin typeface="Times New Roman" panose="02020603050405020304" pitchFamily="18" charset="0"/>
              <a:cs typeface="Times New Roman" panose="02020603050405020304" pitchFamily="18" charset="0"/>
            </a:endParaRPr>
          </a:p>
          <a:p>
            <a:pPr lvl="1" eaLnBrk="1" hangingPunct="1">
              <a:buFont typeface="Arial" panose="020B0604020202020204" pitchFamily="34" charset="0"/>
              <a:buChar char="•"/>
            </a:pPr>
            <a:r>
              <a:rPr lang="es-ES" altLang="sr-Latn-RS" sz="2400" dirty="0" err="1">
                <a:latin typeface="Times New Roman" panose="02020603050405020304" pitchFamily="18" charset="0"/>
                <a:cs typeface="Times New Roman" panose="02020603050405020304" pitchFamily="18" charset="0"/>
              </a:rPr>
              <a:t>Organizacija</a:t>
            </a:r>
            <a:r>
              <a:rPr lang="es-ES" altLang="sr-Latn-RS" sz="2400" dirty="0">
                <a:latin typeface="Times New Roman" panose="02020603050405020304" pitchFamily="18" charset="0"/>
                <a:cs typeface="Times New Roman" panose="02020603050405020304" pitchFamily="18" charset="0"/>
              </a:rPr>
              <a:t> </a:t>
            </a:r>
            <a:r>
              <a:rPr lang="es-ES" altLang="sr-Latn-RS" sz="2400" b="1" i="1" dirty="0" err="1">
                <a:solidFill>
                  <a:srgbClr val="FF0000"/>
                </a:solidFill>
                <a:latin typeface="Times New Roman" panose="02020603050405020304" pitchFamily="18" charset="0"/>
                <a:cs typeface="Times New Roman" panose="02020603050405020304" pitchFamily="18" charset="0"/>
              </a:rPr>
              <a:t>pranja</a:t>
            </a:r>
            <a:r>
              <a:rPr lang="es-ES" altLang="sr-Latn-RS" sz="2400" b="1" i="1" dirty="0">
                <a:solidFill>
                  <a:srgbClr val="FF0000"/>
                </a:solidFill>
                <a:latin typeface="Times New Roman" panose="02020603050405020304" pitchFamily="18" charset="0"/>
                <a:cs typeface="Times New Roman" panose="02020603050405020304" pitchFamily="18" charset="0"/>
              </a:rPr>
              <a:t> i </a:t>
            </a:r>
            <a:r>
              <a:rPr lang="es-ES" altLang="sr-Latn-RS" sz="2400" b="1" i="1" dirty="0" err="1">
                <a:solidFill>
                  <a:srgbClr val="FF0000"/>
                </a:solidFill>
                <a:latin typeface="Times New Roman" panose="02020603050405020304" pitchFamily="18" charset="0"/>
                <a:cs typeface="Times New Roman" panose="02020603050405020304" pitchFamily="18" charset="0"/>
              </a:rPr>
              <a:t>distribucija</a:t>
            </a:r>
            <a:r>
              <a:rPr lang="es-ES" altLang="sr-Latn-RS" sz="2400" b="1" i="1" dirty="0">
                <a:solidFill>
                  <a:srgbClr val="FF0000"/>
                </a:solidFill>
                <a:latin typeface="Times New Roman" panose="02020603050405020304" pitchFamily="18" charset="0"/>
                <a:cs typeface="Times New Roman" panose="02020603050405020304" pitchFamily="18" charset="0"/>
              </a:rPr>
              <a:t> </a:t>
            </a:r>
            <a:r>
              <a:rPr lang="es-ES" altLang="sr-Latn-RS" sz="2400" b="1" i="1" dirty="0" err="1">
                <a:solidFill>
                  <a:srgbClr val="FF0000"/>
                </a:solidFill>
                <a:latin typeface="Times New Roman" panose="02020603050405020304" pitchFamily="18" charset="0"/>
                <a:cs typeface="Times New Roman" panose="02020603050405020304" pitchFamily="18" charset="0"/>
              </a:rPr>
              <a:t>veša</a:t>
            </a:r>
            <a:endParaRPr lang="sr-Latn-BA" altLang="sr-Latn-RS" sz="2400" b="1" dirty="0">
              <a:solidFill>
                <a:srgbClr val="FF0000"/>
              </a:solidFill>
              <a:latin typeface="Times New Roman" panose="02020603050405020304" pitchFamily="18" charset="0"/>
              <a:cs typeface="Times New Roman" panose="02020603050405020304" pitchFamily="18" charset="0"/>
            </a:endParaRPr>
          </a:p>
          <a:p>
            <a:pPr lvl="1" eaLnBrk="1" hangingPunct="1">
              <a:buFont typeface="Arial" panose="020B0604020202020204" pitchFamily="34" charset="0"/>
              <a:buChar char="•"/>
            </a:pPr>
            <a:r>
              <a:rPr lang="sr-Latn-RS" altLang="sr-Latn-RS" sz="2400" dirty="0">
                <a:latin typeface="Times New Roman" panose="02020603050405020304" pitchFamily="18" charset="0"/>
                <a:cs typeface="Times New Roman" panose="02020603050405020304" pitchFamily="18" charset="0"/>
              </a:rPr>
              <a:t>Organizacija </a:t>
            </a:r>
            <a:r>
              <a:rPr lang="sr-Latn-RS" altLang="sr-Latn-RS" sz="2400" b="1" i="1" dirty="0">
                <a:solidFill>
                  <a:srgbClr val="FF0000"/>
                </a:solidFill>
                <a:latin typeface="Times New Roman" panose="02020603050405020304" pitchFamily="18" charset="0"/>
                <a:cs typeface="Times New Roman" panose="02020603050405020304" pitchFamily="18" charset="0"/>
              </a:rPr>
              <a:t>odlaganja, odnosno uništavanja medicinskog otpada</a:t>
            </a:r>
          </a:p>
          <a:p>
            <a:pPr marL="530352" lvl="1" indent="0">
              <a:spcAft>
                <a:spcPts val="0"/>
              </a:spcAft>
              <a:buNone/>
              <a:defRPr/>
            </a:pPr>
            <a:endParaRPr lang="sr-Latn-RS" altLang="sr-Latn-RS" sz="2400" dirty="0">
              <a:solidFill>
                <a:srgbClr val="FF0000"/>
              </a:solidFill>
              <a:latin typeface="Times New Roman" panose="02020603050405020304" pitchFamily="18" charset="0"/>
              <a:cs typeface="Times New Roman" panose="02020603050405020304" pitchFamily="18" charset="0"/>
            </a:endParaRPr>
          </a:p>
          <a:p>
            <a:pPr eaLnBrk="1" fontAlgn="auto" hangingPunct="1">
              <a:spcAft>
                <a:spcPts val="0"/>
              </a:spcAft>
              <a:defRPr/>
            </a:pPr>
            <a:endParaRPr lang="pt-BR" altLang="sr-Latn-RS" sz="2400" dirty="0">
              <a:latin typeface="Times New Roman" panose="02020603050405020304" pitchFamily="18" charset="0"/>
              <a:cs typeface="Times New Roman" panose="02020603050405020304" pitchFamily="18" charset="0"/>
            </a:endParaRPr>
          </a:p>
          <a:p>
            <a:pPr eaLnBrk="1" fontAlgn="auto" hangingPunct="1">
              <a:spcAft>
                <a:spcPts val="0"/>
              </a:spcAft>
              <a:defRPr/>
            </a:pPr>
            <a:endParaRPr lang="sr-Latn-RS" altLang="sr-Latn-RS" sz="24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9918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Čuvar mesta za sadržaj 1">
            <a:extLst>
              <a:ext uri="{FF2B5EF4-FFF2-40B4-BE49-F238E27FC236}">
                <a16:creationId xmlns:a16="http://schemas.microsoft.com/office/drawing/2014/main" id="{7EE8F3E4-030B-44B7-A6F1-F795775CC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113713" y="1"/>
            <a:ext cx="10933309" cy="6858000"/>
          </a:xfrm>
          <a:prstGeom prst="rect">
            <a:avLst/>
          </a:prstGeom>
        </p:spPr>
      </p:pic>
      <p:sp>
        <p:nvSpPr>
          <p:cNvPr id="4" name="TextBox 3">
            <a:extLst>
              <a:ext uri="{FF2B5EF4-FFF2-40B4-BE49-F238E27FC236}">
                <a16:creationId xmlns:a16="http://schemas.microsoft.com/office/drawing/2014/main" id="{160D3398-13D6-476E-9FB1-C40008CDA5C8}"/>
              </a:ext>
            </a:extLst>
          </p:cNvPr>
          <p:cNvSpPr txBox="1"/>
          <p:nvPr/>
        </p:nvSpPr>
        <p:spPr>
          <a:xfrm>
            <a:off x="699796" y="117693"/>
            <a:ext cx="6242532" cy="6740307"/>
          </a:xfrm>
          <a:prstGeom prst="rect">
            <a:avLst/>
          </a:prstGeom>
          <a:noFill/>
        </p:spPr>
        <p:txBody>
          <a:bodyPr wrap="square">
            <a:spAutoFit/>
          </a:bodyPr>
          <a:lstStyle/>
          <a:p>
            <a:r>
              <a:rPr lang="sr-Latn-RS" altLang="sr-Latn-RS" b="1" dirty="0">
                <a:solidFill>
                  <a:srgbClr val="FF0000"/>
                </a:solidFill>
              </a:rPr>
              <a:t>P</a:t>
            </a:r>
          </a:p>
          <a:p>
            <a:r>
              <a:rPr lang="sr-Latn-RS" altLang="sr-Latn-RS" b="1" dirty="0">
                <a:solidFill>
                  <a:srgbClr val="FF0000"/>
                </a:solidFill>
              </a:rPr>
              <a:t>R</a:t>
            </a:r>
          </a:p>
          <a:p>
            <a:r>
              <a:rPr lang="sr-Latn-RS" altLang="sr-Latn-RS" b="1" dirty="0">
                <a:solidFill>
                  <a:srgbClr val="FF0000"/>
                </a:solidFill>
              </a:rPr>
              <a:t>O</a:t>
            </a:r>
          </a:p>
          <a:p>
            <a:r>
              <a:rPr lang="sr-Latn-RS" altLang="sr-Latn-RS" b="1" dirty="0">
                <a:solidFill>
                  <a:srgbClr val="FF0000"/>
                </a:solidFill>
              </a:rPr>
              <a:t>C</a:t>
            </a:r>
          </a:p>
          <a:p>
            <a:r>
              <a:rPr lang="sr-Latn-RS" altLang="sr-Latn-RS" b="1" dirty="0">
                <a:solidFill>
                  <a:srgbClr val="FF0000"/>
                </a:solidFill>
              </a:rPr>
              <a:t>J</a:t>
            </a:r>
          </a:p>
          <a:p>
            <a:r>
              <a:rPr lang="sr-Latn-RS" altLang="sr-Latn-RS" b="1" dirty="0">
                <a:solidFill>
                  <a:srgbClr val="FF0000"/>
                </a:solidFill>
              </a:rPr>
              <a:t>E</a:t>
            </a:r>
          </a:p>
          <a:p>
            <a:r>
              <a:rPr lang="sr-Latn-RS" altLang="sr-Latn-RS" b="1" dirty="0">
                <a:solidFill>
                  <a:srgbClr val="FF0000"/>
                </a:solidFill>
              </a:rPr>
              <a:t>N</a:t>
            </a:r>
          </a:p>
          <a:p>
            <a:r>
              <a:rPr lang="sr-Latn-RS" altLang="sr-Latn-RS" b="1" dirty="0">
                <a:solidFill>
                  <a:srgbClr val="FF0000"/>
                </a:solidFill>
              </a:rPr>
              <a:t>A</a:t>
            </a:r>
          </a:p>
          <a:p>
            <a:endParaRPr lang="sr-Latn-RS" altLang="sr-Latn-RS" b="1" dirty="0">
              <a:solidFill>
                <a:srgbClr val="FF0000"/>
              </a:solidFill>
            </a:endParaRPr>
          </a:p>
          <a:p>
            <a:r>
              <a:rPr lang="sr-Latn-RS" altLang="sr-Latn-RS" b="1" dirty="0">
                <a:solidFill>
                  <a:srgbClr val="FF0000"/>
                </a:solidFill>
              </a:rPr>
              <a:t> K</a:t>
            </a:r>
          </a:p>
          <a:p>
            <a:r>
              <a:rPr lang="sr-Latn-RS" altLang="sr-Latn-RS" b="1" dirty="0">
                <a:solidFill>
                  <a:srgbClr val="FF0000"/>
                </a:solidFill>
              </a:rPr>
              <a:t>V</a:t>
            </a:r>
          </a:p>
          <a:p>
            <a:r>
              <a:rPr lang="sr-Latn-RS" altLang="sr-Latn-RS" b="1" dirty="0">
                <a:solidFill>
                  <a:srgbClr val="FF0000"/>
                </a:solidFill>
              </a:rPr>
              <a:t>A</a:t>
            </a:r>
          </a:p>
          <a:p>
            <a:r>
              <a:rPr lang="sr-Latn-RS" altLang="sr-Latn-RS" b="1" dirty="0">
                <a:solidFill>
                  <a:srgbClr val="FF0000"/>
                </a:solidFill>
              </a:rPr>
              <a:t>L</a:t>
            </a:r>
          </a:p>
          <a:p>
            <a:r>
              <a:rPr lang="sr-Latn-RS" altLang="sr-Latn-RS" b="1" dirty="0">
                <a:solidFill>
                  <a:srgbClr val="FF0000"/>
                </a:solidFill>
              </a:rPr>
              <a:t>I</a:t>
            </a:r>
          </a:p>
          <a:p>
            <a:r>
              <a:rPr lang="sr-Latn-RS" altLang="sr-Latn-RS" b="1" dirty="0">
                <a:solidFill>
                  <a:srgbClr val="FF0000"/>
                </a:solidFill>
              </a:rPr>
              <a:t>T</a:t>
            </a:r>
          </a:p>
          <a:p>
            <a:r>
              <a:rPr lang="sr-Latn-RS" altLang="sr-Latn-RS" b="1" dirty="0">
                <a:solidFill>
                  <a:srgbClr val="FF0000"/>
                </a:solidFill>
              </a:rPr>
              <a:t>E</a:t>
            </a:r>
          </a:p>
          <a:p>
            <a:r>
              <a:rPr lang="sr-Latn-RS" altLang="sr-Latn-RS" b="1" dirty="0">
                <a:solidFill>
                  <a:srgbClr val="FF0000"/>
                </a:solidFill>
              </a:rPr>
              <a:t>T</a:t>
            </a:r>
          </a:p>
          <a:p>
            <a:r>
              <a:rPr lang="sr-Latn-RS" altLang="sr-Latn-RS" b="1" dirty="0">
                <a:solidFill>
                  <a:srgbClr val="FF0000"/>
                </a:solidFill>
              </a:rPr>
              <a:t>A</a:t>
            </a:r>
          </a:p>
          <a:p>
            <a:endParaRPr lang="sr-Latn-RS" altLang="sr-Latn-RS" b="1" dirty="0">
              <a:solidFill>
                <a:srgbClr val="FF0000"/>
              </a:solidFill>
            </a:endParaRPr>
          </a:p>
          <a:p>
            <a:endParaRPr lang="sr-Latn-RS" altLang="sr-Latn-RS" b="1" dirty="0">
              <a:solidFill>
                <a:srgbClr val="FF0000"/>
              </a:solidFill>
            </a:endParaRPr>
          </a:p>
          <a:p>
            <a:r>
              <a:rPr lang="sr-Latn-RS" altLang="sr-Latn-RS" b="1" dirty="0">
                <a:solidFill>
                  <a:srgbClr val="FF0000"/>
                </a:solidFill>
              </a:rPr>
              <a:t> R</a:t>
            </a:r>
          </a:p>
          <a:p>
            <a:r>
              <a:rPr lang="sr-Latn-RS" altLang="sr-Latn-RS" b="1" dirty="0">
                <a:solidFill>
                  <a:srgbClr val="FF0000"/>
                </a:solidFill>
              </a:rPr>
              <a:t>A</a:t>
            </a:r>
          </a:p>
          <a:p>
            <a:r>
              <a:rPr lang="sr-Latn-RS" altLang="sr-Latn-RS" b="1" dirty="0">
                <a:solidFill>
                  <a:srgbClr val="FF0000"/>
                </a:solidFill>
              </a:rPr>
              <a:t>D</a:t>
            </a:r>
          </a:p>
          <a:p>
            <a:r>
              <a:rPr lang="sr-Latn-RS" altLang="sr-Latn-RS" b="1" dirty="0">
                <a:solidFill>
                  <a:srgbClr val="FF0000"/>
                </a:solidFill>
              </a:rPr>
              <a:t>a</a:t>
            </a:r>
            <a:endParaRPr lang="en-US" dirty="0"/>
          </a:p>
        </p:txBody>
      </p:sp>
    </p:spTree>
    <p:extLst>
      <p:ext uri="{BB962C8B-B14F-4D97-AF65-F5344CB8AC3E}">
        <p14:creationId xmlns:p14="http://schemas.microsoft.com/office/powerpoint/2010/main" val="2745639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Čuvar mesta za sadržaj 3">
            <a:extLst>
              <a:ext uri="{FF2B5EF4-FFF2-40B4-BE49-F238E27FC236}">
                <a16:creationId xmlns:a16="http://schemas.microsoft.com/office/drawing/2014/main" id="{5C9EED73-C3C8-4587-B0CA-2F04C4327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823927" y="106038"/>
            <a:ext cx="7208838" cy="4389438"/>
          </a:xfrm>
          <a:prstGeom prst="rect">
            <a:avLst/>
          </a:prstGeom>
        </p:spPr>
      </p:pic>
      <p:pic>
        <p:nvPicPr>
          <p:cNvPr id="6" name="Slika 4">
            <a:extLst>
              <a:ext uri="{FF2B5EF4-FFF2-40B4-BE49-F238E27FC236}">
                <a16:creationId xmlns:a16="http://schemas.microsoft.com/office/drawing/2014/main" id="{5C6C737B-D9DD-4045-9BCC-B4F92646A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64" y="4241736"/>
            <a:ext cx="7326312"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40E13217-09DA-471E-A2E0-319AD9054FEA}"/>
              </a:ext>
            </a:extLst>
          </p:cNvPr>
          <p:cNvSpPr txBox="1"/>
          <p:nvPr/>
        </p:nvSpPr>
        <p:spPr>
          <a:xfrm>
            <a:off x="803179" y="1204391"/>
            <a:ext cx="3767234" cy="1323439"/>
          </a:xfrm>
          <a:prstGeom prst="rect">
            <a:avLst/>
          </a:prstGeom>
          <a:noFill/>
        </p:spPr>
        <p:txBody>
          <a:bodyPr wrap="square">
            <a:spAutoFit/>
          </a:bodyPr>
          <a:lstStyle/>
          <a:p>
            <a:r>
              <a:rPr lang="sr-Latn-RS" altLang="sr-Latn-RS" sz="4000" b="1" dirty="0">
                <a:solidFill>
                  <a:srgbClr val="FF0000"/>
                </a:solidFill>
              </a:rPr>
              <a:t>Procjena kvaliteta rada</a:t>
            </a:r>
            <a:endParaRPr lang="en-US" sz="4000" dirty="0"/>
          </a:p>
        </p:txBody>
      </p:sp>
    </p:spTree>
    <p:extLst>
      <p:ext uri="{BB962C8B-B14F-4D97-AF65-F5344CB8AC3E}">
        <p14:creationId xmlns:p14="http://schemas.microsoft.com/office/powerpoint/2010/main" val="3531836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Čuvar mesta za sadržaj 3">
            <a:extLst>
              <a:ext uri="{FF2B5EF4-FFF2-40B4-BE49-F238E27FC236}">
                <a16:creationId xmlns:a16="http://schemas.microsoft.com/office/drawing/2014/main" id="{6F76E7AD-4E59-4916-A99B-C38E61D19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83930" y="1250302"/>
            <a:ext cx="11031891" cy="5080358"/>
          </a:xfrm>
          <a:prstGeom prst="rect">
            <a:avLst/>
          </a:prstGeom>
        </p:spPr>
      </p:pic>
      <p:sp>
        <p:nvSpPr>
          <p:cNvPr id="4" name="TextBox 3">
            <a:extLst>
              <a:ext uri="{FF2B5EF4-FFF2-40B4-BE49-F238E27FC236}">
                <a16:creationId xmlns:a16="http://schemas.microsoft.com/office/drawing/2014/main" id="{6AD3BD94-628E-4644-B0AE-E142926F4856}"/>
              </a:ext>
            </a:extLst>
          </p:cNvPr>
          <p:cNvSpPr txBox="1"/>
          <p:nvPr/>
        </p:nvSpPr>
        <p:spPr>
          <a:xfrm>
            <a:off x="2248790" y="74645"/>
            <a:ext cx="9667031" cy="646331"/>
          </a:xfrm>
          <a:prstGeom prst="rect">
            <a:avLst/>
          </a:prstGeom>
          <a:noFill/>
        </p:spPr>
        <p:txBody>
          <a:bodyPr wrap="square">
            <a:spAutoFit/>
          </a:bodyPr>
          <a:lstStyle/>
          <a:p>
            <a:r>
              <a:rPr lang="sr-Latn-RS" altLang="sr-Latn-RS" sz="3600" b="1" dirty="0">
                <a:solidFill>
                  <a:srgbClr val="FF0000"/>
                </a:solidFill>
              </a:rPr>
              <a:t>Procjena kvaliteta rada</a:t>
            </a:r>
            <a:endParaRPr lang="en-US" sz="3600" dirty="0"/>
          </a:p>
        </p:txBody>
      </p:sp>
    </p:spTree>
    <p:extLst>
      <p:ext uri="{BB962C8B-B14F-4D97-AF65-F5344CB8AC3E}">
        <p14:creationId xmlns:p14="http://schemas.microsoft.com/office/powerpoint/2010/main" val="3073099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FB56-B43A-420A-8F32-5E052ADC3FB0}"/>
              </a:ext>
            </a:extLst>
          </p:cNvPr>
          <p:cNvSpPr>
            <a:spLocks noGrp="1"/>
          </p:cNvSpPr>
          <p:nvPr>
            <p:ph type="title"/>
          </p:nvPr>
        </p:nvSpPr>
        <p:spPr>
          <a:xfrm>
            <a:off x="1903445" y="247262"/>
            <a:ext cx="9601200" cy="1485900"/>
          </a:xfrm>
        </p:spPr>
        <p:txBody>
          <a:bodyPr/>
          <a:lstStyle/>
          <a:p>
            <a:pPr algn="ctr"/>
            <a:r>
              <a:rPr lang="sr-Latn-RS" altLang="sr-Latn-RS" sz="4400" b="1" dirty="0">
                <a:solidFill>
                  <a:srgbClr val="FF0000"/>
                </a:solidFill>
              </a:rPr>
              <a:t>Procjena kvaliteta rada</a:t>
            </a:r>
            <a:endParaRPr lang="en-US" dirty="0"/>
          </a:p>
        </p:txBody>
      </p:sp>
      <p:sp>
        <p:nvSpPr>
          <p:cNvPr id="3" name="Content Placeholder 2">
            <a:extLst>
              <a:ext uri="{FF2B5EF4-FFF2-40B4-BE49-F238E27FC236}">
                <a16:creationId xmlns:a16="http://schemas.microsoft.com/office/drawing/2014/main" id="{CA39AD0D-E0CE-4BDE-9F41-C635C2428B0E}"/>
              </a:ext>
            </a:extLst>
          </p:cNvPr>
          <p:cNvSpPr>
            <a:spLocks noGrp="1"/>
          </p:cNvSpPr>
          <p:nvPr>
            <p:ph idx="1"/>
          </p:nvPr>
        </p:nvSpPr>
        <p:spPr>
          <a:xfrm>
            <a:off x="1278295" y="1334279"/>
            <a:ext cx="9722498" cy="4945224"/>
          </a:xfrm>
          <a:solidFill>
            <a:schemeClr val="bg1"/>
          </a:solidFill>
        </p:spPr>
        <p:txBody>
          <a:bodyPr>
            <a:normAutofit/>
          </a:bodyPr>
          <a:lstStyle/>
          <a:p>
            <a:pPr marL="0" indent="0">
              <a:spcBef>
                <a:spcPts val="0"/>
              </a:spcBef>
              <a:spcAft>
                <a:spcPts val="0"/>
              </a:spcAft>
              <a:buNone/>
            </a:pPr>
            <a:endParaRPr lang="sr-Latn-RS" altLang="sr-Latn-RS" sz="3600" b="1" dirty="0">
              <a:latin typeface="Times New Roman" panose="02020603050405020304" pitchFamily="18" charset="0"/>
              <a:cs typeface="Times New Roman" panose="02020603050405020304" pitchFamily="18" charset="0"/>
            </a:endParaRPr>
          </a:p>
          <a:p>
            <a:pPr>
              <a:spcBef>
                <a:spcPts val="0"/>
              </a:spcBef>
              <a:spcAft>
                <a:spcPts val="0"/>
              </a:spcAft>
            </a:pPr>
            <a:r>
              <a:rPr lang="pl-PL" altLang="sr-Latn-RS" sz="2200" b="1" dirty="0">
                <a:latin typeface="Times New Roman" panose="02020603050405020304" pitchFamily="18" charset="0"/>
                <a:cs typeface="Times New Roman" panose="02020603050405020304" pitchFamily="18" charset="0"/>
              </a:rPr>
              <a:t>Dobra zdravstvena zaštita podrazumjeva:</a:t>
            </a:r>
          </a:p>
          <a:p>
            <a:pPr marL="530352" lvl="1" indent="0">
              <a:spcBef>
                <a:spcPts val="0"/>
              </a:spcBef>
              <a:spcAft>
                <a:spcPts val="0"/>
              </a:spcAft>
              <a:buNone/>
            </a:pPr>
            <a:r>
              <a:rPr lang="pl-PL" altLang="sr-Latn-RS" sz="2200" b="1" dirty="0">
                <a:solidFill>
                  <a:srgbClr val="FF0000"/>
                </a:solidFill>
                <a:latin typeface="Times New Roman" panose="02020603050405020304" pitchFamily="18" charset="0"/>
                <a:cs typeface="Times New Roman" panose="02020603050405020304" pitchFamily="18" charset="0"/>
              </a:rPr>
              <a:t>1.dobrog zdravstvenog radnika ljekara/sestru</a:t>
            </a:r>
            <a:r>
              <a:rPr lang="pl-PL" altLang="sr-Latn-RS" sz="2200" dirty="0">
                <a:solidFill>
                  <a:srgbClr val="FF0000"/>
                </a:solidFill>
                <a:latin typeface="Times New Roman" panose="02020603050405020304" pitchFamily="18" charset="0"/>
                <a:cs typeface="Times New Roman" panose="02020603050405020304" pitchFamily="18" charset="0"/>
              </a:rPr>
              <a:t> :</a:t>
            </a:r>
          </a:p>
          <a:p>
            <a:pPr lvl="2">
              <a:spcBef>
                <a:spcPts val="0"/>
              </a:spcBef>
              <a:spcAft>
                <a:spcPts val="0"/>
              </a:spcAft>
            </a:pPr>
            <a:r>
              <a:rPr lang="sr-Latn-RS" altLang="sr-Latn-RS" sz="2200" dirty="0">
                <a:latin typeface="Times New Roman" panose="02020603050405020304" pitchFamily="18" charset="0"/>
                <a:cs typeface="Times New Roman" panose="02020603050405020304" pitchFamily="18" charset="0"/>
              </a:rPr>
              <a:t>sa adekvatnim </a:t>
            </a:r>
            <a:r>
              <a:rPr lang="sr-Latn-RS" altLang="sr-Latn-RS" sz="2200" b="1" i="1" dirty="0">
                <a:latin typeface="Times New Roman" panose="02020603050405020304" pitchFamily="18" charset="0"/>
                <a:cs typeface="Times New Roman" panose="02020603050405020304" pitchFamily="18" charset="0"/>
              </a:rPr>
              <a:t>znanjem</a:t>
            </a:r>
            <a:r>
              <a:rPr lang="sr-Latn-RS" altLang="sr-Latn-RS" sz="2200" i="1" u="sng" dirty="0">
                <a:latin typeface="Times New Roman" panose="02020603050405020304" pitchFamily="18" charset="0"/>
                <a:cs typeface="Times New Roman" panose="02020603050405020304" pitchFamily="18" charset="0"/>
              </a:rPr>
              <a:t>,</a:t>
            </a:r>
            <a:r>
              <a:rPr lang="sr-Latn-RS" altLang="sr-Latn-RS" sz="2200" i="1" dirty="0">
                <a:latin typeface="Times New Roman" panose="02020603050405020304" pitchFamily="18" charset="0"/>
                <a:cs typeface="Times New Roman" panose="02020603050405020304" pitchFamily="18" charset="0"/>
              </a:rPr>
              <a:t> </a:t>
            </a:r>
          </a:p>
          <a:p>
            <a:pPr lvl="2">
              <a:spcBef>
                <a:spcPts val="0"/>
              </a:spcBef>
              <a:spcAft>
                <a:spcPts val="0"/>
              </a:spcAft>
            </a:pPr>
            <a:r>
              <a:rPr lang="sr-Latn-RS" altLang="sr-Latn-RS" sz="2200" b="1" i="1" dirty="0">
                <a:latin typeface="Times New Roman" panose="02020603050405020304" pitchFamily="18" charset="0"/>
                <a:cs typeface="Times New Roman" panose="02020603050405020304" pitchFamily="18" charset="0"/>
              </a:rPr>
              <a:t>sposobnošću </a:t>
            </a:r>
            <a:r>
              <a:rPr lang="sr-Latn-RS" altLang="sr-Latn-RS" sz="2200" i="1" dirty="0">
                <a:latin typeface="Times New Roman" panose="02020603050405020304" pitchFamily="18" charset="0"/>
                <a:cs typeface="Times New Roman" panose="02020603050405020304" pitchFamily="18" charset="0"/>
              </a:rPr>
              <a:t>savladavanja problema, </a:t>
            </a:r>
          </a:p>
          <a:p>
            <a:pPr lvl="2">
              <a:spcBef>
                <a:spcPts val="0"/>
              </a:spcBef>
              <a:spcAft>
                <a:spcPts val="0"/>
              </a:spcAft>
            </a:pPr>
            <a:r>
              <a:rPr lang="sr-Latn-RS" altLang="sr-Latn-RS" sz="2200" b="1" i="1" dirty="0">
                <a:latin typeface="Times New Roman" panose="02020603050405020304" pitchFamily="18" charset="0"/>
                <a:cs typeface="Times New Roman" panose="02020603050405020304" pitchFamily="18" charset="0"/>
              </a:rPr>
              <a:t>visokom motivacijom i senzitivnošću</a:t>
            </a:r>
            <a:r>
              <a:rPr lang="sr-Latn-RS" altLang="sr-Latn-RS" sz="2200" i="1" dirty="0">
                <a:latin typeface="Times New Roman" panose="02020603050405020304" pitchFamily="18" charset="0"/>
                <a:cs typeface="Times New Roman" panose="02020603050405020304" pitchFamily="18" charset="0"/>
              </a:rPr>
              <a:t> u komunikacij</a:t>
            </a:r>
            <a:r>
              <a:rPr lang="sr-Latn-RS" altLang="sr-Latn-RS" sz="2200" dirty="0">
                <a:latin typeface="Times New Roman" panose="02020603050405020304" pitchFamily="18" charset="0"/>
                <a:cs typeface="Times New Roman" panose="02020603050405020304" pitchFamily="18" charset="0"/>
              </a:rPr>
              <a:t>i.</a:t>
            </a:r>
          </a:p>
          <a:p>
            <a:pPr marL="530352" lvl="1" indent="0">
              <a:spcBef>
                <a:spcPts val="0"/>
              </a:spcBef>
              <a:spcAft>
                <a:spcPts val="0"/>
              </a:spcAft>
              <a:buNone/>
            </a:pPr>
            <a:r>
              <a:rPr lang="sr-Latn-RS" altLang="sr-Latn-RS" sz="2200" b="1" dirty="0">
                <a:solidFill>
                  <a:srgbClr val="FF0000"/>
                </a:solidFill>
                <a:latin typeface="Times New Roman" panose="02020603050405020304" pitchFamily="18" charset="0"/>
                <a:cs typeface="Times New Roman" panose="02020603050405020304" pitchFamily="18" charset="0"/>
              </a:rPr>
              <a:t>2.dobrog pacijenta:</a:t>
            </a:r>
          </a:p>
          <a:p>
            <a:pPr lvl="2">
              <a:spcBef>
                <a:spcPts val="0"/>
              </a:spcBef>
              <a:spcAft>
                <a:spcPts val="0"/>
              </a:spcAft>
            </a:pPr>
            <a:r>
              <a:rPr lang="sr-Latn-RS" altLang="sr-Latn-RS" sz="2200" dirty="0">
                <a:latin typeface="Times New Roman" panose="02020603050405020304" pitchFamily="18" charset="0"/>
                <a:cs typeface="Times New Roman" panose="02020603050405020304" pitchFamily="18" charset="0"/>
              </a:rPr>
              <a:t>koji je</a:t>
            </a:r>
            <a:r>
              <a:rPr lang="sr-Latn-RS" altLang="sr-Latn-RS" sz="2200" i="1" dirty="0">
                <a:latin typeface="Times New Roman" panose="02020603050405020304" pitchFamily="18" charset="0"/>
                <a:cs typeface="Times New Roman" panose="02020603050405020304" pitchFamily="18" charset="0"/>
              </a:rPr>
              <a:t> spreman </a:t>
            </a:r>
            <a:r>
              <a:rPr lang="sr-Latn-RS" altLang="sr-Latn-RS" sz="2200" b="1" i="1" dirty="0">
                <a:latin typeface="Times New Roman" panose="02020603050405020304" pitchFamily="18" charset="0"/>
                <a:cs typeface="Times New Roman" panose="02020603050405020304" pitchFamily="18" charset="0"/>
              </a:rPr>
              <a:t>da prihvati savjete i pridržava se instrukcija,</a:t>
            </a:r>
          </a:p>
          <a:p>
            <a:pPr lvl="2">
              <a:spcBef>
                <a:spcPts val="0"/>
              </a:spcBef>
              <a:spcAft>
                <a:spcPts val="0"/>
              </a:spcAft>
            </a:pPr>
            <a:r>
              <a:rPr lang="sr-Latn-RS" altLang="sr-Latn-RS" sz="2200" i="1" dirty="0">
                <a:latin typeface="Times New Roman" panose="02020603050405020304" pitchFamily="18" charset="0"/>
                <a:cs typeface="Times New Roman" panose="02020603050405020304" pitchFamily="18" charset="0"/>
              </a:rPr>
              <a:t>koji zna </a:t>
            </a:r>
            <a:r>
              <a:rPr lang="sr-Latn-RS" altLang="sr-Latn-RS" sz="2200" b="1" i="1" dirty="0">
                <a:latin typeface="Times New Roman" panose="02020603050405020304" pitchFamily="18" charset="0"/>
                <a:cs typeface="Times New Roman" panose="02020603050405020304" pitchFamily="18" charset="0"/>
              </a:rPr>
              <a:t>da objasni svoj problem </a:t>
            </a:r>
            <a:r>
              <a:rPr lang="sr-Latn-RS" altLang="sr-Latn-RS" sz="2200" i="1" dirty="0">
                <a:latin typeface="Times New Roman" panose="02020603050405020304" pitchFamily="18" charset="0"/>
                <a:cs typeface="Times New Roman" panose="02020603050405020304" pitchFamily="18" charset="0"/>
              </a:rPr>
              <a:t>i </a:t>
            </a:r>
          </a:p>
          <a:p>
            <a:pPr lvl="2">
              <a:spcBef>
                <a:spcPts val="0"/>
              </a:spcBef>
              <a:spcAft>
                <a:spcPts val="0"/>
              </a:spcAft>
            </a:pPr>
            <a:r>
              <a:rPr lang="sr-Latn-RS" altLang="sr-Latn-RS" sz="2200" i="1" dirty="0">
                <a:latin typeface="Times New Roman" panose="02020603050405020304" pitchFamily="18" charset="0"/>
                <a:cs typeface="Times New Roman" panose="02020603050405020304" pitchFamily="18" charset="0"/>
              </a:rPr>
              <a:t>ima </a:t>
            </a:r>
            <a:r>
              <a:rPr lang="sr-Latn-RS" altLang="sr-Latn-RS" sz="2200" b="1" i="1" dirty="0">
                <a:latin typeface="Times New Roman" panose="02020603050405020304" pitchFamily="18" charset="0"/>
                <a:cs typeface="Times New Roman" panose="02020603050405020304" pitchFamily="18" charset="0"/>
              </a:rPr>
              <a:t>namjeru da modifikuje </a:t>
            </a:r>
            <a:r>
              <a:rPr lang="sr-Latn-RS" altLang="sr-Latn-RS" sz="2200" i="1" dirty="0">
                <a:latin typeface="Times New Roman" panose="02020603050405020304" pitchFamily="18" charset="0"/>
                <a:cs typeface="Times New Roman" panose="02020603050405020304" pitchFamily="18" charset="0"/>
              </a:rPr>
              <a:t>svoje ponašanje.</a:t>
            </a:r>
          </a:p>
          <a:p>
            <a:pPr marL="530352" lvl="1" indent="0">
              <a:spcBef>
                <a:spcPts val="0"/>
              </a:spcBef>
              <a:spcAft>
                <a:spcPts val="0"/>
              </a:spcAft>
              <a:buNone/>
            </a:pPr>
            <a:r>
              <a:rPr lang="sr-Latn-RS" altLang="sr-Latn-RS" sz="2200" b="1" dirty="0">
                <a:solidFill>
                  <a:srgbClr val="FF0000"/>
                </a:solidFill>
                <a:latin typeface="Times New Roman" panose="02020603050405020304" pitchFamily="18" charset="0"/>
                <a:cs typeface="Times New Roman" panose="02020603050405020304" pitchFamily="18" charset="0"/>
              </a:rPr>
              <a:t>3.dobar zdravstveni sistem</a:t>
            </a:r>
            <a:r>
              <a:rPr lang="sr-Latn-RS" altLang="sr-Latn-RS" sz="2200" dirty="0">
                <a:latin typeface="Times New Roman" panose="02020603050405020304" pitchFamily="18" charset="0"/>
                <a:cs typeface="Times New Roman" panose="02020603050405020304" pitchFamily="18" charset="0"/>
              </a:rPr>
              <a:t> koji :</a:t>
            </a:r>
          </a:p>
          <a:p>
            <a:pPr lvl="2">
              <a:spcBef>
                <a:spcPts val="0"/>
              </a:spcBef>
              <a:spcAft>
                <a:spcPts val="0"/>
              </a:spcAft>
            </a:pPr>
            <a:r>
              <a:rPr lang="sr-Latn-RS" altLang="sr-Latn-RS" sz="2200" b="1" i="1" dirty="0">
                <a:latin typeface="Times New Roman" panose="02020603050405020304" pitchFamily="18" charset="0"/>
                <a:cs typeface="Times New Roman" panose="02020603050405020304" pitchFamily="18" charset="0"/>
              </a:rPr>
              <a:t>posjeduje adekvatne resurse</a:t>
            </a:r>
            <a:r>
              <a:rPr lang="sr-Latn-RS" altLang="sr-Latn-RS" sz="2200" i="1" dirty="0">
                <a:latin typeface="Times New Roman" panose="02020603050405020304" pitchFamily="18" charset="0"/>
                <a:cs typeface="Times New Roman" panose="02020603050405020304" pitchFamily="18" charset="0"/>
              </a:rPr>
              <a:t> u vidu </a:t>
            </a:r>
            <a:r>
              <a:rPr lang="it-IT" altLang="sr-Latn-RS" sz="2200" i="1" dirty="0">
                <a:latin typeface="Times New Roman" panose="02020603050405020304" pitchFamily="18" charset="0"/>
                <a:cs typeface="Times New Roman" panose="02020603050405020304" pitchFamily="18" charset="0"/>
              </a:rPr>
              <a:t>dobro distribuiranog,</a:t>
            </a:r>
            <a:endParaRPr lang="sr-Latn-BA" altLang="sr-Latn-RS" sz="2200" i="1" dirty="0">
              <a:latin typeface="Times New Roman" panose="02020603050405020304" pitchFamily="18" charset="0"/>
              <a:cs typeface="Times New Roman" panose="02020603050405020304" pitchFamily="18" charset="0"/>
            </a:endParaRPr>
          </a:p>
          <a:p>
            <a:pPr lvl="3">
              <a:spcBef>
                <a:spcPts val="0"/>
              </a:spcBef>
              <a:spcAft>
                <a:spcPts val="0"/>
              </a:spcAft>
            </a:pPr>
            <a:r>
              <a:rPr lang="it-IT" altLang="sr-Latn-RS" sz="2200" b="1" i="1" dirty="0">
                <a:latin typeface="Times New Roman" panose="02020603050405020304" pitchFamily="18" charset="0"/>
                <a:cs typeface="Times New Roman" panose="02020603050405020304" pitchFamily="18" charset="0"/>
              </a:rPr>
              <a:t>školovanog </a:t>
            </a:r>
            <a:r>
              <a:rPr lang="it-IT" altLang="sr-Latn-RS" sz="2200" i="1" dirty="0">
                <a:latin typeface="Times New Roman" panose="02020603050405020304" pitchFamily="18" charset="0"/>
                <a:cs typeface="Times New Roman" panose="02020603050405020304" pitchFamily="18" charset="0"/>
              </a:rPr>
              <a:t>i </a:t>
            </a:r>
            <a:endParaRPr lang="sr-Latn-BA" altLang="sr-Latn-RS" sz="2200" i="1" dirty="0">
              <a:latin typeface="Times New Roman" panose="02020603050405020304" pitchFamily="18" charset="0"/>
              <a:cs typeface="Times New Roman" panose="02020603050405020304" pitchFamily="18" charset="0"/>
            </a:endParaRPr>
          </a:p>
          <a:p>
            <a:pPr lvl="3">
              <a:spcBef>
                <a:spcPts val="0"/>
              </a:spcBef>
              <a:spcAft>
                <a:spcPts val="0"/>
              </a:spcAft>
            </a:pPr>
            <a:r>
              <a:rPr lang="it-IT" altLang="sr-Latn-RS" sz="2200" b="1" i="1" dirty="0">
                <a:latin typeface="Times New Roman" panose="02020603050405020304" pitchFamily="18" charset="0"/>
                <a:cs typeface="Times New Roman" panose="02020603050405020304" pitchFamily="18" charset="0"/>
              </a:rPr>
              <a:t>motivisanog kadra</a:t>
            </a:r>
            <a:r>
              <a:rPr lang="sr-Latn-RS" altLang="sr-Latn-RS" sz="2200" i="1" dirty="0">
                <a:latin typeface="Times New Roman" panose="02020603050405020304" pitchFamily="18" charset="0"/>
                <a:cs typeface="Times New Roman" panose="02020603050405020304" pitchFamily="18" charset="0"/>
              </a:rPr>
              <a:t>.</a:t>
            </a:r>
          </a:p>
          <a:p>
            <a:pPr>
              <a:spcBef>
                <a:spcPts val="0"/>
              </a:spcBef>
              <a:spcAft>
                <a:spcPts val="0"/>
              </a:spcAft>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2326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FE5DB9-7E41-4587-97DD-292FCA160018}"/>
              </a:ext>
            </a:extLst>
          </p:cNvPr>
          <p:cNvSpPr>
            <a:spLocks noGrp="1"/>
          </p:cNvSpPr>
          <p:nvPr>
            <p:ph type="title"/>
          </p:nvPr>
        </p:nvSpPr>
        <p:spPr>
          <a:xfrm>
            <a:off x="1295400" y="321906"/>
            <a:ext cx="9601200" cy="1485900"/>
          </a:xfrm>
        </p:spPr>
        <p:txBody>
          <a:bodyPr/>
          <a:lstStyle/>
          <a:p>
            <a:pPr algn="ctr"/>
            <a:r>
              <a:rPr lang="sr-Latn-RS" altLang="sr-Latn-RS" sz="4400" b="1" dirty="0">
                <a:solidFill>
                  <a:srgbClr val="FF0000"/>
                </a:solidFill>
              </a:rPr>
              <a:t>Procjena kvaliteta rada</a:t>
            </a:r>
            <a:endParaRPr lang="en-US" dirty="0"/>
          </a:p>
        </p:txBody>
      </p:sp>
      <p:sp>
        <p:nvSpPr>
          <p:cNvPr id="6" name="Content Placeholder 5">
            <a:extLst>
              <a:ext uri="{FF2B5EF4-FFF2-40B4-BE49-F238E27FC236}">
                <a16:creationId xmlns:a16="http://schemas.microsoft.com/office/drawing/2014/main" id="{88F272E6-EC09-47B0-AF2B-EB4DD3F2B977}"/>
              </a:ext>
            </a:extLst>
          </p:cNvPr>
          <p:cNvSpPr>
            <a:spLocks noGrp="1"/>
          </p:cNvSpPr>
          <p:nvPr>
            <p:ph idx="1"/>
          </p:nvPr>
        </p:nvSpPr>
        <p:spPr>
          <a:xfrm>
            <a:off x="494522" y="1496787"/>
            <a:ext cx="11392677" cy="4913344"/>
          </a:xfrm>
          <a:solidFill>
            <a:schemeClr val="bg1"/>
          </a:solidFill>
        </p:spPr>
        <p:txBody>
          <a:bodyPr>
            <a:normAutofit/>
          </a:bodyPr>
          <a:lstStyle/>
          <a:p>
            <a:pPr>
              <a:spcBef>
                <a:spcPts val="0"/>
              </a:spcBef>
              <a:spcAft>
                <a:spcPts val="0"/>
              </a:spcAft>
            </a:pPr>
            <a:r>
              <a:rPr lang="sr-Latn-RS" altLang="sr-Latn-RS" sz="2600" b="1" cap="all" dirty="0">
                <a:latin typeface="Times New Roman" panose="02020603050405020304" pitchFamily="18" charset="0"/>
                <a:cs typeface="Times New Roman" panose="02020603050405020304" pitchFamily="18" charset="0"/>
              </a:rPr>
              <a:t>Stalno unapređenje kvaliteta</a:t>
            </a:r>
          </a:p>
          <a:p>
            <a:pPr lvl="1">
              <a:spcBef>
                <a:spcPts val="0"/>
              </a:spcBef>
              <a:spcAft>
                <a:spcPts val="0"/>
              </a:spcAft>
            </a:pPr>
            <a:r>
              <a:rPr lang="sr-Latn-RS" altLang="sr-Latn-RS" sz="2600" b="1" dirty="0">
                <a:latin typeface="Times New Roman" panose="02020603050405020304" pitchFamily="18" charset="0"/>
                <a:cs typeface="Times New Roman" panose="02020603050405020304" pitchFamily="18" charset="0"/>
              </a:rPr>
              <a:t>Stalno unapređenje</a:t>
            </a:r>
            <a:r>
              <a:rPr lang="sr-Latn-RS" altLang="sr-Latn-RS" sz="2600" dirty="0">
                <a:latin typeface="Times New Roman" panose="02020603050405020304" pitchFamily="18" charset="0"/>
                <a:cs typeface="Times New Roman" panose="02020603050405020304" pitchFamily="18" charset="0"/>
              </a:rPr>
              <a:t> kvaliteta rada i bezbjednosti pacijenata predstavljaju,neizostavan dio aktivnosti u </a:t>
            </a:r>
            <a:r>
              <a:rPr lang="sr-Latn-RS" altLang="sr-Latn-RS" sz="2600" b="1" i="1" dirty="0">
                <a:latin typeface="Times New Roman" panose="02020603050405020304" pitchFamily="18" charset="0"/>
                <a:cs typeface="Times New Roman" panose="02020603050405020304" pitchFamily="18" charset="0"/>
              </a:rPr>
              <a:t>svakodnevnom radu svih profila zaposlenih u zdravstvenom sistemu</a:t>
            </a:r>
            <a:r>
              <a:rPr lang="sr-Latn-RS" altLang="sr-Latn-RS" sz="2600" dirty="0">
                <a:latin typeface="Times New Roman" panose="02020603050405020304" pitchFamily="18" charset="0"/>
                <a:cs typeface="Times New Roman" panose="02020603050405020304" pitchFamily="18" charset="0"/>
              </a:rPr>
              <a:t>. </a:t>
            </a:r>
          </a:p>
          <a:p>
            <a:pPr lvl="1">
              <a:spcBef>
                <a:spcPts val="0"/>
              </a:spcBef>
              <a:spcAft>
                <a:spcPts val="0"/>
              </a:spcAft>
            </a:pPr>
            <a:r>
              <a:rPr lang="sr-Latn-RS" altLang="sr-Latn-RS" sz="2600" dirty="0">
                <a:latin typeface="Times New Roman" panose="02020603050405020304" pitchFamily="18" charset="0"/>
                <a:cs typeface="Times New Roman" panose="02020603050405020304" pitchFamily="18" charset="0"/>
              </a:rPr>
              <a:t>Ove aktivnosti podrazumjevaju uvođenje kulture kvaliteta:</a:t>
            </a:r>
          </a:p>
          <a:p>
            <a:pPr marL="1501902" lvl="2" indent="-514350">
              <a:spcBef>
                <a:spcPts val="0"/>
              </a:spcBef>
              <a:spcAft>
                <a:spcPts val="0"/>
              </a:spcAft>
              <a:buFont typeface="+mj-lt"/>
              <a:buAutoNum type="arabicPeriod"/>
            </a:pPr>
            <a:r>
              <a:rPr lang="sr-Latn-RS" altLang="sr-Latn-RS" sz="2600" dirty="0">
                <a:latin typeface="Times New Roman" panose="02020603050405020304" pitchFamily="18" charset="0"/>
                <a:cs typeface="Times New Roman" panose="02020603050405020304" pitchFamily="18" charset="0"/>
              </a:rPr>
              <a:t>za </a:t>
            </a:r>
            <a:r>
              <a:rPr lang="sr-Latn-RS" altLang="sr-Latn-RS" sz="2600" b="1" i="1" dirty="0">
                <a:latin typeface="Times New Roman" panose="02020603050405020304" pitchFamily="18" charset="0"/>
                <a:cs typeface="Times New Roman" panose="02020603050405020304" pitchFamily="18" charset="0"/>
              </a:rPr>
              <a:t>korisnike i davaoce zdravstvenih usluga</a:t>
            </a:r>
            <a:r>
              <a:rPr lang="sr-Latn-RS" altLang="sr-Latn-RS" sz="2600" dirty="0">
                <a:latin typeface="Times New Roman" panose="02020603050405020304" pitchFamily="18" charset="0"/>
                <a:cs typeface="Times New Roman" panose="02020603050405020304" pitchFamily="18" charset="0"/>
              </a:rPr>
              <a:t>,</a:t>
            </a:r>
          </a:p>
          <a:p>
            <a:pPr marL="1501902" lvl="2" indent="-514350">
              <a:spcBef>
                <a:spcPts val="0"/>
              </a:spcBef>
              <a:spcAft>
                <a:spcPts val="0"/>
              </a:spcAft>
              <a:buFont typeface="+mj-lt"/>
              <a:buAutoNum type="arabicPeriod"/>
            </a:pPr>
            <a:r>
              <a:rPr lang="sr-Latn-RS" altLang="sr-Latn-RS" sz="2600" dirty="0">
                <a:latin typeface="Times New Roman" panose="02020603050405020304" pitchFamily="18" charset="0"/>
                <a:cs typeface="Times New Roman" panose="02020603050405020304" pitchFamily="18" charset="0"/>
              </a:rPr>
              <a:t> za </a:t>
            </a:r>
            <a:r>
              <a:rPr lang="sr-Latn-RS" altLang="sr-Latn-RS" sz="2600" b="1" i="1" dirty="0">
                <a:latin typeface="Times New Roman" panose="02020603050405020304" pitchFamily="18" charset="0"/>
                <a:cs typeface="Times New Roman" panose="02020603050405020304" pitchFamily="18" charset="0"/>
              </a:rPr>
              <a:t>finansijere</a:t>
            </a:r>
            <a:r>
              <a:rPr lang="sr-Latn-RS" altLang="sr-Latn-RS" sz="2600" dirty="0">
                <a:latin typeface="Times New Roman" panose="02020603050405020304" pitchFamily="18" charset="0"/>
                <a:cs typeface="Times New Roman" panose="02020603050405020304" pitchFamily="18" charset="0"/>
              </a:rPr>
              <a:t> i </a:t>
            </a:r>
          </a:p>
          <a:p>
            <a:pPr marL="1501902" lvl="2" indent="-514350">
              <a:spcBef>
                <a:spcPts val="0"/>
              </a:spcBef>
              <a:spcAft>
                <a:spcPts val="0"/>
              </a:spcAft>
              <a:buFont typeface="+mj-lt"/>
              <a:buAutoNum type="arabicPeriod"/>
            </a:pPr>
            <a:r>
              <a:rPr lang="pl-PL" altLang="sr-Latn-RS" sz="2600" b="1" i="1" dirty="0">
                <a:latin typeface="Times New Roman" panose="02020603050405020304" pitchFamily="18" charset="0"/>
                <a:cs typeface="Times New Roman" panose="02020603050405020304" pitchFamily="18" charset="0"/>
              </a:rPr>
              <a:t>donosioce odluka na različitim nivoima</a:t>
            </a:r>
          </a:p>
          <a:p>
            <a:pPr lvl="2">
              <a:spcBef>
                <a:spcPts val="0"/>
              </a:spcBef>
              <a:spcAft>
                <a:spcPts val="0"/>
              </a:spcAft>
            </a:pPr>
            <a:r>
              <a:rPr lang="sr-Latn-RS" altLang="sr-Latn-RS" sz="2400" b="1" dirty="0">
                <a:latin typeface="Times New Roman" panose="02020603050405020304" pitchFamily="18" charset="0"/>
                <a:cs typeface="Times New Roman" panose="02020603050405020304" pitchFamily="18" charset="0"/>
              </a:rPr>
              <a:t>Stalno unapređenje</a:t>
            </a:r>
            <a:r>
              <a:rPr lang="sr-Latn-RS" altLang="sr-Latn-RS" sz="2400" dirty="0">
                <a:latin typeface="Times New Roman" panose="02020603050405020304" pitchFamily="18" charset="0"/>
                <a:cs typeface="Times New Roman" panose="02020603050405020304" pitchFamily="18" charset="0"/>
              </a:rPr>
              <a:t> kvaliteta radi se na: </a:t>
            </a:r>
          </a:p>
          <a:p>
            <a:pPr lvl="3">
              <a:spcBef>
                <a:spcPts val="0"/>
              </a:spcBef>
              <a:spcAft>
                <a:spcPts val="0"/>
              </a:spcAft>
            </a:pPr>
            <a:r>
              <a:rPr lang="sr-Latn-RS" altLang="sr-Latn-RS" sz="2400" b="1" dirty="0">
                <a:latin typeface="Times New Roman" panose="02020603050405020304" pitchFamily="18" charset="0"/>
                <a:cs typeface="Times New Roman" panose="02020603050405020304" pitchFamily="18" charset="0"/>
              </a:rPr>
              <a:t>I.MAKRO NIVO/</a:t>
            </a:r>
            <a:r>
              <a:rPr lang="pt-BR" altLang="sr-Latn-RS" sz="2400" b="1" dirty="0">
                <a:latin typeface="Times New Roman" panose="02020603050405020304" pitchFamily="18" charset="0"/>
                <a:cs typeface="Times New Roman" panose="02020603050405020304" pitchFamily="18" charset="0"/>
              </a:rPr>
              <a:t>PRVI NIVO</a:t>
            </a:r>
            <a:r>
              <a:rPr lang="sr-Latn-RS" altLang="sr-Latn-RS" sz="2400" b="1" dirty="0">
                <a:latin typeface="Times New Roman" panose="02020603050405020304" pitchFamily="18" charset="0"/>
                <a:cs typeface="Times New Roman" panose="02020603050405020304" pitchFamily="18" charset="0"/>
              </a:rPr>
              <a:t>/,</a:t>
            </a:r>
          </a:p>
          <a:p>
            <a:pPr lvl="3">
              <a:spcBef>
                <a:spcPts val="0"/>
              </a:spcBef>
              <a:spcAft>
                <a:spcPts val="0"/>
              </a:spcAft>
            </a:pPr>
            <a:r>
              <a:rPr lang="sr-Latn-RS" sz="2400" b="1" cap="all" dirty="0">
                <a:latin typeface="Times New Roman" panose="02020603050405020304" pitchFamily="18" charset="0"/>
                <a:cs typeface="Times New Roman" panose="02020603050405020304" pitchFamily="18" charset="0"/>
              </a:rPr>
              <a:t>II.MEZO NIVO /Drugi nivo</a:t>
            </a:r>
          </a:p>
          <a:p>
            <a:pPr lvl="3">
              <a:spcBef>
                <a:spcPts val="0"/>
              </a:spcBef>
              <a:spcAft>
                <a:spcPts val="0"/>
              </a:spcAft>
            </a:pPr>
            <a:r>
              <a:rPr lang="pl-PL" altLang="sr-Latn-RS" sz="2400" b="1" cap="all" dirty="0">
                <a:latin typeface="Times New Roman" panose="02020603050405020304" pitchFamily="18" charset="0"/>
                <a:cs typeface="Times New Roman" panose="02020603050405020304" pitchFamily="18" charset="0"/>
              </a:rPr>
              <a:t>III.MIKRO /Treći nivo</a:t>
            </a:r>
            <a:endParaRPr lang="sr-Latn-RS" altLang="sr-Latn-RS" sz="2600" b="1" i="1" dirty="0">
              <a:latin typeface="Times New Roman" panose="02020603050405020304" pitchFamily="18" charset="0"/>
              <a:cs typeface="Times New Roman" panose="02020603050405020304" pitchFamily="18" charset="0"/>
            </a:endParaRPr>
          </a:p>
          <a:p>
            <a:pPr>
              <a:spcBef>
                <a:spcPts val="0"/>
              </a:spcBef>
              <a:spcAft>
                <a:spcPts val="0"/>
              </a:spcAft>
            </a:pP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8326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95CCF2-D95A-472C-85AB-18DED7438353}"/>
              </a:ext>
            </a:extLst>
          </p:cNvPr>
          <p:cNvSpPr>
            <a:spLocks noGrp="1"/>
          </p:cNvSpPr>
          <p:nvPr>
            <p:ph type="title"/>
          </p:nvPr>
        </p:nvSpPr>
        <p:spPr>
          <a:xfrm>
            <a:off x="650240" y="88898"/>
            <a:ext cx="4724400" cy="1485900"/>
          </a:xfrm>
        </p:spPr>
        <p:txBody>
          <a:bodyPr/>
          <a:lstStyle/>
          <a:p>
            <a:pPr algn="ctr"/>
            <a:r>
              <a:rPr lang="sr-Latn-RS" altLang="sr-Latn-RS" sz="4400" b="1" dirty="0">
                <a:solidFill>
                  <a:srgbClr val="FF0000"/>
                </a:solidFill>
              </a:rPr>
              <a:t>Procjena kvaliteta rada</a:t>
            </a:r>
            <a:endParaRPr lang="en-US" dirty="0"/>
          </a:p>
        </p:txBody>
      </p:sp>
      <p:sp>
        <p:nvSpPr>
          <p:cNvPr id="6" name="Content Placeholder 5">
            <a:extLst>
              <a:ext uri="{FF2B5EF4-FFF2-40B4-BE49-F238E27FC236}">
                <a16:creationId xmlns:a16="http://schemas.microsoft.com/office/drawing/2014/main" id="{361A4F06-0FE7-42DE-89DA-B76F6E92F732}"/>
              </a:ext>
            </a:extLst>
          </p:cNvPr>
          <p:cNvSpPr>
            <a:spLocks noGrp="1"/>
          </p:cNvSpPr>
          <p:nvPr>
            <p:ph sz="half" idx="1"/>
          </p:nvPr>
        </p:nvSpPr>
        <p:spPr>
          <a:xfrm>
            <a:off x="0" y="1930400"/>
            <a:ext cx="6360160" cy="4754880"/>
          </a:xfrm>
          <a:solidFill>
            <a:schemeClr val="bg1"/>
          </a:solidFill>
          <a:ln>
            <a:solidFill>
              <a:schemeClr val="accent1"/>
            </a:solidFill>
          </a:ln>
        </p:spPr>
        <p:txBody>
          <a:bodyPr>
            <a:noAutofit/>
          </a:bodyPr>
          <a:lstStyle/>
          <a:p>
            <a:pPr eaLnBrk="1" hangingPunct="1"/>
            <a:r>
              <a:rPr lang="sr-Latn-RS" altLang="sr-Latn-RS" sz="2400" b="1" cap="all" dirty="0">
                <a:latin typeface="Times New Roman" panose="02020603050405020304" pitchFamily="18" charset="0"/>
                <a:cs typeface="Times New Roman" panose="02020603050405020304" pitchFamily="18" charset="0"/>
              </a:rPr>
              <a:t>Stalno unapređenje kvaliteta</a:t>
            </a:r>
          </a:p>
          <a:p>
            <a:pPr lvl="1"/>
            <a:r>
              <a:rPr lang="sr-Latn-RS" altLang="sr-Latn-RS" sz="2400" b="1" u="sng" dirty="0">
                <a:solidFill>
                  <a:srgbClr val="0070C0"/>
                </a:solidFill>
                <a:latin typeface="Times New Roman" panose="02020603050405020304" pitchFamily="18" charset="0"/>
                <a:cs typeface="Times New Roman" panose="02020603050405020304" pitchFamily="18" charset="0"/>
              </a:rPr>
              <a:t>I.MAKRO NIVO/</a:t>
            </a:r>
            <a:r>
              <a:rPr lang="pt-BR" altLang="sr-Latn-RS" sz="2400" b="1" u="sng" dirty="0">
                <a:solidFill>
                  <a:srgbClr val="0070C0"/>
                </a:solidFill>
                <a:latin typeface="Times New Roman" panose="02020603050405020304" pitchFamily="18" charset="0"/>
                <a:cs typeface="Times New Roman" panose="02020603050405020304" pitchFamily="18" charset="0"/>
              </a:rPr>
              <a:t>PRVI NIVO</a:t>
            </a:r>
            <a:r>
              <a:rPr lang="sr-Latn-RS" altLang="sr-Latn-RS" sz="2400" b="1" u="sng" dirty="0">
                <a:latin typeface="Times New Roman" panose="02020603050405020304" pitchFamily="18" charset="0"/>
                <a:cs typeface="Times New Roman" panose="02020603050405020304" pitchFamily="18" charset="0"/>
              </a:rPr>
              <a:t>/</a:t>
            </a:r>
            <a:r>
              <a:rPr lang="sr-Latn-RS" altLang="sr-Latn-RS" sz="2400" b="1" dirty="0">
                <a:latin typeface="Times New Roman" panose="02020603050405020304" pitchFamily="18" charset="0"/>
                <a:cs typeface="Times New Roman" panose="02020603050405020304" pitchFamily="18" charset="0"/>
              </a:rPr>
              <a:t>,</a:t>
            </a:r>
            <a:r>
              <a:rPr lang="pt-BR" altLang="sr-Latn-RS" sz="2400" dirty="0">
                <a:latin typeface="Times New Roman" panose="02020603050405020304" pitchFamily="18" charset="0"/>
                <a:cs typeface="Times New Roman" panose="02020603050405020304" pitchFamily="18" charset="0"/>
              </a:rPr>
              <a:t> podrazum</a:t>
            </a:r>
            <a:r>
              <a:rPr lang="sr-Latn-RS" altLang="sr-Latn-RS" sz="2400" dirty="0">
                <a:latin typeface="Times New Roman" panose="02020603050405020304" pitchFamily="18" charset="0"/>
                <a:cs typeface="Times New Roman" panose="02020603050405020304" pitchFamily="18" charset="0"/>
              </a:rPr>
              <a:t>j</a:t>
            </a:r>
            <a:r>
              <a:rPr lang="pt-BR" altLang="sr-Latn-RS" sz="2400" dirty="0">
                <a:latin typeface="Times New Roman" panose="02020603050405020304" pitchFamily="18" charset="0"/>
                <a:cs typeface="Times New Roman" panose="02020603050405020304" pitchFamily="18" charset="0"/>
              </a:rPr>
              <a:t>eva</a:t>
            </a:r>
            <a:r>
              <a:rPr lang="sr-Latn-RS" altLang="sr-Latn-RS" sz="2400" b="1" i="1" dirty="0">
                <a:latin typeface="Times New Roman" panose="02020603050405020304" pitchFamily="18" charset="0"/>
                <a:cs typeface="Times New Roman" panose="02020603050405020304" pitchFamily="18" charset="0"/>
              </a:rPr>
              <a:t>,</a:t>
            </a:r>
            <a:r>
              <a:rPr lang="pt-BR" altLang="sr-Latn-RS" sz="2400" b="1" i="1" dirty="0">
                <a:latin typeface="Times New Roman" panose="02020603050405020304" pitchFamily="18" charset="0"/>
                <a:cs typeface="Times New Roman" panose="02020603050405020304" pitchFamily="18" charset="0"/>
              </a:rPr>
              <a:t>implementaciju i sprovođenje m</a:t>
            </a:r>
            <a:r>
              <a:rPr lang="sr-Latn-RS" altLang="sr-Latn-RS" sz="2400" b="1" i="1" dirty="0">
                <a:latin typeface="Times New Roman" panose="02020603050405020304" pitchFamily="18" charset="0"/>
                <a:cs typeface="Times New Roman" panose="02020603050405020304" pitchFamily="18" charset="0"/>
              </a:rPr>
              <a:t>j</a:t>
            </a:r>
            <a:r>
              <a:rPr lang="pt-BR" altLang="sr-Latn-RS" sz="2400" b="1" i="1" dirty="0">
                <a:latin typeface="Times New Roman" panose="02020603050405020304" pitchFamily="18" charset="0"/>
                <a:cs typeface="Times New Roman" panose="02020603050405020304" pitchFamily="18" charset="0"/>
              </a:rPr>
              <a:t>era</a:t>
            </a:r>
            <a:r>
              <a:rPr lang="pt-BR" altLang="sr-Latn-RS" sz="2400" dirty="0">
                <a:latin typeface="Times New Roman" panose="02020603050405020304" pitchFamily="18" charset="0"/>
                <a:cs typeface="Times New Roman" panose="02020603050405020304" pitchFamily="18" charset="0"/>
              </a:rPr>
              <a:t> </a:t>
            </a:r>
            <a:r>
              <a:rPr lang="pt-BR" altLang="sr-Latn-RS" sz="2400" b="1" i="1" dirty="0">
                <a:solidFill>
                  <a:srgbClr val="FF0000"/>
                </a:solidFill>
                <a:latin typeface="Times New Roman" panose="02020603050405020304" pitchFamily="18" charset="0"/>
                <a:cs typeface="Times New Roman" panose="02020603050405020304" pitchFamily="18" charset="0"/>
              </a:rPr>
              <a:t>na nivou</a:t>
            </a:r>
            <a:r>
              <a:rPr lang="sr-Latn-RS" altLang="sr-Latn-RS" sz="2400" b="1" i="1" dirty="0">
                <a:solidFill>
                  <a:srgbClr val="FF0000"/>
                </a:solidFill>
                <a:latin typeface="Times New Roman" panose="02020603050405020304" pitchFamily="18" charset="0"/>
                <a:cs typeface="Times New Roman" panose="02020603050405020304" pitchFamily="18" charset="0"/>
              </a:rPr>
              <a:t> zdravstvenog sistema</a:t>
            </a:r>
            <a:r>
              <a:rPr lang="sr-Latn-RS" altLang="sr-Latn-RS" sz="2400" dirty="0">
                <a:solidFill>
                  <a:srgbClr val="FF0000"/>
                </a:solidFill>
                <a:latin typeface="Times New Roman" panose="02020603050405020304" pitchFamily="18" charset="0"/>
                <a:cs typeface="Times New Roman" panose="02020603050405020304" pitchFamily="18" charset="0"/>
              </a:rPr>
              <a:t> </a:t>
            </a:r>
            <a:r>
              <a:rPr lang="sr-Latn-RS" altLang="sr-Latn-RS" sz="2400" dirty="0">
                <a:latin typeface="Times New Roman" panose="02020603050405020304" pitchFamily="18" charset="0"/>
                <a:cs typeface="Times New Roman" panose="02020603050405020304" pitchFamily="18" charset="0"/>
              </a:rPr>
              <a:t>u smislu obezbjeđivanja  zakonske regulative u:</a:t>
            </a:r>
          </a:p>
          <a:p>
            <a:pPr lvl="2"/>
            <a:r>
              <a:rPr lang="sr-Latn-RS" altLang="sr-Latn-RS" sz="2400" b="1" i="1" dirty="0">
                <a:latin typeface="Times New Roman" panose="02020603050405020304" pitchFamily="18" charset="0"/>
                <a:cs typeface="Times New Roman" panose="02020603050405020304" pitchFamily="18" charset="0"/>
              </a:rPr>
              <a:t>registracije i licenciranja medicinske opreme i ljekova,</a:t>
            </a:r>
          </a:p>
          <a:p>
            <a:pPr lvl="2"/>
            <a:r>
              <a:rPr lang="sr-Latn-RS" altLang="sr-Latn-RS" sz="2400" b="1" i="1" dirty="0">
                <a:latin typeface="Times New Roman" panose="02020603050405020304" pitchFamily="18" charset="0"/>
                <a:cs typeface="Times New Roman" panose="02020603050405020304" pitchFamily="18" charset="0"/>
              </a:rPr>
              <a:t>zdravstvenih tehnologija</a:t>
            </a:r>
            <a:r>
              <a:rPr lang="sr-Latn-RS" altLang="sr-Latn-RS" sz="2400" dirty="0">
                <a:latin typeface="Times New Roman" panose="02020603050405020304" pitchFamily="18" charset="0"/>
                <a:cs typeface="Times New Roman" panose="02020603050405020304" pitchFamily="18" charset="0"/>
              </a:rPr>
              <a:t> </a:t>
            </a:r>
          </a:p>
          <a:p>
            <a:pPr lvl="2"/>
            <a:r>
              <a:rPr lang="sr-Latn-RS" altLang="sr-Latn-RS" sz="2400" dirty="0">
                <a:latin typeface="Times New Roman" panose="02020603050405020304" pitchFamily="18" charset="0"/>
                <a:cs typeface="Times New Roman" panose="02020603050405020304" pitchFamily="18" charset="0"/>
              </a:rPr>
              <a:t>sprovođenju </a:t>
            </a:r>
            <a:r>
              <a:rPr lang="sr-Latn-RS" altLang="sr-Latn-RS" sz="2400" b="1" i="1" dirty="0">
                <a:latin typeface="Times New Roman" panose="02020603050405020304" pitchFamily="18" charset="0"/>
                <a:cs typeface="Times New Roman" panose="02020603050405020304" pitchFamily="18" charset="0"/>
              </a:rPr>
              <a:t>kvalitetnekontinuirane  medicinske edukacije zdravstvenih radnika</a:t>
            </a:r>
            <a:r>
              <a:rPr lang="sr-Latn-RS" altLang="sr-Latn-RS" sz="2400" dirty="0">
                <a:latin typeface="Times New Roman" panose="02020603050405020304" pitchFamily="18" charset="0"/>
                <a:cs typeface="Times New Roman" panose="02020603050405020304" pitchFamily="18" charset="0"/>
              </a:rPr>
              <a:t> i zdravstvenih saradnika</a:t>
            </a:r>
          </a:p>
          <a:p>
            <a:endParaRPr lang="en-US" sz="2400" dirty="0"/>
          </a:p>
        </p:txBody>
      </p:sp>
      <p:sp>
        <p:nvSpPr>
          <p:cNvPr id="2" name="Content Placeholder 1">
            <a:extLst>
              <a:ext uri="{FF2B5EF4-FFF2-40B4-BE49-F238E27FC236}">
                <a16:creationId xmlns:a16="http://schemas.microsoft.com/office/drawing/2014/main" id="{54B877FC-CDA2-4C6E-9576-FA3D730739D3}"/>
              </a:ext>
            </a:extLst>
          </p:cNvPr>
          <p:cNvSpPr>
            <a:spLocks noGrp="1"/>
          </p:cNvSpPr>
          <p:nvPr>
            <p:ph sz="half" idx="2"/>
          </p:nvPr>
        </p:nvSpPr>
        <p:spPr>
          <a:xfrm>
            <a:off x="5537200" y="88898"/>
            <a:ext cx="6654800" cy="3040382"/>
          </a:xfrm>
          <a:solidFill>
            <a:schemeClr val="bg1"/>
          </a:solidFill>
          <a:ln>
            <a:solidFill>
              <a:schemeClr val="accent1"/>
            </a:solidFill>
          </a:ln>
        </p:spPr>
        <p:txBody>
          <a:bodyPr>
            <a:normAutofit fontScale="92500" lnSpcReduction="10000"/>
          </a:bodyPr>
          <a:lstStyle/>
          <a:p>
            <a:pPr lvl="1">
              <a:spcAft>
                <a:spcPts val="0"/>
              </a:spcAft>
              <a:defRPr/>
            </a:pPr>
            <a:r>
              <a:rPr lang="sr-Latn-RS" sz="2400" b="1" cap="all" dirty="0">
                <a:solidFill>
                  <a:srgbClr val="0070C0"/>
                </a:solidFill>
                <a:latin typeface="Times New Roman" panose="02020603050405020304" pitchFamily="18" charset="0"/>
                <a:cs typeface="Times New Roman" panose="02020603050405020304" pitchFamily="18" charset="0"/>
              </a:rPr>
              <a:t>II.MEZO NIVO /Drugi nivo/</a:t>
            </a:r>
            <a:r>
              <a:rPr lang="sr-Latn-RS" sz="2400" b="1" dirty="0">
                <a:solidFill>
                  <a:srgbClr val="0070C0"/>
                </a:solidFill>
                <a:latin typeface="Times New Roman" panose="02020603050405020304" pitchFamily="18" charset="0"/>
                <a:cs typeface="Times New Roman" panose="02020603050405020304" pitchFamily="18" charset="0"/>
              </a:rPr>
              <a:t>, </a:t>
            </a:r>
            <a:r>
              <a:rPr lang="sr-Latn-RS" sz="2400" dirty="0">
                <a:latin typeface="Times New Roman" panose="02020603050405020304" pitchFamily="18" charset="0"/>
                <a:cs typeface="Times New Roman" panose="02020603050405020304" pitchFamily="18" charset="0"/>
              </a:rPr>
              <a:t>odnosi se na aktivnosti koje se </a:t>
            </a:r>
            <a:r>
              <a:rPr lang="sr-Latn-RS" sz="2400" b="1" i="1" dirty="0">
                <a:solidFill>
                  <a:srgbClr val="FF0000"/>
                </a:solidFill>
                <a:latin typeface="Times New Roman" panose="02020603050405020304" pitchFamily="18" charset="0"/>
                <a:cs typeface="Times New Roman" panose="02020603050405020304" pitchFamily="18" charset="0"/>
              </a:rPr>
              <a:t>sprovode u okviru zdravstvenih ustanova</a:t>
            </a:r>
            <a:r>
              <a:rPr lang="sr-Latn-RS" sz="2400" dirty="0">
                <a:solidFill>
                  <a:srgbClr val="FF0000"/>
                </a:solidFill>
                <a:latin typeface="Times New Roman" panose="02020603050405020304" pitchFamily="18" charset="0"/>
                <a:cs typeface="Times New Roman" panose="02020603050405020304" pitchFamily="18" charset="0"/>
              </a:rPr>
              <a:t> </a:t>
            </a:r>
            <a:r>
              <a:rPr lang="sr-Latn-RS" sz="2400" dirty="0">
                <a:latin typeface="Times New Roman" panose="02020603050405020304" pitchFamily="18" charset="0"/>
                <a:cs typeface="Times New Roman" panose="02020603050405020304" pitchFamily="18" charset="0"/>
              </a:rPr>
              <a:t>i podrazumevaju </a:t>
            </a:r>
            <a:r>
              <a:rPr lang="sr-Latn-RS" sz="2400" b="1" i="1" dirty="0">
                <a:latin typeface="Times New Roman" panose="02020603050405020304" pitchFamily="18" charset="0"/>
                <a:cs typeface="Times New Roman" panose="02020603050405020304" pitchFamily="18" charset="0"/>
              </a:rPr>
              <a:t>niz različitih mehanizama</a:t>
            </a:r>
            <a:r>
              <a:rPr lang="sr-Latn-RS" sz="2400" dirty="0">
                <a:latin typeface="Times New Roman" panose="02020603050405020304" pitchFamily="18" charset="0"/>
                <a:cs typeface="Times New Roman" panose="02020603050405020304" pitchFamily="18" charset="0"/>
              </a:rPr>
              <a:t> kojima se procenjuje kvalitet.</a:t>
            </a:r>
          </a:p>
          <a:p>
            <a:pPr lvl="2">
              <a:spcAft>
                <a:spcPts val="0"/>
              </a:spcAft>
              <a:defRPr/>
            </a:pPr>
            <a:r>
              <a:rPr lang="sr-Latn-RS" sz="2400" dirty="0">
                <a:latin typeface="Times New Roman" panose="02020603050405020304" pitchFamily="18" charset="0"/>
                <a:cs typeface="Times New Roman" panose="02020603050405020304" pitchFamily="18" charset="0"/>
              </a:rPr>
              <a:t> </a:t>
            </a:r>
            <a:r>
              <a:rPr lang="sr-Latn-RS" sz="2400" b="1" i="1" dirty="0">
                <a:latin typeface="Times New Roman" panose="02020603050405020304" pitchFamily="18" charset="0"/>
                <a:cs typeface="Times New Roman" panose="02020603050405020304" pitchFamily="18" charset="0"/>
              </a:rPr>
              <a:t>Obavezne-</a:t>
            </a:r>
            <a:r>
              <a:rPr lang="sr-Latn-RS" sz="2400" dirty="0">
                <a:latin typeface="Times New Roman" panose="02020603050405020304" pitchFamily="18" charset="0"/>
                <a:cs typeface="Times New Roman" panose="02020603050405020304" pitchFamily="18" charset="0"/>
              </a:rPr>
              <a:t>sprovodi država specifične agencije i  druge institucije.</a:t>
            </a:r>
          </a:p>
          <a:p>
            <a:pPr lvl="2">
              <a:spcAft>
                <a:spcPts val="0"/>
              </a:spcAft>
              <a:defRPr/>
            </a:pPr>
            <a:r>
              <a:rPr lang="sr-Latn-RS" sz="2400" dirty="0">
                <a:latin typeface="Times New Roman" panose="02020603050405020304" pitchFamily="18" charset="0"/>
                <a:cs typeface="Times New Roman" panose="02020603050405020304" pitchFamily="18" charset="0"/>
              </a:rPr>
              <a:t> </a:t>
            </a:r>
            <a:r>
              <a:rPr lang="sr-Latn-RS" sz="2400" b="1" i="1" dirty="0">
                <a:latin typeface="Times New Roman" panose="02020603050405020304" pitchFamily="18" charset="0"/>
                <a:cs typeface="Times New Roman" panose="02020603050405020304" pitchFamily="18" charset="0"/>
              </a:rPr>
              <a:t>Dobrovoljni</a:t>
            </a:r>
            <a:r>
              <a:rPr lang="sr-Latn-RS" sz="2400" dirty="0">
                <a:solidFill>
                  <a:srgbClr val="FF0000"/>
                </a:solidFill>
                <a:latin typeface="Times New Roman" panose="02020603050405020304" pitchFamily="18" charset="0"/>
                <a:cs typeface="Times New Roman" panose="02020603050405020304" pitchFamily="18" charset="0"/>
              </a:rPr>
              <a:t> </a:t>
            </a:r>
            <a:r>
              <a:rPr lang="sr-Latn-RS" sz="2400" dirty="0">
                <a:latin typeface="Times New Roman" panose="02020603050405020304" pitchFamily="18" charset="0"/>
                <a:cs typeface="Times New Roman" panose="02020603050405020304" pitchFamily="18" charset="0"/>
              </a:rPr>
              <a:t>-u saradnji sa različitim profesionalnim organizacijama.</a:t>
            </a:r>
          </a:p>
          <a:p>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9BDA006-8CA0-48F7-9FDB-39707BDB0A2B}"/>
              </a:ext>
            </a:extLst>
          </p:cNvPr>
          <p:cNvSpPr txBox="1"/>
          <p:nvPr/>
        </p:nvSpPr>
        <p:spPr>
          <a:xfrm>
            <a:off x="6360160" y="3006079"/>
            <a:ext cx="5994400" cy="3416320"/>
          </a:xfrm>
          <a:prstGeom prst="rect">
            <a:avLst/>
          </a:prstGeom>
          <a:solidFill>
            <a:schemeClr val="bg1"/>
          </a:solidFill>
          <a:ln>
            <a:solidFill>
              <a:schemeClr val="accent1"/>
            </a:solidFill>
          </a:ln>
        </p:spPr>
        <p:txBody>
          <a:bodyPr wrap="square">
            <a:spAutoFit/>
          </a:bodyPr>
          <a:lstStyle/>
          <a:p>
            <a:pPr lvl="1">
              <a:spcAft>
                <a:spcPts val="0"/>
              </a:spcAft>
              <a:defRPr/>
            </a:pPr>
            <a:r>
              <a:rPr lang="pl-PL" altLang="sr-Latn-RS" sz="2400" b="1" cap="all" dirty="0">
                <a:solidFill>
                  <a:srgbClr val="0070C0"/>
                </a:solidFill>
                <a:latin typeface="Times New Roman" panose="02020603050405020304" pitchFamily="18" charset="0"/>
                <a:cs typeface="Times New Roman" panose="02020603050405020304" pitchFamily="18" charset="0"/>
              </a:rPr>
              <a:t>III.MIKRO /Treći nivo</a:t>
            </a:r>
            <a:r>
              <a:rPr lang="pl-PL" altLang="sr-Latn-RS" sz="2400" b="1" cap="all" dirty="0">
                <a:latin typeface="Times New Roman" panose="02020603050405020304" pitchFamily="18" charset="0"/>
                <a:cs typeface="Times New Roman" panose="02020603050405020304" pitchFamily="18" charset="0"/>
              </a:rPr>
              <a:t>/</a:t>
            </a:r>
            <a:r>
              <a:rPr lang="pl-PL" altLang="sr-Latn-RS" sz="2400" b="1" dirty="0">
                <a:latin typeface="Times New Roman" panose="02020603050405020304" pitchFamily="18" charset="0"/>
                <a:cs typeface="Times New Roman" panose="02020603050405020304" pitchFamily="18" charset="0"/>
              </a:rPr>
              <a:t> </a:t>
            </a:r>
            <a:r>
              <a:rPr lang="pl-PL" altLang="sr-Latn-RS" sz="2400" dirty="0">
                <a:latin typeface="Times New Roman" panose="02020603050405020304" pitchFamily="18" charset="0"/>
                <a:cs typeface="Times New Roman" panose="02020603050405020304" pitchFamily="18" charset="0"/>
              </a:rPr>
              <a:t>odnosi se na aktivnosti u okviru </a:t>
            </a:r>
            <a:r>
              <a:rPr lang="pl-PL" altLang="sr-Latn-RS" sz="2400" b="1" i="1" dirty="0">
                <a:solidFill>
                  <a:srgbClr val="FF0000"/>
                </a:solidFill>
                <a:latin typeface="Times New Roman" panose="02020603050405020304" pitchFamily="18" charset="0"/>
                <a:cs typeface="Times New Roman" panose="02020603050405020304" pitchFamily="18" charset="0"/>
              </a:rPr>
              <a:t>same kliničke  </a:t>
            </a:r>
            <a:r>
              <a:rPr lang="sr-Latn-RS" altLang="sr-Latn-RS" sz="2400" b="1" i="1" dirty="0">
                <a:solidFill>
                  <a:srgbClr val="FF0000"/>
                </a:solidFill>
                <a:latin typeface="Times New Roman" panose="02020603050405020304" pitchFamily="18" charset="0"/>
                <a:cs typeface="Times New Roman" panose="02020603050405020304" pitchFamily="18" charset="0"/>
              </a:rPr>
              <a:t>prakse.</a:t>
            </a:r>
            <a:r>
              <a:rPr lang="sr-Latn-RS" altLang="sr-Latn-RS" sz="2400" dirty="0">
                <a:solidFill>
                  <a:srgbClr val="FF0000"/>
                </a:solidFill>
                <a:latin typeface="Times New Roman" panose="02020603050405020304" pitchFamily="18" charset="0"/>
                <a:cs typeface="Times New Roman" panose="02020603050405020304" pitchFamily="18" charset="0"/>
              </a:rPr>
              <a:t> </a:t>
            </a:r>
          </a:p>
          <a:p>
            <a:pPr lvl="1">
              <a:spcAft>
                <a:spcPts val="0"/>
              </a:spcAft>
              <a:defRPr/>
            </a:pPr>
            <a:r>
              <a:rPr lang="sr-Latn-RS" altLang="sr-Latn-RS" sz="2400" b="1" dirty="0">
                <a:latin typeface="Times New Roman" panose="02020603050405020304" pitchFamily="18" charset="0"/>
                <a:cs typeface="Times New Roman" panose="02020603050405020304" pitchFamily="18" charset="0"/>
              </a:rPr>
              <a:t>Obuhvataju:</a:t>
            </a:r>
          </a:p>
          <a:p>
            <a:pPr marL="1257300" lvl="2" indent="-342900">
              <a:spcAft>
                <a:spcPts val="0"/>
              </a:spcAft>
              <a:buFont typeface="Wingdings" panose="05000000000000000000" pitchFamily="2" charset="2"/>
              <a:buChar char="§"/>
              <a:defRPr/>
            </a:pPr>
            <a:r>
              <a:rPr lang="sr-Latn-RS" altLang="sr-Latn-RS" sz="2400" dirty="0">
                <a:latin typeface="Times New Roman" panose="02020603050405020304" pitchFamily="18" charset="0"/>
                <a:cs typeface="Times New Roman" panose="02020603050405020304" pitchFamily="18" charset="0"/>
              </a:rPr>
              <a:t>Kolegijalnu provjeru, </a:t>
            </a:r>
          </a:p>
          <a:p>
            <a:pPr marL="1257300" lvl="2" indent="-342900">
              <a:spcAft>
                <a:spcPts val="0"/>
              </a:spcAft>
              <a:buFont typeface="Wingdings" panose="05000000000000000000" pitchFamily="2" charset="2"/>
              <a:buChar char="§"/>
              <a:defRPr/>
            </a:pPr>
            <a:r>
              <a:rPr lang="sr-Latn-RS" altLang="sr-Latn-RS" sz="2400" dirty="0">
                <a:latin typeface="Times New Roman" panose="02020603050405020304" pitchFamily="18" charset="0"/>
                <a:cs typeface="Times New Roman" panose="02020603050405020304" pitchFamily="18" charset="0"/>
              </a:rPr>
              <a:t>Istraživanja o zadovoljstvu i očekivanjima korisnika zdravstvenih usluga, </a:t>
            </a:r>
          </a:p>
          <a:p>
            <a:pPr marL="1257300" lvl="2" indent="-342900">
              <a:spcAft>
                <a:spcPts val="0"/>
              </a:spcAft>
              <a:buFont typeface="Wingdings" panose="05000000000000000000" pitchFamily="2" charset="2"/>
              <a:buChar char="§"/>
              <a:defRPr/>
            </a:pPr>
            <a:r>
              <a:rPr lang="sr-Latn-RS" altLang="sr-Latn-RS" sz="2400" dirty="0">
                <a:latin typeface="Times New Roman" panose="02020603050405020304" pitchFamily="18" charset="0"/>
                <a:cs typeface="Times New Roman" panose="02020603050405020304" pitchFamily="18" charset="0"/>
              </a:rPr>
              <a:t>Razvoj </a:t>
            </a:r>
            <a:r>
              <a:rPr lang="sr-Latn-RS" altLang="sr-Latn-RS" sz="2400" b="1" dirty="0">
                <a:latin typeface="Times New Roman" panose="02020603050405020304" pitchFamily="18" charset="0"/>
                <a:cs typeface="Times New Roman" panose="02020603050405020304" pitchFamily="18" charset="0"/>
              </a:rPr>
              <a:t>informacionih sistema</a:t>
            </a:r>
            <a:r>
              <a:rPr lang="sr-Latn-RS" altLang="sr-Latn-RS" sz="2400" dirty="0">
                <a:latin typeface="Times New Roman" panose="02020603050405020304" pitchFamily="18" charset="0"/>
                <a:cs typeface="Times New Roman" panose="02020603050405020304" pitchFamily="18" charset="0"/>
              </a:rPr>
              <a:t>,</a:t>
            </a:r>
          </a:p>
          <a:p>
            <a:pPr marL="1257300" lvl="2" indent="-342900">
              <a:spcAft>
                <a:spcPts val="0"/>
              </a:spcAft>
              <a:buFont typeface="Wingdings" panose="05000000000000000000" pitchFamily="2" charset="2"/>
              <a:buChar char="§"/>
              <a:defRPr/>
            </a:pPr>
            <a:r>
              <a:rPr lang="sr-Latn-RS" altLang="sr-Latn-RS" sz="2400" dirty="0">
                <a:latin typeface="Times New Roman" panose="02020603050405020304" pitchFamily="18" charset="0"/>
                <a:cs typeface="Times New Roman" panose="02020603050405020304" pitchFamily="18" charset="0"/>
              </a:rPr>
              <a:t>Razvoj </a:t>
            </a:r>
            <a:r>
              <a:rPr lang="sr-Latn-RS" altLang="sr-Latn-RS" sz="2400" b="1" dirty="0">
                <a:latin typeface="Times New Roman" panose="02020603050405020304" pitchFamily="18" charset="0"/>
                <a:cs typeface="Times New Roman" panose="02020603050405020304" pitchFamily="18" charset="0"/>
              </a:rPr>
              <a:t>vodiča dobre prakse…</a:t>
            </a:r>
          </a:p>
        </p:txBody>
      </p:sp>
    </p:spTree>
    <p:extLst>
      <p:ext uri="{BB962C8B-B14F-4D97-AF65-F5344CB8AC3E}">
        <p14:creationId xmlns:p14="http://schemas.microsoft.com/office/powerpoint/2010/main" val="1676847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95279-EDB9-448E-A943-24103E5A40D4}"/>
              </a:ext>
            </a:extLst>
          </p:cNvPr>
          <p:cNvSpPr>
            <a:spLocks noGrp="1"/>
          </p:cNvSpPr>
          <p:nvPr>
            <p:ph type="title"/>
          </p:nvPr>
        </p:nvSpPr>
        <p:spPr>
          <a:xfrm>
            <a:off x="1184988" y="136849"/>
            <a:ext cx="9601200" cy="853751"/>
          </a:xfrm>
        </p:spPr>
        <p:txBody>
          <a:bodyPr/>
          <a:lstStyle/>
          <a:p>
            <a:pPr algn="ctr"/>
            <a:r>
              <a:rPr lang="sr-Latn-RS" altLang="sr-Latn-RS" sz="4400" b="1" dirty="0">
                <a:solidFill>
                  <a:srgbClr val="FF0000"/>
                </a:solidFill>
              </a:rPr>
              <a:t>Procjena kvaliteta rada</a:t>
            </a:r>
            <a:endParaRPr lang="en-US" dirty="0"/>
          </a:p>
        </p:txBody>
      </p:sp>
      <p:sp>
        <p:nvSpPr>
          <p:cNvPr id="3" name="Content Placeholder 2">
            <a:extLst>
              <a:ext uri="{FF2B5EF4-FFF2-40B4-BE49-F238E27FC236}">
                <a16:creationId xmlns:a16="http://schemas.microsoft.com/office/drawing/2014/main" id="{DC23120B-D4E3-453C-A7AE-C002ACBC88CE}"/>
              </a:ext>
            </a:extLst>
          </p:cNvPr>
          <p:cNvSpPr>
            <a:spLocks noGrp="1"/>
          </p:cNvSpPr>
          <p:nvPr>
            <p:ph idx="1"/>
          </p:nvPr>
        </p:nvSpPr>
        <p:spPr>
          <a:xfrm>
            <a:off x="1405812" y="821093"/>
            <a:ext cx="10266784" cy="5393095"/>
          </a:xfrm>
          <a:solidFill>
            <a:schemeClr val="bg1"/>
          </a:solidFill>
        </p:spPr>
        <p:txBody>
          <a:bodyPr>
            <a:noAutofit/>
          </a:bodyPr>
          <a:lstStyle/>
          <a:p>
            <a:pPr eaLnBrk="1" hangingPunct="1">
              <a:defRPr/>
            </a:pPr>
            <a:endParaRPr lang="sr-Latn-RS" altLang="sr-Latn-RS" sz="2200" dirty="0">
              <a:latin typeface="Times New Roman" panose="02020603050405020304" pitchFamily="18" charset="0"/>
              <a:cs typeface="Times New Roman" panose="02020603050405020304" pitchFamily="18" charset="0"/>
            </a:endParaRPr>
          </a:p>
          <a:p>
            <a:pPr eaLnBrk="1" hangingPunct="1">
              <a:defRPr/>
            </a:pPr>
            <a:r>
              <a:rPr lang="sr-Latn-RS" altLang="sr-Latn-RS" sz="2200" b="1" dirty="0">
                <a:latin typeface="Times New Roman" panose="02020603050405020304" pitchFamily="18" charset="0"/>
                <a:cs typeface="Times New Roman" panose="02020603050405020304" pitchFamily="18" charset="0"/>
              </a:rPr>
              <a:t>Strategiju za unapređenje kvaliteta zdravstvene zaštite i bezbjednost pacijenata</a:t>
            </a:r>
            <a:endParaRPr lang="en-US" altLang="en-US" sz="2200" b="1" dirty="0">
              <a:latin typeface="Times New Roman" panose="02020603050405020304" pitchFamily="18" charset="0"/>
              <a:cs typeface="Times New Roman" panose="02020603050405020304" pitchFamily="18" charset="0"/>
            </a:endParaRPr>
          </a:p>
          <a:p>
            <a:pPr eaLnBrk="1" hangingPunct="1">
              <a:defRPr/>
            </a:pPr>
            <a:r>
              <a:rPr lang="sr-Latn-RS" altLang="sr-Latn-RS" sz="2200" b="1" dirty="0">
                <a:solidFill>
                  <a:srgbClr val="FF0000"/>
                </a:solidFill>
                <a:latin typeface="Times New Roman" panose="02020603050405020304" pitchFamily="18" charset="0"/>
                <a:cs typeface="Times New Roman" panose="02020603050405020304" pitchFamily="18" charset="0"/>
              </a:rPr>
              <a:t>EDUKACIJA-s</a:t>
            </a:r>
            <a:r>
              <a:rPr lang="nn-NO" altLang="sr-Latn-RS" sz="2200" b="1" dirty="0">
                <a:solidFill>
                  <a:srgbClr val="FF0000"/>
                </a:solidFill>
                <a:latin typeface="Times New Roman" panose="02020603050405020304" pitchFamily="18" charset="0"/>
                <a:cs typeface="Times New Roman" panose="02020603050405020304" pitchFamily="18" charset="0"/>
              </a:rPr>
              <a:t>talno </a:t>
            </a:r>
            <a:r>
              <a:rPr lang="sr-Latn-RS" altLang="sr-Latn-RS" sz="2200" b="1" dirty="0">
                <a:solidFill>
                  <a:srgbClr val="FF0000"/>
                </a:solidFill>
                <a:latin typeface="Times New Roman" panose="02020603050405020304" pitchFamily="18" charset="0"/>
                <a:cs typeface="Times New Roman" panose="02020603050405020304" pitchFamily="18" charset="0"/>
              </a:rPr>
              <a:t>kontinuirano </a:t>
            </a:r>
            <a:r>
              <a:rPr lang="nn-NO" altLang="sr-Latn-RS" sz="2200" b="1" dirty="0">
                <a:solidFill>
                  <a:srgbClr val="FF0000"/>
                </a:solidFill>
                <a:latin typeface="Times New Roman" panose="02020603050405020304" pitchFamily="18" charset="0"/>
                <a:cs typeface="Times New Roman" panose="02020603050405020304" pitchFamily="18" charset="0"/>
              </a:rPr>
              <a:t>unapređenje</a:t>
            </a:r>
            <a:r>
              <a:rPr lang="sr-Latn-RS" altLang="sr-Latn-RS" sz="2200" dirty="0">
                <a:solidFill>
                  <a:srgbClr val="FF0000"/>
                </a:solidFill>
                <a:latin typeface="Times New Roman" panose="02020603050405020304" pitchFamily="18" charset="0"/>
                <a:cs typeface="Times New Roman" panose="02020603050405020304" pitchFamily="18" charset="0"/>
              </a:rPr>
              <a:t>: </a:t>
            </a:r>
          </a:p>
          <a:p>
            <a:pPr lvl="1" eaLnBrk="1" hangingPunct="1">
              <a:defRPr/>
            </a:pPr>
            <a:r>
              <a:rPr lang="sr-Latn-RS" altLang="sr-Latn-RS" sz="2200" b="1" dirty="0">
                <a:latin typeface="Times New Roman" panose="02020603050405020304" pitchFamily="18" charset="0"/>
                <a:cs typeface="Times New Roman" panose="02020603050405020304" pitchFamily="18" charset="0"/>
              </a:rPr>
              <a:t>dio svakodnevnog </a:t>
            </a:r>
            <a:r>
              <a:rPr lang="sr-Latn-RS" altLang="sr-Latn-RS" sz="2200" dirty="0">
                <a:latin typeface="Times New Roman" panose="02020603050405020304" pitchFamily="18" charset="0"/>
                <a:cs typeface="Times New Roman" panose="02020603050405020304" pitchFamily="18" charset="0"/>
              </a:rPr>
              <a:t>posla zdravstvenih radnika,  saradnika i svih </a:t>
            </a:r>
            <a:r>
              <a:rPr lang="pl-PL" altLang="sr-Latn-RS" sz="2200" dirty="0">
                <a:latin typeface="Times New Roman" panose="02020603050405020304" pitchFamily="18" charset="0"/>
                <a:cs typeface="Times New Roman" panose="02020603050405020304" pitchFamily="18" charset="0"/>
              </a:rPr>
              <a:t>drugih zaposlenih u zdravstvenom sistemu</a:t>
            </a:r>
            <a:endParaRPr lang="sr-Latn-RS" altLang="sr-Latn-RS" sz="2200" dirty="0">
              <a:latin typeface="Times New Roman" panose="02020603050405020304" pitchFamily="18" charset="0"/>
              <a:cs typeface="Times New Roman" panose="02020603050405020304" pitchFamily="18" charset="0"/>
            </a:endParaRPr>
          </a:p>
          <a:p>
            <a:pPr lvl="1" eaLnBrk="1" hangingPunct="1">
              <a:defRPr/>
            </a:pPr>
            <a:r>
              <a:rPr lang="sr-Latn-RS" altLang="sr-Latn-RS" sz="2200" b="1" i="1" dirty="0">
                <a:latin typeface="Times New Roman" panose="02020603050405020304" pitchFamily="18" charset="0"/>
                <a:cs typeface="Times New Roman" panose="02020603050405020304" pitchFamily="18" charset="0"/>
              </a:rPr>
              <a:t>unapređenje stručnog znanja</a:t>
            </a:r>
          </a:p>
          <a:p>
            <a:pPr lvl="1" eaLnBrk="1" hangingPunct="1">
              <a:defRPr/>
            </a:pPr>
            <a:r>
              <a:rPr lang="sr-Latn-RS" altLang="sr-Latn-RS" sz="2200" b="1" i="1" dirty="0">
                <a:latin typeface="Times New Roman" panose="02020603050405020304" pitchFamily="18" charset="0"/>
                <a:cs typeface="Times New Roman" panose="02020603050405020304" pitchFamily="18" charset="0"/>
              </a:rPr>
              <a:t>dostiže veći nivo efikasnosti i uspješnosti</a:t>
            </a:r>
            <a:r>
              <a:rPr lang="sr-Latn-RS" altLang="sr-Latn-RS" sz="2200" dirty="0">
                <a:solidFill>
                  <a:srgbClr val="FF0000"/>
                </a:solidFill>
                <a:latin typeface="Times New Roman" panose="02020603050405020304" pitchFamily="18" charset="0"/>
                <a:cs typeface="Times New Roman" panose="02020603050405020304" pitchFamily="18" charset="0"/>
              </a:rPr>
              <a:t> </a:t>
            </a:r>
            <a:r>
              <a:rPr lang="sr-Latn-RS" altLang="sr-Latn-RS" sz="2200" dirty="0">
                <a:latin typeface="Times New Roman" panose="02020603050405020304" pitchFamily="18" charset="0"/>
                <a:cs typeface="Times New Roman" panose="02020603050405020304" pitchFamily="18" charset="0"/>
              </a:rPr>
              <a:t>u radu, </a:t>
            </a:r>
          </a:p>
          <a:p>
            <a:pPr lvl="1" eaLnBrk="1" hangingPunct="1">
              <a:defRPr/>
            </a:pPr>
            <a:r>
              <a:rPr lang="sr-Latn-RS" altLang="sr-Latn-RS" sz="2200" b="1" i="1" dirty="0">
                <a:latin typeface="Times New Roman" panose="02020603050405020304" pitchFamily="18" charset="0"/>
                <a:cs typeface="Times New Roman" panose="02020603050405020304" pitchFamily="18" charset="0"/>
              </a:rPr>
              <a:t>veće zadovoljstvo korisnika i davalaca </a:t>
            </a:r>
            <a:r>
              <a:rPr lang="sr-Latn-RS" altLang="sr-Latn-RS" sz="2200" dirty="0">
                <a:latin typeface="Times New Roman" panose="02020603050405020304" pitchFamily="18" charset="0"/>
                <a:cs typeface="Times New Roman" panose="02020603050405020304" pitchFamily="18" charset="0"/>
              </a:rPr>
              <a:t>zdravstvenih usluga</a:t>
            </a:r>
          </a:p>
          <a:p>
            <a:pPr lvl="1" eaLnBrk="1" hangingPunct="1">
              <a:defRPr/>
            </a:pPr>
            <a:r>
              <a:rPr lang="sr-Latn-RS" altLang="sr-Latn-RS" sz="2200" b="1" i="1" dirty="0">
                <a:latin typeface="Times New Roman" panose="02020603050405020304" pitchFamily="18" charset="0"/>
                <a:cs typeface="Times New Roman" panose="02020603050405020304" pitchFamily="18" charset="0"/>
              </a:rPr>
              <a:t>unapređenje kvaliteta , sigurnost i  bezbjednosti pacijenata,</a:t>
            </a:r>
          </a:p>
          <a:p>
            <a:pPr lvl="1" eaLnBrk="1" hangingPunct="1">
              <a:defRPr/>
            </a:pPr>
            <a:r>
              <a:rPr lang="sr-Latn-RS" altLang="sr-Latn-RS" sz="2200" b="1" i="1" dirty="0">
                <a:latin typeface="Times New Roman" panose="02020603050405020304" pitchFamily="18" charset="0"/>
                <a:cs typeface="Times New Roman" panose="02020603050405020304" pitchFamily="18" charset="0"/>
              </a:rPr>
              <a:t>Podizanje svjesti o značaju stalnog </a:t>
            </a:r>
            <a:r>
              <a:rPr lang="sr-Latn-RS" altLang="sr-Latn-RS" sz="2200" dirty="0">
                <a:latin typeface="Times New Roman" panose="02020603050405020304" pitchFamily="18" charset="0"/>
                <a:cs typeface="Times New Roman" panose="02020603050405020304" pitchFamily="18" charset="0"/>
              </a:rPr>
              <a:t>unapređenja kvaliteta zdravstvene</a:t>
            </a:r>
            <a:endParaRPr lang="sr-Latn-RS" altLang="sr-Latn-RS" sz="2200" b="1" i="1" dirty="0">
              <a:latin typeface="Times New Roman" panose="02020603050405020304" pitchFamily="18" charset="0"/>
              <a:cs typeface="Times New Roman" panose="02020603050405020304" pitchFamily="18" charset="0"/>
            </a:endParaRPr>
          </a:p>
          <a:p>
            <a:pPr lvl="1" eaLnBrk="1" hangingPunct="1">
              <a:defRPr/>
            </a:pPr>
            <a:r>
              <a:rPr lang="sr-Latn-RS" altLang="sr-Latn-RS" sz="2200" b="1" i="1" dirty="0">
                <a:latin typeface="Times New Roman" panose="02020603050405020304" pitchFamily="18" charset="0"/>
                <a:cs typeface="Times New Roman" panose="02020603050405020304" pitchFamily="18" charset="0"/>
              </a:rPr>
              <a:t>Isplativosti zdravstvenih</a:t>
            </a:r>
            <a:r>
              <a:rPr lang="sr-Latn-RS" altLang="sr-Latn-RS" sz="2200" dirty="0">
                <a:latin typeface="Times New Roman" panose="02020603050405020304" pitchFamily="18" charset="0"/>
                <a:cs typeface="Times New Roman" panose="02020603050405020304" pitchFamily="18" charset="0"/>
              </a:rPr>
              <a:t> tehnologija</a:t>
            </a:r>
          </a:p>
          <a:p>
            <a:pPr lvl="1" eaLnBrk="1" hangingPunct="1">
              <a:defRPr/>
            </a:pPr>
            <a:r>
              <a:rPr lang="sr-Latn-RS" altLang="sr-Latn-RS" sz="2200" b="1" i="1" dirty="0">
                <a:latin typeface="Times New Roman" panose="02020603050405020304" pitchFamily="18" charset="0"/>
                <a:cs typeface="Times New Roman" panose="02020603050405020304" pitchFamily="18" charset="0"/>
              </a:rPr>
              <a:t>Finansijskih podsticaja</a:t>
            </a:r>
            <a:r>
              <a:rPr lang="sr-Latn-RS" altLang="sr-Latn-RS" sz="2200" dirty="0">
                <a:latin typeface="Times New Roman" panose="02020603050405020304" pitchFamily="18" charset="0"/>
                <a:cs typeface="Times New Roman" panose="02020603050405020304" pitchFamily="18" charset="0"/>
              </a:rPr>
              <a:t> za stalno unapređenje kvaliteta zdravstvene  zaštite i</a:t>
            </a:r>
          </a:p>
          <a:p>
            <a:pPr lvl="1" eaLnBrk="1" hangingPunct="1">
              <a:defRPr/>
            </a:pPr>
            <a:r>
              <a:rPr lang="sr-Latn-RS" altLang="sr-Latn-RS" sz="2200" dirty="0">
                <a:latin typeface="Times New Roman" panose="02020603050405020304" pitchFamily="18" charset="0"/>
                <a:cs typeface="Times New Roman" panose="02020603050405020304" pitchFamily="18" charset="0"/>
              </a:rPr>
              <a:t> </a:t>
            </a:r>
            <a:r>
              <a:rPr lang="sr-Latn-RS" altLang="sr-Latn-RS" sz="2200" b="1" i="1" dirty="0">
                <a:latin typeface="Times New Roman" panose="02020603050405020304" pitchFamily="18" charset="0"/>
                <a:cs typeface="Times New Roman" panose="02020603050405020304" pitchFamily="18" charset="0"/>
              </a:rPr>
              <a:t>Bezbjednosti pacijenata</a:t>
            </a:r>
          </a:p>
          <a:p>
            <a:pPr marL="342900" lvl="1" indent="0" eaLnBrk="1" hangingPunct="1">
              <a:buFont typeface="Arial" panose="020B0604020202020204" pitchFamily="34" charset="0"/>
              <a:buNone/>
              <a:defRPr/>
            </a:pPr>
            <a:endParaRPr lang="sr-Latn-RS" altLang="sr-Latn-R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8842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E2AED-EB8D-4753-ABA4-BDE8C384B66E}"/>
              </a:ext>
            </a:extLst>
          </p:cNvPr>
          <p:cNvSpPr>
            <a:spLocks noGrp="1"/>
          </p:cNvSpPr>
          <p:nvPr>
            <p:ph type="title"/>
          </p:nvPr>
        </p:nvSpPr>
        <p:spPr>
          <a:xfrm>
            <a:off x="1295400" y="247650"/>
            <a:ext cx="9601200" cy="1485900"/>
          </a:xfrm>
        </p:spPr>
        <p:txBody>
          <a:bodyPr/>
          <a:lstStyle/>
          <a:p>
            <a:pPr algn="ctr"/>
            <a:r>
              <a:rPr lang="sr-Latn-RS" altLang="sr-Latn-RS" sz="4400" b="1" dirty="0">
                <a:solidFill>
                  <a:srgbClr val="FF0000"/>
                </a:solidFill>
              </a:rPr>
              <a:t>Procjena kvaliteta rada</a:t>
            </a:r>
            <a:endParaRPr lang="en-US" dirty="0"/>
          </a:p>
        </p:txBody>
      </p:sp>
      <p:sp>
        <p:nvSpPr>
          <p:cNvPr id="3" name="Content Placeholder 2">
            <a:extLst>
              <a:ext uri="{FF2B5EF4-FFF2-40B4-BE49-F238E27FC236}">
                <a16:creationId xmlns:a16="http://schemas.microsoft.com/office/drawing/2014/main" id="{3CEC0D40-5FB5-4588-BA07-F2FABC669807}"/>
              </a:ext>
            </a:extLst>
          </p:cNvPr>
          <p:cNvSpPr>
            <a:spLocks noGrp="1"/>
          </p:cNvSpPr>
          <p:nvPr>
            <p:ph idx="1"/>
          </p:nvPr>
        </p:nvSpPr>
        <p:spPr>
          <a:xfrm>
            <a:off x="998376" y="1905777"/>
            <a:ext cx="10916816" cy="4264089"/>
          </a:xfrm>
          <a:solidFill>
            <a:schemeClr val="bg1"/>
          </a:solidFill>
        </p:spPr>
        <p:txBody>
          <a:bodyPr>
            <a:normAutofit/>
          </a:bodyPr>
          <a:lstStyle/>
          <a:p>
            <a:pPr eaLnBrk="1" hangingPunct="1"/>
            <a:r>
              <a:rPr lang="sr-Latn-RS" altLang="sr-Latn-RS" sz="2800" b="1" dirty="0">
                <a:latin typeface="Times New Roman" panose="02020603050405020304" pitchFamily="18" charset="0"/>
                <a:cs typeface="Times New Roman" panose="02020603050405020304" pitchFamily="18" charset="0"/>
              </a:rPr>
              <a:t>Strategiju za unapređenje kvaliteta zdravstvene zaštite i bezbjednost pacijenata</a:t>
            </a:r>
          </a:p>
          <a:p>
            <a:pPr eaLnBrk="1" hangingPunct="1"/>
            <a:r>
              <a:rPr lang="sr-Latn-RS" altLang="sr-Latn-RS" sz="2800" dirty="0">
                <a:solidFill>
                  <a:srgbClr val="FF0000"/>
                </a:solidFill>
                <a:latin typeface="Times New Roman" panose="02020603050405020304" pitchFamily="18" charset="0"/>
                <a:cs typeface="Times New Roman" panose="02020603050405020304" pitchFamily="18" charset="0"/>
              </a:rPr>
              <a:t>Jedan od značajnih faktora koji doprinosi unapređenju kvaliteta rada u zdravstvenoj zaštiti je:</a:t>
            </a:r>
          </a:p>
          <a:p>
            <a:pPr lvl="1" eaLnBrk="1" hangingPunct="1"/>
            <a:r>
              <a:rPr lang="sr-Latn-RS" altLang="sr-Latn-RS" sz="2800" b="1" i="1" dirty="0">
                <a:solidFill>
                  <a:srgbClr val="FF0000"/>
                </a:solidFill>
                <a:latin typeface="Times New Roman" panose="02020603050405020304" pitchFamily="18" charset="0"/>
                <a:cs typeface="Times New Roman" panose="02020603050405020304" pitchFamily="18" charset="0"/>
              </a:rPr>
              <a:t> </a:t>
            </a:r>
            <a:r>
              <a:rPr lang="sr-Latn-RS" altLang="sr-Latn-RS" sz="2800" b="1" i="1" u="sng" dirty="0">
                <a:solidFill>
                  <a:srgbClr val="FF0000"/>
                </a:solidFill>
                <a:latin typeface="Times New Roman" panose="02020603050405020304" pitchFamily="18" charset="0"/>
                <a:cs typeface="Times New Roman" panose="02020603050405020304" pitchFamily="18" charset="0"/>
              </a:rPr>
              <a:t>zadovoljstvo zaposlenih,</a:t>
            </a:r>
            <a:r>
              <a:rPr lang="sr-Latn-RS" altLang="sr-Latn-RS" sz="2800" dirty="0">
                <a:solidFill>
                  <a:srgbClr val="FF0000"/>
                </a:solidFill>
                <a:latin typeface="Times New Roman" panose="02020603050405020304" pitchFamily="18" charset="0"/>
                <a:cs typeface="Times New Roman" panose="02020603050405020304" pitchFamily="18" charset="0"/>
              </a:rPr>
              <a:t> te je stoga ovo i</a:t>
            </a:r>
            <a:r>
              <a:rPr lang="sr-Latn-RS" altLang="sr-Latn-RS" sz="2800" i="1" dirty="0">
                <a:solidFill>
                  <a:srgbClr val="FF0000"/>
                </a:solidFill>
                <a:latin typeface="Times New Roman" panose="02020603050405020304" pitchFamily="18" charset="0"/>
                <a:cs typeface="Times New Roman" panose="02020603050405020304" pitchFamily="18" charset="0"/>
              </a:rPr>
              <a:t> jedan od indikatora koji se prati tokom </a:t>
            </a:r>
            <a:r>
              <a:rPr lang="nn-NO" altLang="sr-Latn-RS" sz="2800" i="1" u="sng" dirty="0">
                <a:solidFill>
                  <a:srgbClr val="FF0000"/>
                </a:solidFill>
                <a:latin typeface="Times New Roman" panose="02020603050405020304" pitchFamily="18" charset="0"/>
                <a:cs typeface="Times New Roman" panose="02020603050405020304" pitchFamily="18" charset="0"/>
              </a:rPr>
              <a:t>rutinske kontrole</a:t>
            </a:r>
            <a:r>
              <a:rPr lang="nn-NO" altLang="sr-Latn-RS" sz="2800" u="sng" dirty="0">
                <a:solidFill>
                  <a:srgbClr val="FF0000"/>
                </a:solidFill>
                <a:latin typeface="Times New Roman" panose="02020603050405020304" pitchFamily="18" charset="0"/>
                <a:cs typeface="Times New Roman" panose="02020603050405020304" pitchFamily="18" charset="0"/>
              </a:rPr>
              <a:t> </a:t>
            </a:r>
            <a:r>
              <a:rPr lang="nn-NO" altLang="sr-Latn-RS" sz="2800" dirty="0">
                <a:solidFill>
                  <a:srgbClr val="FF0000"/>
                </a:solidFill>
                <a:latin typeface="Times New Roman" panose="02020603050405020304" pitchFamily="18" charset="0"/>
                <a:cs typeface="Times New Roman" panose="02020603050405020304" pitchFamily="18" charset="0"/>
              </a:rPr>
              <a:t>kvaliteta u zdravstvenim institucijama</a:t>
            </a:r>
            <a:r>
              <a:rPr lang="sr-Latn-RS" altLang="sr-Latn-RS" sz="2800" dirty="0">
                <a:latin typeface="Times New Roman" panose="02020603050405020304" pitchFamily="18" charset="0"/>
                <a:cs typeface="Times New Roman" panose="02020603050405020304" pitchFamily="18" charset="0"/>
              </a:rPr>
              <a:t>.</a:t>
            </a:r>
          </a:p>
          <a:p>
            <a:r>
              <a:rPr lang="sr-Latn-RS" altLang="sr-Latn-RS" sz="2400" dirty="0">
                <a:latin typeface="Times New Roman" panose="02020603050405020304" pitchFamily="18" charset="0"/>
                <a:cs typeface="Times New Roman" panose="02020603050405020304" pitchFamily="18" charset="0"/>
              </a:rPr>
              <a:t>Linzer: </a:t>
            </a:r>
            <a:r>
              <a:rPr lang="sr-Latn-RS" altLang="sr-Latn-RS" sz="2400" b="1" i="1" dirty="0">
                <a:latin typeface="Times New Roman" panose="02020603050405020304" pitchFamily="18" charset="0"/>
                <a:cs typeface="Times New Roman" panose="02020603050405020304" pitchFamily="18" charset="0"/>
              </a:rPr>
              <a:t>„Zadovoljstvo zaposlenih minimizuje, greške  maksimiziraju“</a:t>
            </a:r>
            <a:r>
              <a:rPr lang="sr-Latn-RS" altLang="sr-Latn-RS" sz="2400" dirty="0">
                <a:latin typeface="Times New Roman" panose="02020603050405020304" pitchFamily="18" charset="0"/>
                <a:cs typeface="Times New Roman" panose="02020603050405020304" pitchFamily="18" charset="0"/>
              </a:rPr>
              <a:t>,2011 na 422ljekara u Njujorku</a:t>
            </a:r>
            <a:endParaRPr lang="sr-Latn-RS" altLang="sr-Latn-RS" sz="2400"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3027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C2F4B8-C77A-4EFB-BDE4-E2632B091678}"/>
              </a:ext>
            </a:extLst>
          </p:cNvPr>
          <p:cNvSpPr>
            <a:spLocks noGrp="1"/>
          </p:cNvSpPr>
          <p:nvPr>
            <p:ph type="title"/>
          </p:nvPr>
        </p:nvSpPr>
        <p:spPr>
          <a:xfrm>
            <a:off x="1371600" y="247261"/>
            <a:ext cx="9601200" cy="816429"/>
          </a:xfrm>
        </p:spPr>
        <p:txBody>
          <a:bodyPr/>
          <a:lstStyle/>
          <a:p>
            <a:pPr algn="ctr"/>
            <a:r>
              <a:rPr lang="sr-Latn-RS" altLang="sr-Latn-RS" sz="4400" b="1" dirty="0">
                <a:solidFill>
                  <a:srgbClr val="FF0000"/>
                </a:solidFill>
              </a:rPr>
              <a:t>Procjena kvaliteta rada</a:t>
            </a:r>
            <a:endParaRPr lang="en-US" dirty="0"/>
          </a:p>
        </p:txBody>
      </p:sp>
      <p:sp>
        <p:nvSpPr>
          <p:cNvPr id="6" name="Content Placeholder 5">
            <a:extLst>
              <a:ext uri="{FF2B5EF4-FFF2-40B4-BE49-F238E27FC236}">
                <a16:creationId xmlns:a16="http://schemas.microsoft.com/office/drawing/2014/main" id="{1EC5C3C4-2859-4737-BB0A-4DCA1199A758}"/>
              </a:ext>
            </a:extLst>
          </p:cNvPr>
          <p:cNvSpPr>
            <a:spLocks noGrp="1"/>
          </p:cNvSpPr>
          <p:nvPr>
            <p:ph idx="1"/>
          </p:nvPr>
        </p:nvSpPr>
        <p:spPr>
          <a:xfrm>
            <a:off x="485192" y="1147665"/>
            <a:ext cx="11541967" cy="5463073"/>
          </a:xfrm>
          <a:solidFill>
            <a:schemeClr val="bg1"/>
          </a:solidFill>
        </p:spPr>
        <p:txBody>
          <a:bodyPr>
            <a:normAutofit fontScale="92500" lnSpcReduction="20000"/>
          </a:bodyPr>
          <a:lstStyle/>
          <a:p>
            <a:r>
              <a:rPr lang="sr-Latn-RS" altLang="sr-Latn-RS" sz="2400" b="1" dirty="0">
                <a:latin typeface="Times New Roman" panose="02020603050405020304" pitchFamily="18" charset="0"/>
                <a:cs typeface="Times New Roman" panose="02020603050405020304" pitchFamily="18" charset="0"/>
              </a:rPr>
              <a:t>AKREDITACIJA</a:t>
            </a:r>
          </a:p>
          <a:p>
            <a:pPr lvl="1"/>
            <a:r>
              <a:rPr lang="en-US" sz="2400" b="0" i="0" dirty="0">
                <a:solidFill>
                  <a:srgbClr val="333333"/>
                </a:solidFill>
                <a:effectLst/>
                <a:latin typeface="Times New Roman" panose="02020603050405020304" pitchFamily="18" charset="0"/>
                <a:cs typeface="Times New Roman" panose="02020603050405020304" pitchFamily="18" charset="0"/>
              </a:rPr>
              <a:t>Pod </a:t>
            </a:r>
            <a:r>
              <a:rPr lang="en-US" sz="2400" b="0" i="0" dirty="0" err="1">
                <a:solidFill>
                  <a:srgbClr val="333333"/>
                </a:solidFill>
                <a:effectLst/>
                <a:latin typeface="Times New Roman" panose="02020603050405020304" pitchFamily="18" charset="0"/>
                <a:cs typeface="Times New Roman" panose="02020603050405020304" pitchFamily="18" charset="0"/>
              </a:rPr>
              <a:t>pojmom</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1" i="0" dirty="0" err="1">
                <a:solidFill>
                  <a:srgbClr val="333333"/>
                </a:solidFill>
                <a:effectLst/>
                <a:latin typeface="Times New Roman" panose="02020603050405020304" pitchFamily="18" charset="0"/>
                <a:cs typeface="Times New Roman" panose="02020603050405020304" pitchFamily="18" charset="0"/>
              </a:rPr>
              <a:t>akreditacija</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podrazumijevamo</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postupak</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kojim</a:t>
            </a:r>
            <a:r>
              <a:rPr lang="en-US" sz="2400" b="0" i="0" dirty="0">
                <a:solidFill>
                  <a:srgbClr val="333333"/>
                </a:solidFill>
                <a:effectLst/>
                <a:latin typeface="Times New Roman" panose="02020603050405020304" pitchFamily="18" charset="0"/>
                <a:cs typeface="Times New Roman" panose="02020603050405020304" pitchFamily="18" charset="0"/>
              </a:rPr>
              <a:t> se </a:t>
            </a:r>
            <a:r>
              <a:rPr lang="en-US" sz="2400" b="0" i="0" dirty="0" err="1">
                <a:solidFill>
                  <a:srgbClr val="333333"/>
                </a:solidFill>
                <a:effectLst/>
                <a:latin typeface="Times New Roman" panose="02020603050405020304" pitchFamily="18" charset="0"/>
                <a:cs typeface="Times New Roman" panose="02020603050405020304" pitchFamily="18" charset="0"/>
              </a:rPr>
              <a:t>ocjenjuje</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i</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potvrđuje</a:t>
            </a:r>
            <a:r>
              <a:rPr lang="en-US" sz="2400" b="0" i="0" dirty="0">
                <a:solidFill>
                  <a:srgbClr val="333333"/>
                </a:solidFill>
                <a:effectLst/>
                <a:latin typeface="Times New Roman" panose="02020603050405020304" pitchFamily="18" charset="0"/>
                <a:cs typeface="Times New Roman" panose="02020603050405020304" pitchFamily="18" charset="0"/>
              </a:rPr>
              <a:t> da </a:t>
            </a:r>
            <a:r>
              <a:rPr lang="en-US" sz="2400" b="0" i="0" dirty="0" err="1">
                <a:solidFill>
                  <a:srgbClr val="333333"/>
                </a:solidFill>
                <a:effectLst/>
                <a:latin typeface="Times New Roman" panose="02020603050405020304" pitchFamily="18" charset="0"/>
                <a:cs typeface="Times New Roman" panose="02020603050405020304" pitchFamily="18" charset="0"/>
              </a:rPr>
              <a:t>zdravstvena</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ustanova</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zadovoljava</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unaprijed</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definisane</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i</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objavljene</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standarde</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sigurnosti</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i</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kvaliteta</a:t>
            </a:r>
            <a:r>
              <a:rPr lang="en-US" sz="2400" b="0" i="0" dirty="0">
                <a:solidFill>
                  <a:srgbClr val="333333"/>
                </a:solidFill>
                <a:effectLst/>
                <a:latin typeface="Times New Roman" panose="02020603050405020304" pitchFamily="18" charset="0"/>
                <a:cs typeface="Times New Roman" panose="02020603050405020304" pitchFamily="18" charset="0"/>
              </a:rPr>
              <a:t> u </a:t>
            </a:r>
            <a:r>
              <a:rPr lang="en-US" sz="2400" b="0" i="0" dirty="0" err="1">
                <a:solidFill>
                  <a:srgbClr val="333333"/>
                </a:solidFill>
                <a:effectLst/>
                <a:latin typeface="Times New Roman" panose="02020603050405020304" pitchFamily="18" charset="0"/>
                <a:cs typeface="Times New Roman" panose="02020603050405020304" pitchFamily="18" charset="0"/>
              </a:rPr>
              <a:t>procesu</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pružanja</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zdravstvene</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zaštite</a:t>
            </a:r>
            <a:r>
              <a:rPr lang="sr-Latn-BA" sz="2400" b="0" i="0" dirty="0">
                <a:solidFill>
                  <a:srgbClr val="333333"/>
                </a:solidFill>
                <a:effectLst/>
                <a:latin typeface="Times New Roman" panose="02020603050405020304" pitchFamily="18" charset="0"/>
                <a:cs typeface="Times New Roman" panose="02020603050405020304" pitchFamily="18" charset="0"/>
              </a:rPr>
              <a:t>.</a:t>
            </a:r>
          </a:p>
          <a:p>
            <a:pPr lvl="1"/>
            <a:r>
              <a:rPr lang="sr-Latn-RS" altLang="sr-Latn-RS" sz="2400" i="0" dirty="0">
                <a:latin typeface="Times New Roman" panose="02020603050405020304" pitchFamily="18" charset="0"/>
                <a:cs typeface="Times New Roman" panose="02020603050405020304" pitchFamily="18" charset="0"/>
              </a:rPr>
              <a:t>Akreditacija se smatra </a:t>
            </a:r>
            <a:r>
              <a:rPr lang="sr-Latn-RS" altLang="sr-Latn-RS" sz="2400" b="1" dirty="0">
                <a:latin typeface="Times New Roman" panose="02020603050405020304" pitchFamily="18" charset="0"/>
                <a:cs typeface="Times New Roman" panose="02020603050405020304" pitchFamily="18" charset="0"/>
              </a:rPr>
              <a:t>najstarijim i najrasprostranjenijim nezavisnim</a:t>
            </a:r>
            <a:r>
              <a:rPr lang="sr-Latn-RS" altLang="sr-Latn-RS" sz="2400" i="0" dirty="0">
                <a:latin typeface="Times New Roman" panose="02020603050405020304" pitchFamily="18" charset="0"/>
                <a:cs typeface="Times New Roman" panose="02020603050405020304" pitchFamily="18" charset="0"/>
              </a:rPr>
              <a:t> mehanizamom </a:t>
            </a:r>
            <a:r>
              <a:rPr lang="sr-Latn-RS" altLang="sr-Latn-RS" sz="2400" b="1" dirty="0">
                <a:solidFill>
                  <a:srgbClr val="FF0000"/>
                </a:solidFill>
                <a:latin typeface="Times New Roman" panose="02020603050405020304" pitchFamily="18" charset="0"/>
                <a:cs typeface="Times New Roman" panose="02020603050405020304" pitchFamily="18" charset="0"/>
              </a:rPr>
              <a:t>spoljašnjeg ocenjivanja kvaliteta</a:t>
            </a:r>
            <a:r>
              <a:rPr lang="sr-Latn-RS" altLang="sr-Latn-RS" sz="2400" b="1" dirty="0">
                <a:latin typeface="Times New Roman" panose="02020603050405020304" pitchFamily="18" charset="0"/>
                <a:cs typeface="Times New Roman" panose="02020603050405020304" pitchFamily="18" charset="0"/>
              </a:rPr>
              <a:t> </a:t>
            </a:r>
            <a:r>
              <a:rPr lang="sr-Latn-RS" altLang="sr-Latn-RS" sz="2400" i="0" dirty="0">
                <a:latin typeface="Times New Roman" panose="02020603050405020304" pitchFamily="18" charset="0"/>
                <a:cs typeface="Times New Roman" panose="02020603050405020304" pitchFamily="18" charset="0"/>
              </a:rPr>
              <a:t>zdravstvene zaštite i sprovodi se u preko 70 zemalja širom  svjeta.</a:t>
            </a:r>
          </a:p>
          <a:p>
            <a:pPr lvl="1"/>
            <a:r>
              <a:rPr lang="en-US" sz="2400" b="0" i="0" dirty="0" err="1">
                <a:solidFill>
                  <a:srgbClr val="333333"/>
                </a:solidFill>
                <a:effectLst/>
                <a:latin typeface="Times New Roman" panose="02020603050405020304" pitchFamily="18" charset="0"/>
                <a:cs typeface="Times New Roman" panose="02020603050405020304" pitchFamily="18" charset="0"/>
              </a:rPr>
              <a:t>Akreditacija</a:t>
            </a:r>
            <a:r>
              <a:rPr lang="en-US" sz="2400" b="0" i="0" dirty="0">
                <a:solidFill>
                  <a:srgbClr val="333333"/>
                </a:solidFill>
                <a:effectLst/>
                <a:latin typeface="Times New Roman" panose="02020603050405020304" pitchFamily="18" charset="0"/>
                <a:cs typeface="Times New Roman" panose="02020603050405020304" pitchFamily="18" charset="0"/>
              </a:rPr>
              <a:t> je </a:t>
            </a:r>
            <a:r>
              <a:rPr lang="en-US" sz="2400" b="0" i="0" dirty="0" err="1">
                <a:solidFill>
                  <a:srgbClr val="333333"/>
                </a:solidFill>
                <a:effectLst/>
                <a:latin typeface="Times New Roman" panose="02020603050405020304" pitchFamily="18" charset="0"/>
                <a:cs typeface="Times New Roman" panose="02020603050405020304" pitchFamily="18" charset="0"/>
              </a:rPr>
              <a:t>zakonski</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dobrovoljna</a:t>
            </a:r>
            <a:r>
              <a:rPr lang="en-US" sz="2400" b="0" i="0" dirty="0">
                <a:solidFill>
                  <a:srgbClr val="333333"/>
                </a:solidFill>
                <a:effectLst/>
                <a:latin typeface="Times New Roman" panose="02020603050405020304" pitchFamily="18" charset="0"/>
                <a:cs typeface="Times New Roman" panose="02020603050405020304" pitchFamily="18" charset="0"/>
              </a:rPr>
              <a:t> za </a:t>
            </a:r>
            <a:r>
              <a:rPr lang="en-US" sz="2400" b="0" i="0" dirty="0" err="1">
                <a:solidFill>
                  <a:srgbClr val="333333"/>
                </a:solidFill>
                <a:effectLst/>
                <a:latin typeface="Times New Roman" panose="02020603050405020304" pitchFamily="18" charset="0"/>
                <a:cs typeface="Times New Roman" panose="02020603050405020304" pitchFamily="18" charset="0"/>
              </a:rPr>
              <a:t>sve</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zdravstvene</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ustanove</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i</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vrši</a:t>
            </a:r>
            <a:r>
              <a:rPr lang="en-US" sz="2400" b="0" i="0" dirty="0">
                <a:solidFill>
                  <a:srgbClr val="333333"/>
                </a:solidFill>
                <a:effectLst/>
                <a:latin typeface="Times New Roman" panose="02020603050405020304" pitchFamily="18" charset="0"/>
                <a:cs typeface="Times New Roman" panose="02020603050405020304" pitchFamily="18" charset="0"/>
              </a:rPr>
              <a:t> se </a:t>
            </a:r>
            <a:r>
              <a:rPr lang="en-US" sz="2400" b="0" i="0" dirty="0" err="1">
                <a:solidFill>
                  <a:srgbClr val="333333"/>
                </a:solidFill>
                <a:effectLst/>
                <a:latin typeface="Times New Roman" panose="02020603050405020304" pitchFamily="18" charset="0"/>
                <a:cs typeface="Times New Roman" panose="02020603050405020304" pitchFamily="18" charset="0"/>
              </a:rPr>
              <a:t>svake</a:t>
            </a:r>
            <a:r>
              <a:rPr lang="en-US" sz="2400" b="0" i="0" dirty="0">
                <a:solidFill>
                  <a:srgbClr val="333333"/>
                </a:solidFill>
                <a:effectLst/>
                <a:latin typeface="Times New Roman" panose="02020603050405020304" pitchFamily="18" charset="0"/>
                <a:cs typeface="Times New Roman" panose="02020603050405020304" pitchFamily="18" charset="0"/>
              </a:rPr>
              <a:t> tri </a:t>
            </a:r>
            <a:r>
              <a:rPr lang="en-US" sz="2400" b="0" i="0" dirty="0" err="1">
                <a:solidFill>
                  <a:srgbClr val="333333"/>
                </a:solidFill>
                <a:effectLst/>
                <a:latin typeface="Times New Roman" panose="02020603050405020304" pitchFamily="18" charset="0"/>
                <a:cs typeface="Times New Roman" panose="02020603050405020304" pitchFamily="18" charset="0"/>
              </a:rPr>
              <a:t>godine</a:t>
            </a:r>
            <a:r>
              <a:rPr lang="en-US" sz="2400" b="0" i="0" dirty="0">
                <a:solidFill>
                  <a:srgbClr val="333333"/>
                </a:solidFill>
                <a:effectLst/>
                <a:latin typeface="Times New Roman" panose="02020603050405020304" pitchFamily="18" charset="0"/>
                <a:cs typeface="Times New Roman" panose="02020603050405020304" pitchFamily="18" charset="0"/>
              </a:rPr>
              <a:t> u </a:t>
            </a:r>
            <a:r>
              <a:rPr lang="en-US" sz="2400" b="0" i="0" dirty="0" err="1">
                <a:solidFill>
                  <a:srgbClr val="333333"/>
                </a:solidFill>
                <a:effectLst/>
                <a:latin typeface="Times New Roman" panose="02020603050405020304" pitchFamily="18" charset="0"/>
                <a:cs typeface="Times New Roman" panose="02020603050405020304" pitchFamily="18" charset="0"/>
              </a:rPr>
              <a:t>skladu</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sa</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Zakonom</a:t>
            </a:r>
            <a:r>
              <a:rPr lang="en-US" sz="2400" b="0" i="0" dirty="0">
                <a:solidFill>
                  <a:srgbClr val="333333"/>
                </a:solidFill>
                <a:effectLst/>
                <a:latin typeface="Times New Roman" panose="02020603050405020304" pitchFamily="18" charset="0"/>
                <a:cs typeface="Times New Roman" panose="02020603050405020304" pitchFamily="18" charset="0"/>
              </a:rPr>
              <a:t> o </a:t>
            </a:r>
            <a:r>
              <a:rPr lang="en-US" sz="2400" b="0" i="0" dirty="0" err="1">
                <a:solidFill>
                  <a:srgbClr val="333333"/>
                </a:solidFill>
                <a:effectLst/>
                <a:latin typeface="Times New Roman" panose="02020603050405020304" pitchFamily="18" charset="0"/>
                <a:cs typeface="Times New Roman" panose="02020603050405020304" pitchFamily="18" charset="0"/>
              </a:rPr>
              <a:t>sistemu</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poboljšanja</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kvaliteta</a:t>
            </a:r>
            <a:r>
              <a:rPr lang="sr-Latn-RS" altLang="sr-Latn-RS" sz="2200" dirty="0">
                <a:latin typeface="Times New Roman" panose="02020603050405020304" pitchFamily="18" charset="0"/>
                <a:cs typeface="Times New Roman" panose="02020603050405020304" pitchFamily="18" charset="0"/>
              </a:rPr>
              <a:t> </a:t>
            </a:r>
          </a:p>
          <a:p>
            <a:pPr lvl="1"/>
            <a:r>
              <a:rPr lang="sr-Latn-RS" altLang="en-US" sz="2400" b="1" i="0" dirty="0">
                <a:solidFill>
                  <a:srgbClr val="000000"/>
                </a:solidFill>
                <a:latin typeface="Times New Roman" panose="02020603050405020304" pitchFamily="18" charset="0"/>
                <a:cs typeface="Times New Roman" panose="02020603050405020304" pitchFamily="18" charset="0"/>
              </a:rPr>
              <a:t>Akreditacija  </a:t>
            </a:r>
            <a:r>
              <a:rPr lang="sr-Latn-RS" altLang="en-US" sz="2400" i="0" dirty="0">
                <a:solidFill>
                  <a:srgbClr val="000000"/>
                </a:solidFill>
                <a:latin typeface="Times New Roman" panose="02020603050405020304" pitchFamily="18" charset="0"/>
                <a:cs typeface="Times New Roman" panose="02020603050405020304" pitchFamily="18" charset="0"/>
              </a:rPr>
              <a:t>je samoocjena i proces spoljnjog kolegijalnog pregleda koji primjenjuju zdravstvene ustanove </a:t>
            </a:r>
          </a:p>
          <a:p>
            <a:pPr lvl="2"/>
            <a:r>
              <a:rPr lang="sr-Latn-RS" altLang="en-US" sz="2200" b="1" dirty="0">
                <a:solidFill>
                  <a:srgbClr val="000000"/>
                </a:solidFill>
                <a:latin typeface="Times New Roman" panose="02020603050405020304" pitchFamily="18" charset="0"/>
                <a:cs typeface="Times New Roman" panose="02020603050405020304" pitchFamily="18" charset="0"/>
              </a:rPr>
              <a:t>u cilju tačne provjere nivoa izvršenja</a:t>
            </a:r>
            <a:r>
              <a:rPr lang="sr-Latn-RS" altLang="en-US" sz="2200" i="0" dirty="0">
                <a:solidFill>
                  <a:srgbClr val="000000"/>
                </a:solidFill>
                <a:latin typeface="Times New Roman" panose="02020603050405020304" pitchFamily="18" charset="0"/>
                <a:cs typeface="Times New Roman" panose="02020603050405020304" pitchFamily="18" charset="0"/>
              </a:rPr>
              <a:t> usluga u odnosu na propisane standarde i </a:t>
            </a:r>
          </a:p>
          <a:p>
            <a:pPr lvl="2"/>
            <a:r>
              <a:rPr lang="sr-Latn-RS" altLang="en-US" sz="2200" b="1" dirty="0">
                <a:solidFill>
                  <a:srgbClr val="000000"/>
                </a:solidFill>
                <a:latin typeface="Times New Roman" panose="02020603050405020304" pitchFamily="18" charset="0"/>
                <a:cs typeface="Times New Roman" panose="02020603050405020304" pitchFamily="18" charset="0"/>
              </a:rPr>
              <a:t>načine implementacije kontinuiranog poboljšanja</a:t>
            </a:r>
            <a:r>
              <a:rPr lang="sr-Latn-RS" altLang="en-US" sz="2200" i="0" dirty="0">
                <a:solidFill>
                  <a:srgbClr val="000000"/>
                </a:solidFill>
                <a:latin typeface="Times New Roman" panose="02020603050405020304" pitchFamily="18" charset="0"/>
                <a:cs typeface="Times New Roman" panose="02020603050405020304" pitchFamily="18" charset="0"/>
              </a:rPr>
              <a:t> zdravstvenog sistema i zdravstvenih usluga, </a:t>
            </a:r>
          </a:p>
          <a:p>
            <a:pPr lvl="1"/>
            <a:r>
              <a:rPr lang="sr-Latn-RS" altLang="en-US" sz="2400" i="0" dirty="0">
                <a:solidFill>
                  <a:srgbClr val="000000"/>
                </a:solidFill>
                <a:latin typeface="Times New Roman" panose="02020603050405020304" pitchFamily="18" charset="0"/>
                <a:cs typeface="Times New Roman" panose="02020603050405020304" pitchFamily="18" charset="0"/>
              </a:rPr>
              <a:t>Korisnik akreditacije  </a:t>
            </a:r>
            <a:r>
              <a:rPr lang="sr-Latn-RS" altLang="en-US" sz="2400" b="1" dirty="0">
                <a:solidFill>
                  <a:srgbClr val="000000"/>
                </a:solidFill>
                <a:latin typeface="Times New Roman" panose="02020603050405020304" pitchFamily="18" charset="0"/>
                <a:cs typeface="Times New Roman" panose="02020603050405020304" pitchFamily="18" charset="0"/>
              </a:rPr>
              <a:t>je zdravstvena ustanova</a:t>
            </a:r>
            <a:r>
              <a:rPr lang="sr-Latn-RS" altLang="en-US" sz="2400" i="0" dirty="0">
                <a:solidFill>
                  <a:srgbClr val="000000"/>
                </a:solidFill>
                <a:latin typeface="Times New Roman" panose="02020603050405020304" pitchFamily="18" charset="0"/>
                <a:cs typeface="Times New Roman" panose="02020603050405020304" pitchFamily="18" charset="0"/>
              </a:rPr>
              <a:t>, a u krajnjem građanin, pacijent i njegova porodica koji ima mogućnost aktivnog učešća u ocjenjivanju kvaliteta zdravstvenih usluga na različitim nivoima i na taj način utiče na donosioca odluka o akreditaciji u cilju postizanja optimalnog kvaliteta u zdravstvu. „</a:t>
            </a:r>
          </a:p>
          <a:p>
            <a:pPr marL="987552" lvl="2" indent="0">
              <a:buNone/>
            </a:pPr>
            <a:endParaRPr lang="sr-Latn-RS" altLang="sr-Latn-RS" sz="22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4653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DDC9B2-C60D-4081-B1F2-6A5CAD5BD983}"/>
              </a:ext>
            </a:extLst>
          </p:cNvPr>
          <p:cNvSpPr>
            <a:spLocks noGrp="1"/>
          </p:cNvSpPr>
          <p:nvPr>
            <p:ph type="title"/>
          </p:nvPr>
        </p:nvSpPr>
        <p:spPr>
          <a:xfrm>
            <a:off x="1483568" y="0"/>
            <a:ext cx="9601200" cy="1485900"/>
          </a:xfrm>
        </p:spPr>
        <p:txBody>
          <a:bodyPr/>
          <a:lstStyle/>
          <a:p>
            <a:pPr algn="ctr"/>
            <a:r>
              <a:rPr lang="sr-Latn-RS" altLang="sr-Latn-RS" sz="4400" b="1" dirty="0">
                <a:solidFill>
                  <a:srgbClr val="FF0000"/>
                </a:solidFill>
              </a:rPr>
              <a:t>Procjena kvaliteta rada</a:t>
            </a:r>
            <a:endParaRPr lang="en-US" dirty="0"/>
          </a:p>
        </p:txBody>
      </p:sp>
      <p:sp>
        <p:nvSpPr>
          <p:cNvPr id="6" name="Content Placeholder 5">
            <a:extLst>
              <a:ext uri="{FF2B5EF4-FFF2-40B4-BE49-F238E27FC236}">
                <a16:creationId xmlns:a16="http://schemas.microsoft.com/office/drawing/2014/main" id="{097A7D2D-7911-4526-A71A-1FCA59617C56}"/>
              </a:ext>
            </a:extLst>
          </p:cNvPr>
          <p:cNvSpPr>
            <a:spLocks noGrp="1"/>
          </p:cNvSpPr>
          <p:nvPr>
            <p:ph idx="1"/>
          </p:nvPr>
        </p:nvSpPr>
        <p:spPr>
          <a:xfrm>
            <a:off x="793413" y="1063690"/>
            <a:ext cx="10981509" cy="5290457"/>
          </a:xfrm>
          <a:solidFill>
            <a:schemeClr val="bg1"/>
          </a:solidFill>
        </p:spPr>
        <p:txBody>
          <a:bodyPr>
            <a:normAutofit fontScale="77500" lnSpcReduction="20000"/>
          </a:bodyPr>
          <a:lstStyle/>
          <a:p>
            <a:pPr eaLnBrk="1" hangingPunct="1"/>
            <a:r>
              <a:rPr lang="sr-Latn-RS" altLang="sr-Latn-RS" b="1" dirty="0">
                <a:latin typeface="Times New Roman" panose="02020603050405020304" pitchFamily="18" charset="0"/>
                <a:cs typeface="Times New Roman" panose="02020603050405020304" pitchFamily="18" charset="0"/>
              </a:rPr>
              <a:t>Akreditacija</a:t>
            </a:r>
          </a:p>
          <a:p>
            <a:pPr lvl="1"/>
            <a:r>
              <a:rPr lang="sr-Latn-RS" altLang="sr-Latn-RS" i="0" dirty="0">
                <a:latin typeface="Times New Roman" panose="02020603050405020304" pitchFamily="18" charset="0"/>
                <a:cs typeface="Times New Roman" panose="02020603050405020304" pitchFamily="18" charset="0"/>
              </a:rPr>
              <a:t>Suštinu akreditacije predstavljaju </a:t>
            </a:r>
            <a:r>
              <a:rPr lang="sr-Latn-RS" altLang="sr-Latn-RS" b="1" i="0" dirty="0">
                <a:latin typeface="Times New Roman" panose="02020603050405020304" pitchFamily="18" charset="0"/>
                <a:cs typeface="Times New Roman" panose="02020603050405020304" pitchFamily="18" charset="0"/>
              </a:rPr>
              <a:t>standardi za akreditaciju, koji su razvijeni i predloženi od strane zdravstvenih profesionalaca,</a:t>
            </a:r>
            <a:r>
              <a:rPr lang="sr-Latn-RS" altLang="sr-Latn-RS" i="0" dirty="0">
                <a:latin typeface="Times New Roman" panose="02020603050405020304" pitchFamily="18" charset="0"/>
                <a:cs typeface="Times New Roman" panose="02020603050405020304" pitchFamily="18" charset="0"/>
              </a:rPr>
              <a:t> kroz zajednički Projekat Ministarstva zdravlja</a:t>
            </a:r>
          </a:p>
          <a:p>
            <a:pPr lvl="2"/>
            <a:r>
              <a:rPr lang="sr-Latn-RS" altLang="sr-Latn-RS" sz="2000" b="1" dirty="0">
                <a:latin typeface="Times New Roman" panose="02020603050405020304" pitchFamily="18" charset="0"/>
                <a:cs typeface="Times New Roman" panose="02020603050405020304" pitchFamily="18" charset="0"/>
              </a:rPr>
              <a:t>utvrđivanje standarda</a:t>
            </a:r>
            <a:r>
              <a:rPr lang="sr-Latn-RS" altLang="sr-Latn-RS" sz="2000" dirty="0">
                <a:latin typeface="Times New Roman" panose="02020603050405020304" pitchFamily="18" charset="0"/>
                <a:cs typeface="Times New Roman" panose="02020603050405020304" pitchFamily="18" charset="0"/>
              </a:rPr>
              <a:t> za akreditaciju zdravstvenih ustanova</a:t>
            </a:r>
          </a:p>
          <a:p>
            <a:pPr lvl="2"/>
            <a:r>
              <a:rPr lang="sr-Latn-RS" altLang="sr-Latn-RS" sz="2000" b="1" dirty="0">
                <a:latin typeface="Times New Roman" panose="02020603050405020304" pitchFamily="18" charset="0"/>
                <a:cs typeface="Times New Roman" panose="02020603050405020304" pitchFamily="18" charset="0"/>
              </a:rPr>
              <a:t>procjenu kvaliteta pružene</a:t>
            </a:r>
            <a:r>
              <a:rPr lang="sr-Latn-RS" altLang="sr-Latn-RS" sz="2000" dirty="0">
                <a:latin typeface="Times New Roman" panose="02020603050405020304" pitchFamily="18" charset="0"/>
                <a:cs typeface="Times New Roman" panose="02020603050405020304" pitchFamily="18" charset="0"/>
              </a:rPr>
              <a:t> zdravstvene ustanove stanovništvu</a:t>
            </a:r>
          </a:p>
          <a:p>
            <a:pPr lvl="2"/>
            <a:r>
              <a:rPr lang="sr-Latn-RS" altLang="sr-Latn-RS" sz="2000" b="1" dirty="0">
                <a:latin typeface="Times New Roman" panose="02020603050405020304" pitchFamily="18" charset="0"/>
                <a:cs typeface="Times New Roman" panose="02020603050405020304" pitchFamily="18" charset="0"/>
              </a:rPr>
              <a:t>rješavanje u upravnim stvarima o</a:t>
            </a:r>
            <a:r>
              <a:rPr lang="sr-Latn-RS" altLang="sr-Latn-RS" sz="2000" dirty="0">
                <a:latin typeface="Times New Roman" panose="02020603050405020304" pitchFamily="18" charset="0"/>
                <a:cs typeface="Times New Roman" panose="02020603050405020304" pitchFamily="18" charset="0"/>
              </a:rPr>
              <a:t> akreditaciji zdravstvenih ustanova</a:t>
            </a:r>
          </a:p>
          <a:p>
            <a:pPr lvl="2"/>
            <a:r>
              <a:rPr lang="pt-BR" altLang="sr-Latn-RS" sz="2000" b="1" dirty="0">
                <a:latin typeface="Times New Roman" panose="02020603050405020304" pitchFamily="18" charset="0"/>
                <a:cs typeface="Times New Roman" panose="02020603050405020304" pitchFamily="18" charset="0"/>
              </a:rPr>
              <a:t>izdavanje javnih isprava o akreditaciji</a:t>
            </a:r>
            <a:r>
              <a:rPr lang="pt-BR" altLang="sr-Latn-RS" sz="2000" dirty="0">
                <a:latin typeface="Times New Roman" panose="02020603050405020304" pitchFamily="18" charset="0"/>
                <a:cs typeface="Times New Roman" panose="02020603050405020304" pitchFamily="18" charset="0"/>
              </a:rPr>
              <a:t> (sertifikata)</a:t>
            </a:r>
          </a:p>
          <a:p>
            <a:pPr lvl="2"/>
            <a:r>
              <a:rPr lang="pt-BR" altLang="sr-Latn-RS" sz="2000" b="1" dirty="0">
                <a:latin typeface="Times New Roman" panose="02020603050405020304" pitchFamily="18" charset="0"/>
                <a:cs typeface="Times New Roman" panose="02020603050405020304" pitchFamily="18" charset="0"/>
              </a:rPr>
              <a:t>vođenje evidencije</a:t>
            </a:r>
            <a:r>
              <a:rPr lang="pt-BR" altLang="sr-Latn-RS" sz="2000" dirty="0">
                <a:latin typeface="Times New Roman" panose="02020603050405020304" pitchFamily="18" charset="0"/>
                <a:cs typeface="Times New Roman" panose="02020603050405020304" pitchFamily="18" charset="0"/>
              </a:rPr>
              <a:t> o izdatim sertifikatima</a:t>
            </a:r>
            <a:endParaRPr lang="sr-Latn-BA" altLang="sr-Latn-RS" sz="2000" dirty="0">
              <a:latin typeface="Times New Roman" panose="02020603050405020304" pitchFamily="18" charset="0"/>
              <a:cs typeface="Times New Roman" panose="02020603050405020304" pitchFamily="18" charset="0"/>
            </a:endParaRPr>
          </a:p>
          <a:p>
            <a:pPr lvl="2"/>
            <a:endParaRPr lang="sr-Latn-BA" altLang="sr-Latn-RS" sz="2000" dirty="0">
              <a:latin typeface="Times New Roman" panose="02020603050405020304" pitchFamily="18" charset="0"/>
              <a:cs typeface="Times New Roman" panose="02020603050405020304" pitchFamily="18" charset="0"/>
            </a:endParaRPr>
          </a:p>
          <a:p>
            <a:pPr lvl="1"/>
            <a:r>
              <a:rPr lang="sr-Latn-RS" altLang="en-US" sz="2600" i="0" dirty="0">
                <a:solidFill>
                  <a:srgbClr val="000000"/>
                </a:solidFill>
                <a:latin typeface="Times New Roman" panose="02020603050405020304" pitchFamily="18" charset="0"/>
                <a:cs typeface="Times New Roman" panose="02020603050405020304" pitchFamily="18" charset="0"/>
              </a:rPr>
              <a:t>Unutar roka važenja akreditacije, akreditiranoj zdravstvenoj ustanovi</a:t>
            </a:r>
            <a:r>
              <a:rPr lang="sr-Latn-RS" altLang="en-US" sz="2600" i="0" dirty="0">
                <a:solidFill>
                  <a:srgbClr val="FF0000"/>
                </a:solidFill>
                <a:latin typeface="Times New Roman" panose="02020603050405020304" pitchFamily="18" charset="0"/>
                <a:cs typeface="Times New Roman" panose="02020603050405020304" pitchFamily="18" charset="0"/>
              </a:rPr>
              <a:t> </a:t>
            </a:r>
            <a:r>
              <a:rPr lang="sr-Latn-RS" altLang="en-US" sz="2600" b="1" i="0" dirty="0">
                <a:solidFill>
                  <a:srgbClr val="FF0000"/>
                </a:solidFill>
                <a:latin typeface="Times New Roman" panose="02020603050405020304" pitchFamily="18" charset="0"/>
                <a:cs typeface="Times New Roman" panose="02020603050405020304" pitchFamily="18" charset="0"/>
              </a:rPr>
              <a:t>akreditacija se ukida </a:t>
            </a:r>
            <a:r>
              <a:rPr lang="sr-Latn-RS" altLang="en-US" sz="2600" i="0" dirty="0">
                <a:solidFill>
                  <a:srgbClr val="000000"/>
                </a:solidFill>
                <a:latin typeface="Times New Roman" panose="02020603050405020304" pitchFamily="18" charset="0"/>
                <a:cs typeface="Times New Roman" panose="02020603050405020304" pitchFamily="18" charset="0"/>
              </a:rPr>
              <a:t>i u sljedećim slučajevima: </a:t>
            </a:r>
          </a:p>
          <a:p>
            <a:pPr lvl="2"/>
            <a:r>
              <a:rPr lang="sr-Latn-RS" altLang="en-US" sz="2600" b="1" dirty="0">
                <a:solidFill>
                  <a:srgbClr val="000000"/>
                </a:solidFill>
                <a:latin typeface="Times New Roman" panose="02020603050405020304" pitchFamily="18" charset="0"/>
                <a:cs typeface="Times New Roman" panose="02020603050405020304" pitchFamily="18" charset="0"/>
              </a:rPr>
              <a:t>za neistinito predstavljanje kvaliteta koji pregledom zdravstvene ustanove nije ocijenjen, </a:t>
            </a:r>
          </a:p>
          <a:p>
            <a:pPr lvl="2"/>
            <a:r>
              <a:rPr lang="sr-Latn-RS" altLang="en-US" sz="2600" b="1" dirty="0">
                <a:solidFill>
                  <a:srgbClr val="000000"/>
                </a:solidFill>
                <a:latin typeface="Times New Roman" panose="02020603050405020304" pitchFamily="18" charset="0"/>
                <a:cs typeface="Times New Roman" panose="02020603050405020304" pitchFamily="18" charset="0"/>
              </a:rPr>
              <a:t>za neistinito predstavljanje kvaliteta koji je samovoljno precijenjen, </a:t>
            </a:r>
          </a:p>
          <a:p>
            <a:pPr lvl="2"/>
            <a:r>
              <a:rPr lang="sr-Latn-RS" altLang="en-US" sz="2600" b="1" dirty="0">
                <a:solidFill>
                  <a:srgbClr val="000000"/>
                </a:solidFill>
                <a:latin typeface="Times New Roman" panose="02020603050405020304" pitchFamily="18" charset="0"/>
                <a:cs typeface="Times New Roman" panose="02020603050405020304" pitchFamily="18" charset="0"/>
              </a:rPr>
              <a:t>za predstavljanje kvaliteta koji je u vrijeme pregleda pozitivno ocijenjen, ali je u međuvremenu pogoršan, a o ovom pogoršanju postoji saznanje same zdravstvene ustanove, odnosno postoje dokazi trećih lica. „</a:t>
            </a:r>
            <a:endParaRPr lang="sr-Latn-RS" altLang="en-US" sz="2800" dirty="0">
              <a:latin typeface="Times New Roman" panose="02020603050405020304" pitchFamily="18" charset="0"/>
              <a:cs typeface="Times New Roman" panose="02020603050405020304" pitchFamily="18" charset="0"/>
            </a:endParaRPr>
          </a:p>
          <a:p>
            <a:r>
              <a:rPr lang="sr-Latn-RS" altLang="en-US" sz="2600" b="1" u="sng" dirty="0">
                <a:solidFill>
                  <a:srgbClr val="FF0000"/>
                </a:solidFill>
                <a:latin typeface="Times New Roman" panose="02020603050405020304" pitchFamily="18" charset="0"/>
                <a:cs typeface="Times New Roman" panose="02020603050405020304" pitchFamily="18" charset="0"/>
              </a:rPr>
              <a:t>Šest mjeseci prije isteka roka važenja akreditacije</a:t>
            </a:r>
            <a:r>
              <a:rPr lang="sr-Latn-RS" altLang="en-US" sz="2600" b="1" dirty="0">
                <a:solidFill>
                  <a:srgbClr val="FF0000"/>
                </a:solidFill>
                <a:latin typeface="Times New Roman" panose="02020603050405020304" pitchFamily="18" charset="0"/>
                <a:cs typeface="Times New Roman" panose="02020603050405020304" pitchFamily="18" charset="0"/>
              </a:rPr>
              <a:t> pristupiti postupku obnove akreditacije</a:t>
            </a:r>
            <a:r>
              <a:rPr lang="sr-Latn-RS" altLang="en-US" sz="2600" dirty="0">
                <a:solidFill>
                  <a:srgbClr val="FF0000"/>
                </a:solidFill>
                <a:latin typeface="Times New Roman" panose="02020603050405020304" pitchFamily="18" charset="0"/>
                <a:cs typeface="Times New Roman" panose="02020603050405020304" pitchFamily="18" charset="0"/>
              </a:rPr>
              <a:t> </a:t>
            </a:r>
          </a:p>
          <a:p>
            <a:pPr marL="987552" lvl="2" indent="0">
              <a:buNone/>
            </a:pPr>
            <a:endParaRPr lang="sr-Latn-RS" altLang="sr-Latn-RS" sz="20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3107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1830FC-A2FE-4943-BF64-7A386197DBDD}"/>
              </a:ext>
            </a:extLst>
          </p:cNvPr>
          <p:cNvSpPr>
            <a:spLocks noGrp="1"/>
          </p:cNvSpPr>
          <p:nvPr>
            <p:ph type="title"/>
          </p:nvPr>
        </p:nvSpPr>
        <p:spPr>
          <a:xfrm>
            <a:off x="1371600" y="172616"/>
            <a:ext cx="9601200" cy="639147"/>
          </a:xfrm>
        </p:spPr>
        <p:txBody>
          <a:bodyPr>
            <a:normAutofit fontScale="90000"/>
          </a:bodyPr>
          <a:lstStyle/>
          <a:p>
            <a:pPr algn="ctr"/>
            <a:r>
              <a:rPr lang="sr-Latn-RS" altLang="sr-Latn-RS" sz="4400" b="1" dirty="0">
                <a:solidFill>
                  <a:srgbClr val="FF0000"/>
                </a:solidFill>
              </a:rPr>
              <a:t>Procjena kvaliteta rada</a:t>
            </a:r>
            <a:endParaRPr lang="en-US" dirty="0"/>
          </a:p>
        </p:txBody>
      </p:sp>
      <p:sp>
        <p:nvSpPr>
          <p:cNvPr id="6" name="Content Placeholder 5">
            <a:extLst>
              <a:ext uri="{FF2B5EF4-FFF2-40B4-BE49-F238E27FC236}">
                <a16:creationId xmlns:a16="http://schemas.microsoft.com/office/drawing/2014/main" id="{E6ED71F5-BDAC-4EBF-A983-8FFA35C4C6AC}"/>
              </a:ext>
            </a:extLst>
          </p:cNvPr>
          <p:cNvSpPr>
            <a:spLocks noGrp="1"/>
          </p:cNvSpPr>
          <p:nvPr>
            <p:ph idx="1"/>
          </p:nvPr>
        </p:nvSpPr>
        <p:spPr>
          <a:xfrm>
            <a:off x="802433" y="1184989"/>
            <a:ext cx="10170367" cy="5038529"/>
          </a:xfrm>
          <a:solidFill>
            <a:schemeClr val="bg1"/>
          </a:solidFill>
        </p:spPr>
        <p:txBody>
          <a:bodyPr/>
          <a:lstStyle/>
          <a:p>
            <a:r>
              <a:rPr lang="pl-PL" altLang="en-US" sz="2400" b="1" cap="all" dirty="0">
                <a:solidFill>
                  <a:srgbClr val="000000"/>
                </a:solidFill>
                <a:latin typeface="Times New Roman" panose="02020603050405020304" pitchFamily="18" charset="0"/>
                <a:cs typeface="Times New Roman" panose="02020603050405020304" pitchFamily="18" charset="0"/>
              </a:rPr>
              <a:t>Komore i udruženja zdravstvenih radnika </a:t>
            </a:r>
          </a:p>
          <a:p>
            <a:pPr lvl="1"/>
            <a:r>
              <a:rPr lang="sr-Latn-RS" altLang="en-US" sz="2400" b="1" u="sng" dirty="0">
                <a:solidFill>
                  <a:srgbClr val="000000"/>
                </a:solidFill>
                <a:latin typeface="Times New Roman" panose="02020603050405020304" pitchFamily="18" charset="0"/>
                <a:cs typeface="Times New Roman" panose="02020603050405020304" pitchFamily="18" charset="0"/>
              </a:rPr>
              <a:t>Član 18.</a:t>
            </a:r>
            <a:r>
              <a:rPr lang="sr-Latn-RS" altLang="en-US" sz="2400" dirty="0">
                <a:solidFill>
                  <a:srgbClr val="000000"/>
                </a:solidFill>
                <a:latin typeface="Times New Roman" panose="02020603050405020304" pitchFamily="18" charset="0"/>
                <a:cs typeface="Times New Roman" panose="02020603050405020304" pitchFamily="18" charset="0"/>
              </a:rPr>
              <a:t> </a:t>
            </a:r>
          </a:p>
          <a:p>
            <a:pPr lvl="2"/>
            <a:r>
              <a:rPr lang="sr-Latn-RS" altLang="en-US" sz="2400" dirty="0">
                <a:solidFill>
                  <a:srgbClr val="000000"/>
                </a:solidFill>
                <a:latin typeface="Times New Roman" panose="02020603050405020304" pitchFamily="18" charset="0"/>
                <a:cs typeface="Times New Roman" panose="02020603050405020304" pitchFamily="18" charset="0"/>
              </a:rPr>
              <a:t>„Komore su dužne utvrditi proceduru </a:t>
            </a:r>
            <a:r>
              <a:rPr lang="sr-Latn-RS" altLang="en-US" sz="2400" b="1" i="1" dirty="0">
                <a:solidFill>
                  <a:srgbClr val="000000"/>
                </a:solidFill>
                <a:latin typeface="Times New Roman" panose="02020603050405020304" pitchFamily="18" charset="0"/>
                <a:cs typeface="Times New Roman" panose="02020603050405020304" pitchFamily="18" charset="0"/>
              </a:rPr>
              <a:t>izdavanja, obnavljanja i oduzimanja odobrenja za samostalan rad</a:t>
            </a:r>
            <a:r>
              <a:rPr lang="sr-Latn-RS" altLang="en-US" sz="2400" dirty="0">
                <a:solidFill>
                  <a:srgbClr val="000000"/>
                </a:solidFill>
                <a:latin typeface="Times New Roman" panose="02020603050405020304" pitchFamily="18" charset="0"/>
                <a:cs typeface="Times New Roman" panose="02020603050405020304" pitchFamily="18" charset="0"/>
              </a:rPr>
              <a:t> zdravstvenih radnika, </a:t>
            </a:r>
            <a:r>
              <a:rPr lang="sr-Latn-RS" altLang="en-US" sz="2400" b="1" i="1" dirty="0">
                <a:solidFill>
                  <a:srgbClr val="000000"/>
                </a:solidFill>
                <a:latin typeface="Times New Roman" panose="02020603050405020304" pitchFamily="18" charset="0"/>
                <a:cs typeface="Times New Roman" panose="02020603050405020304" pitchFamily="18" charset="0"/>
              </a:rPr>
              <a:t>kao i način i uvjete stručnog usavršavanja</a:t>
            </a:r>
            <a:r>
              <a:rPr lang="sr-Latn-RS" altLang="en-US" sz="2400" dirty="0">
                <a:solidFill>
                  <a:srgbClr val="000000"/>
                </a:solidFill>
                <a:latin typeface="Times New Roman" panose="02020603050405020304" pitchFamily="18" charset="0"/>
                <a:cs typeface="Times New Roman" panose="02020603050405020304" pitchFamily="18" charset="0"/>
              </a:rPr>
              <a:t> zdravstvenih radnika na osnovu propisa o zdravstvenoj zaštiti, ukoliko ovim Zakonom i propisima donijetim na osnovu ovog Zakona nije drugaĉije određeno. „</a:t>
            </a:r>
          </a:p>
          <a:p>
            <a:pPr lvl="2"/>
            <a:r>
              <a:rPr lang="sr-Latn-RS" altLang="en-US" sz="2400" dirty="0">
                <a:solidFill>
                  <a:srgbClr val="000000"/>
                </a:solidFill>
                <a:latin typeface="Times New Roman" panose="02020603050405020304" pitchFamily="18" charset="0"/>
                <a:cs typeface="Times New Roman" panose="02020603050405020304" pitchFamily="18" charset="0"/>
              </a:rPr>
              <a:t>„Komore iz stava 1. ovog člana, u saradnji sa Agencijom i udruženjima zdravstvenih radnika, učestvuju i u </a:t>
            </a:r>
            <a:r>
              <a:rPr lang="sr-Latn-RS" altLang="en-US" sz="2400" b="1" i="1" dirty="0">
                <a:solidFill>
                  <a:srgbClr val="000000"/>
                </a:solidFill>
                <a:latin typeface="Times New Roman" panose="02020603050405020304" pitchFamily="18" charset="0"/>
                <a:cs typeface="Times New Roman" panose="02020603050405020304" pitchFamily="18" charset="0"/>
              </a:rPr>
              <a:t>definiranju, dogradnji, implementaciji i evaluaciji propisanih standarda, kliniĉkih vodilja i pokazatelja izvedbe, te provoćenju i širenju prikladnih metoda za poboljšanje kvaliteta i sigurnosti zdravstvenih usluga.</a:t>
            </a:r>
            <a:r>
              <a:rPr lang="sr-Latn-RS" altLang="en-US" sz="2400" dirty="0">
                <a:solidFill>
                  <a:srgbClr val="000000"/>
                </a:solidFill>
                <a:latin typeface="Times New Roman" panose="02020603050405020304" pitchFamily="18" charset="0"/>
                <a:cs typeface="Times New Roman" panose="02020603050405020304" pitchFamily="18" charset="0"/>
              </a:rPr>
              <a:t>“ </a:t>
            </a:r>
            <a:endParaRPr lang="sr-Latn-RS" altLang="en-US" sz="24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6358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F4813-2BEF-4706-BE9F-2AB5D81B121E}"/>
              </a:ext>
            </a:extLst>
          </p:cNvPr>
          <p:cNvSpPr>
            <a:spLocks noGrp="1"/>
          </p:cNvSpPr>
          <p:nvPr>
            <p:ph type="title"/>
          </p:nvPr>
        </p:nvSpPr>
        <p:spPr/>
        <p:txBody>
          <a:bodyPr/>
          <a:lstStyle/>
          <a:p>
            <a:r>
              <a:rPr lang="sr-Latn-RS" altLang="sr-Latn-RS" sz="4400" b="1" dirty="0">
                <a:solidFill>
                  <a:srgbClr val="FF0000"/>
                </a:solidFill>
              </a:rPr>
              <a:t>Procjena kvaliteta rada</a:t>
            </a:r>
            <a:endParaRPr lang="en-US" dirty="0"/>
          </a:p>
        </p:txBody>
      </p:sp>
      <p:sp>
        <p:nvSpPr>
          <p:cNvPr id="3" name="Content Placeholder 2">
            <a:extLst>
              <a:ext uri="{FF2B5EF4-FFF2-40B4-BE49-F238E27FC236}">
                <a16:creationId xmlns:a16="http://schemas.microsoft.com/office/drawing/2014/main" id="{2944F5EB-9711-4305-9363-A37A427F6018}"/>
              </a:ext>
            </a:extLst>
          </p:cNvPr>
          <p:cNvSpPr>
            <a:spLocks noGrp="1"/>
          </p:cNvSpPr>
          <p:nvPr>
            <p:ph idx="1"/>
          </p:nvPr>
        </p:nvSpPr>
        <p:spPr>
          <a:xfrm>
            <a:off x="643812" y="1716833"/>
            <a:ext cx="10328988" cy="4879909"/>
          </a:xfrm>
          <a:solidFill>
            <a:schemeClr val="bg1"/>
          </a:solidFill>
        </p:spPr>
        <p:txBody>
          <a:bodyPr>
            <a:noAutofit/>
          </a:bodyPr>
          <a:lstStyle/>
          <a:p>
            <a:r>
              <a:rPr lang="pl-PL" altLang="sr-Latn-RS" sz="2000" b="1" cap="all" dirty="0">
                <a:solidFill>
                  <a:schemeClr val="tx1">
                    <a:lumMod val="95000"/>
                    <a:lumOff val="5000"/>
                  </a:schemeClr>
                </a:solidFill>
                <a:latin typeface="Times New Roman" panose="02020603050405020304" pitchFamily="18" charset="0"/>
                <a:cs typeface="Times New Roman" panose="02020603050405020304" pitchFamily="18" charset="0"/>
              </a:rPr>
              <a:t>Sertifikacija</a:t>
            </a:r>
          </a:p>
          <a:p>
            <a:pPr algn="l"/>
            <a:r>
              <a:rPr lang="en-US" b="0" i="0" dirty="0" err="1">
                <a:solidFill>
                  <a:schemeClr val="tx1"/>
                </a:solidFill>
                <a:effectLst/>
                <a:latin typeface="Times New Roman" panose="02020603050405020304" pitchFamily="18" charset="0"/>
                <a:cs typeface="Times New Roman" panose="02020603050405020304" pitchFamily="18" charset="0"/>
              </a:rPr>
              <a:t>Sertifikacija</a:t>
            </a:r>
            <a:r>
              <a:rPr lang="en-US" b="0" i="0" dirty="0">
                <a:solidFill>
                  <a:schemeClr val="tx1"/>
                </a:solidFill>
                <a:effectLst/>
                <a:latin typeface="Times New Roman" panose="02020603050405020304" pitchFamily="18" charset="0"/>
                <a:cs typeface="Times New Roman" panose="02020603050405020304" pitchFamily="18" charset="0"/>
              </a:rPr>
              <a:t> je </a:t>
            </a:r>
            <a:r>
              <a:rPr lang="en-US" b="0" i="0" dirty="0" err="1">
                <a:solidFill>
                  <a:schemeClr val="tx1"/>
                </a:solidFill>
                <a:effectLst/>
                <a:latin typeface="Times New Roman" panose="02020603050405020304" pitchFamily="18" charset="0"/>
                <a:cs typeface="Times New Roman" panose="02020603050405020304" pitchFamily="18" charset="0"/>
              </a:rPr>
              <a:t>propisan</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postupak</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kojim</a:t>
            </a:r>
            <a:r>
              <a:rPr lang="en-US" b="0" i="0" dirty="0">
                <a:solidFill>
                  <a:schemeClr val="tx1"/>
                </a:solidFill>
                <a:effectLst/>
                <a:latin typeface="Times New Roman" panose="02020603050405020304" pitchFamily="18" charset="0"/>
                <a:cs typeface="Times New Roman" panose="02020603050405020304" pitchFamily="18" charset="0"/>
              </a:rPr>
              <a:t> se </a:t>
            </a:r>
            <a:r>
              <a:rPr lang="en-US" b="0" i="0" dirty="0" err="1">
                <a:solidFill>
                  <a:schemeClr val="tx1"/>
                </a:solidFill>
                <a:effectLst/>
                <a:latin typeface="Times New Roman" panose="02020603050405020304" pitchFamily="18" charset="0"/>
                <a:cs typeface="Times New Roman" panose="02020603050405020304" pitchFamily="18" charset="0"/>
              </a:rPr>
              <a:t>ocjenjuje</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i</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potvrđuje</a:t>
            </a:r>
            <a:r>
              <a:rPr lang="en-US" b="0" i="0" dirty="0">
                <a:solidFill>
                  <a:schemeClr val="tx1"/>
                </a:solidFill>
                <a:effectLst/>
                <a:latin typeface="Times New Roman" panose="02020603050405020304" pitchFamily="18" charset="0"/>
                <a:cs typeface="Times New Roman" panose="02020603050405020304" pitchFamily="18" charset="0"/>
              </a:rPr>
              <a:t> da </a:t>
            </a:r>
            <a:r>
              <a:rPr lang="en-US" b="0" i="0" dirty="0" err="1">
                <a:solidFill>
                  <a:schemeClr val="tx1"/>
                </a:solidFill>
                <a:effectLst/>
                <a:latin typeface="Times New Roman" panose="02020603050405020304" pitchFamily="18" charset="0"/>
                <a:cs typeface="Times New Roman" panose="02020603050405020304" pitchFamily="18" charset="0"/>
              </a:rPr>
              <a:t>zdravstvena</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ustanova</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zadovoljava</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unaprijed</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definisane</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i</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objavljene</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standarde</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sigurnosti</a:t>
            </a:r>
            <a:r>
              <a:rPr lang="en-US" b="0" i="0" dirty="0">
                <a:solidFill>
                  <a:schemeClr val="tx1"/>
                </a:solidFill>
                <a:effectLst/>
                <a:latin typeface="Times New Roman" panose="02020603050405020304" pitchFamily="18" charset="0"/>
                <a:cs typeface="Times New Roman" panose="02020603050405020304" pitchFamily="18" charset="0"/>
              </a:rPr>
              <a:t> u </a:t>
            </a:r>
            <a:r>
              <a:rPr lang="en-US" b="0" i="0" dirty="0" err="1">
                <a:solidFill>
                  <a:schemeClr val="tx1"/>
                </a:solidFill>
                <a:effectLst/>
                <a:latin typeface="Times New Roman" panose="02020603050405020304" pitchFamily="18" charset="0"/>
                <a:cs typeface="Times New Roman" panose="02020603050405020304" pitchFamily="18" charset="0"/>
              </a:rPr>
              <a:t>procesu</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pružanja</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zdravstvene</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zaštite</a:t>
            </a:r>
            <a:r>
              <a:rPr lang="en-US" b="0" i="0" dirty="0">
                <a:solidFill>
                  <a:schemeClr val="tx1"/>
                </a:solidFill>
                <a:effectLst/>
                <a:latin typeface="Times New Roman" panose="02020603050405020304" pitchFamily="18" charset="0"/>
                <a:cs typeface="Times New Roman" panose="02020603050405020304" pitchFamily="18" charset="0"/>
              </a:rPr>
              <a:t>.</a:t>
            </a:r>
          </a:p>
          <a:p>
            <a:pPr algn="l"/>
            <a:r>
              <a:rPr lang="en-US" b="0" i="0" dirty="0" err="1">
                <a:solidFill>
                  <a:schemeClr val="tx1"/>
                </a:solidFill>
                <a:effectLst/>
                <a:latin typeface="Times New Roman" panose="02020603050405020304" pitchFamily="18" charset="0"/>
                <a:cs typeface="Times New Roman" panose="02020603050405020304" pitchFamily="18" charset="0"/>
              </a:rPr>
              <a:t>Sertifikacija</a:t>
            </a:r>
            <a:r>
              <a:rPr lang="en-US" b="0" i="0" dirty="0">
                <a:solidFill>
                  <a:schemeClr val="tx1"/>
                </a:solidFill>
                <a:effectLst/>
                <a:latin typeface="Times New Roman" panose="02020603050405020304" pitchFamily="18" charset="0"/>
                <a:cs typeface="Times New Roman" panose="02020603050405020304" pitchFamily="18" charset="0"/>
              </a:rPr>
              <a:t> je </a:t>
            </a:r>
            <a:r>
              <a:rPr lang="en-US" b="0" i="0" dirty="0" err="1">
                <a:solidFill>
                  <a:schemeClr val="tx1"/>
                </a:solidFill>
                <a:effectLst/>
                <a:latin typeface="Times New Roman" panose="02020603050405020304" pitchFamily="18" charset="0"/>
                <a:cs typeface="Times New Roman" panose="02020603050405020304" pitchFamily="18" charset="0"/>
              </a:rPr>
              <a:t>obavezna</a:t>
            </a:r>
            <a:r>
              <a:rPr lang="en-US" b="0" i="0" dirty="0">
                <a:solidFill>
                  <a:schemeClr val="tx1"/>
                </a:solidFill>
                <a:effectLst/>
                <a:latin typeface="Times New Roman" panose="02020603050405020304" pitchFamily="18" charset="0"/>
                <a:cs typeface="Times New Roman" panose="02020603050405020304" pitchFamily="18" charset="0"/>
              </a:rPr>
              <a:t> za </a:t>
            </a:r>
            <a:r>
              <a:rPr lang="en-US" b="0" i="0" dirty="0" err="1">
                <a:solidFill>
                  <a:schemeClr val="tx1"/>
                </a:solidFill>
                <a:effectLst/>
                <a:latin typeface="Times New Roman" panose="02020603050405020304" pitchFamily="18" charset="0"/>
                <a:cs typeface="Times New Roman" panose="02020603050405020304" pitchFamily="18" charset="0"/>
              </a:rPr>
              <a:t>sve</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zdravstvene</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ustanove</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vrši</a:t>
            </a:r>
            <a:r>
              <a:rPr lang="en-US" b="0" i="0" dirty="0">
                <a:solidFill>
                  <a:schemeClr val="tx1"/>
                </a:solidFill>
                <a:effectLst/>
                <a:latin typeface="Times New Roman" panose="02020603050405020304" pitchFamily="18" charset="0"/>
                <a:cs typeface="Times New Roman" panose="02020603050405020304" pitchFamily="18" charset="0"/>
              </a:rPr>
              <a:t> se </a:t>
            </a:r>
            <a:r>
              <a:rPr lang="en-US" b="0" i="0" dirty="0" err="1">
                <a:solidFill>
                  <a:schemeClr val="tx1"/>
                </a:solidFill>
                <a:effectLst/>
                <a:latin typeface="Times New Roman" panose="02020603050405020304" pitchFamily="18" charset="0"/>
                <a:cs typeface="Times New Roman" panose="02020603050405020304" pitchFamily="18" charset="0"/>
              </a:rPr>
              <a:t>prema</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djelimično</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kolegijalno</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dogovorenim</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standardima</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manje</a:t>
            </a:r>
            <a:r>
              <a:rPr lang="en-US" b="0" i="0" dirty="0">
                <a:solidFill>
                  <a:schemeClr val="tx1"/>
                </a:solidFill>
                <a:effectLst/>
                <a:latin typeface="Times New Roman" panose="02020603050405020304" pitchFamily="18" charset="0"/>
                <a:cs typeface="Times New Roman" panose="02020603050405020304" pitchFamily="18" charset="0"/>
              </a:rPr>
              <a:t> je </a:t>
            </a:r>
            <a:r>
              <a:rPr lang="en-US" b="0" i="0" dirty="0" err="1">
                <a:solidFill>
                  <a:schemeClr val="tx1"/>
                </a:solidFill>
                <a:effectLst/>
                <a:latin typeface="Times New Roman" panose="02020603050405020304" pitchFamily="18" charset="0"/>
                <a:cs typeface="Times New Roman" panose="02020603050405020304" pitchFamily="18" charset="0"/>
              </a:rPr>
              <a:t>zahtjevna</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i</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manje</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specifična</a:t>
            </a:r>
            <a:r>
              <a:rPr lang="en-US" b="0" i="0" dirty="0">
                <a:solidFill>
                  <a:schemeClr val="tx1"/>
                </a:solidFill>
                <a:effectLst/>
                <a:latin typeface="Times New Roman" panose="02020603050405020304" pitchFamily="18" charset="0"/>
                <a:cs typeface="Times New Roman" panose="02020603050405020304" pitchFamily="18" charset="0"/>
              </a:rPr>
              <a:t> od </a:t>
            </a:r>
            <a:r>
              <a:rPr lang="en-US" b="0" i="0" dirty="0" err="1">
                <a:solidFill>
                  <a:schemeClr val="tx1"/>
                </a:solidFill>
                <a:effectLst/>
                <a:latin typeface="Times New Roman" panose="02020603050405020304" pitchFamily="18" charset="0"/>
                <a:cs typeface="Times New Roman" panose="02020603050405020304" pitchFamily="18" charset="0"/>
              </a:rPr>
              <a:t>akreditacije</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odnosi</a:t>
            </a:r>
            <a:r>
              <a:rPr lang="en-US" b="0" i="0" dirty="0">
                <a:solidFill>
                  <a:schemeClr val="tx1"/>
                </a:solidFill>
                <a:effectLst/>
                <a:latin typeface="Times New Roman" panose="02020603050405020304" pitchFamily="18" charset="0"/>
                <a:cs typeface="Times New Roman" panose="02020603050405020304" pitchFamily="18" charset="0"/>
              </a:rPr>
              <a:t> se </a:t>
            </a:r>
            <a:r>
              <a:rPr lang="en-US" b="0" i="0" dirty="0" err="1">
                <a:solidFill>
                  <a:schemeClr val="tx1"/>
                </a:solidFill>
                <a:effectLst/>
                <a:latin typeface="Times New Roman" panose="02020603050405020304" pitchFamily="18" charset="0"/>
                <a:cs typeface="Times New Roman" panose="02020603050405020304" pitchFamily="18" charset="0"/>
              </a:rPr>
              <a:t>uvijek</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na</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cijelu</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zdravstvenu</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ustanovu</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dok</a:t>
            </a:r>
            <a:r>
              <a:rPr lang="en-US" b="0" i="0" dirty="0">
                <a:solidFill>
                  <a:schemeClr val="tx1"/>
                </a:solidFill>
                <a:effectLst/>
                <a:latin typeface="Times New Roman" panose="02020603050405020304" pitchFamily="18" charset="0"/>
                <a:cs typeface="Times New Roman" panose="02020603050405020304" pitchFamily="18" charset="0"/>
              </a:rPr>
              <a:t> je </a:t>
            </a:r>
            <a:r>
              <a:rPr lang="en-US" b="0" i="0" dirty="0" err="1">
                <a:solidFill>
                  <a:schemeClr val="tx1"/>
                </a:solidFill>
                <a:effectLst/>
                <a:latin typeface="Times New Roman" panose="02020603050405020304" pitchFamily="18" charset="0"/>
                <a:cs typeface="Times New Roman" panose="02020603050405020304" pitchFamily="18" charset="0"/>
              </a:rPr>
              <a:t>sticanje</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statusa</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sertifikovane</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ustanove</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uslov</a:t>
            </a:r>
            <a:r>
              <a:rPr lang="en-US" b="0" i="0" dirty="0">
                <a:solidFill>
                  <a:schemeClr val="tx1"/>
                </a:solidFill>
                <a:effectLst/>
                <a:latin typeface="Times New Roman" panose="02020603050405020304" pitchFamily="18" charset="0"/>
                <a:cs typeface="Times New Roman" panose="02020603050405020304" pitchFamily="18" charset="0"/>
              </a:rPr>
              <a:t> za </a:t>
            </a:r>
            <a:r>
              <a:rPr lang="en-US" b="0" i="0" dirty="0" err="1">
                <a:solidFill>
                  <a:schemeClr val="tx1"/>
                </a:solidFill>
                <a:effectLst/>
                <a:latin typeface="Times New Roman" panose="02020603050405020304" pitchFamily="18" charset="0"/>
                <a:cs typeface="Times New Roman" panose="02020603050405020304" pitchFamily="18" charset="0"/>
              </a:rPr>
              <a:t>obavljanje</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zdravstvene</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0" dirty="0" err="1">
                <a:solidFill>
                  <a:schemeClr val="tx1"/>
                </a:solidFill>
                <a:effectLst/>
                <a:latin typeface="Times New Roman" panose="02020603050405020304" pitchFamily="18" charset="0"/>
                <a:cs typeface="Times New Roman" panose="02020603050405020304" pitchFamily="18" charset="0"/>
              </a:rPr>
              <a:t>djelatnosti</a:t>
            </a:r>
            <a:r>
              <a:rPr lang="en-US" b="0" i="0" dirty="0">
                <a:solidFill>
                  <a:schemeClr val="tx1"/>
                </a:solidFill>
                <a:effectLst/>
                <a:latin typeface="Times New Roman" panose="02020603050405020304" pitchFamily="18" charset="0"/>
                <a:cs typeface="Times New Roman" panose="02020603050405020304" pitchFamily="18" charset="0"/>
              </a:rPr>
              <a:t>. </a:t>
            </a:r>
            <a:endParaRPr lang="sr-Latn-BA" dirty="0">
              <a:solidFill>
                <a:schemeClr val="tx1"/>
              </a:solidFill>
              <a:latin typeface="Times New Roman" panose="02020603050405020304" pitchFamily="18" charset="0"/>
              <a:cs typeface="Times New Roman" panose="02020603050405020304" pitchFamily="18" charset="0"/>
            </a:endParaRPr>
          </a:p>
          <a:p>
            <a:pPr algn="l"/>
            <a:r>
              <a:rPr lang="sr-Latn-RS" altLang="sr-Latn-RS" sz="2400" dirty="0">
                <a:latin typeface="Times New Roman" panose="02020603050405020304" pitchFamily="18" charset="0"/>
                <a:cs typeface="Times New Roman" panose="02020603050405020304" pitchFamily="18" charset="0"/>
              </a:rPr>
              <a:t>Sertifikovana  zdravstvena ustanova </a:t>
            </a:r>
            <a:r>
              <a:rPr lang="sr-Latn-RS" altLang="sr-Latn-RS" sz="2400" b="1" i="1" dirty="0">
                <a:latin typeface="Times New Roman" panose="02020603050405020304" pitchFamily="18" charset="0"/>
                <a:cs typeface="Times New Roman" panose="02020603050405020304" pitchFamily="18" charset="0"/>
              </a:rPr>
              <a:t>potpuno usaglašen  isti sa zdravstvenim jedinicima i sistemima Evropskih zemalja</a:t>
            </a:r>
            <a:r>
              <a:rPr lang="sr-Latn-RS" altLang="sr-Latn-RS" sz="2400" i="1" dirty="0">
                <a:latin typeface="Times New Roman" panose="02020603050405020304" pitchFamily="18" charset="0"/>
                <a:cs typeface="Times New Roman" panose="02020603050405020304" pitchFamily="18" charset="0"/>
              </a:rPr>
              <a:t> </a:t>
            </a:r>
            <a:r>
              <a:rPr lang="sr-Latn-RS" altLang="sr-Latn-RS" sz="2400" dirty="0">
                <a:latin typeface="Times New Roman" panose="02020603050405020304" pitchFamily="18" charset="0"/>
                <a:cs typeface="Times New Roman" panose="02020603050405020304" pitchFamily="18" charset="0"/>
              </a:rPr>
              <a:t>i šire: </a:t>
            </a:r>
          </a:p>
          <a:p>
            <a:pPr lvl="2" eaLnBrk="1" hangingPunct="1">
              <a:defRPr/>
            </a:pPr>
            <a:r>
              <a:rPr lang="sr-Latn-RS" altLang="sr-Latn-RS" sz="2400" dirty="0">
                <a:latin typeface="Times New Roman" panose="02020603050405020304" pitchFamily="18" charset="0"/>
                <a:cs typeface="Times New Roman" panose="02020603050405020304" pitchFamily="18" charset="0"/>
              </a:rPr>
              <a:t>uključujuči prostor, kadrove, postupke,  znanja,materijale koji se koriste ,posvećnost u praćenju kvaliteta i medicinske brige o pacijentima </a:t>
            </a:r>
            <a:r>
              <a:rPr lang="en-US" b="0" i="0" dirty="0">
                <a:solidFill>
                  <a:schemeClr val="tx1"/>
                </a:solidFill>
                <a:effectLst/>
                <a:latin typeface="Times New Roman" panose="02020603050405020304" pitchFamily="18" charset="0"/>
                <a:cs typeface="Times New Roman" panose="02020603050405020304" pitchFamily="18" charset="0"/>
              </a:rPr>
              <a:t> </a:t>
            </a:r>
          </a:p>
          <a:p>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7607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BDF92-032C-414E-93A2-72502503C403}"/>
              </a:ext>
            </a:extLst>
          </p:cNvPr>
          <p:cNvSpPr>
            <a:spLocks noGrp="1"/>
          </p:cNvSpPr>
          <p:nvPr>
            <p:ph type="title"/>
          </p:nvPr>
        </p:nvSpPr>
        <p:spPr>
          <a:xfrm>
            <a:off x="1371600" y="391886"/>
            <a:ext cx="9601200" cy="1045028"/>
          </a:xfrm>
        </p:spPr>
        <p:txBody>
          <a:bodyPr/>
          <a:lstStyle/>
          <a:p>
            <a:pPr algn="ctr"/>
            <a:r>
              <a:rPr lang="sr-Latn-RS" altLang="sr-Latn-RS" sz="4400" b="1" dirty="0">
                <a:solidFill>
                  <a:srgbClr val="FF0000"/>
                </a:solidFill>
              </a:rPr>
              <a:t>Procjena kvaliteta rada</a:t>
            </a:r>
            <a:endParaRPr lang="en-US" dirty="0"/>
          </a:p>
        </p:txBody>
      </p:sp>
      <p:sp>
        <p:nvSpPr>
          <p:cNvPr id="3" name="Content Placeholder 2">
            <a:extLst>
              <a:ext uri="{FF2B5EF4-FFF2-40B4-BE49-F238E27FC236}">
                <a16:creationId xmlns:a16="http://schemas.microsoft.com/office/drawing/2014/main" id="{2043C493-E976-4265-A3AB-EA94FE3DCDFB}"/>
              </a:ext>
            </a:extLst>
          </p:cNvPr>
          <p:cNvSpPr>
            <a:spLocks noGrp="1"/>
          </p:cNvSpPr>
          <p:nvPr>
            <p:ph idx="1"/>
          </p:nvPr>
        </p:nvSpPr>
        <p:spPr>
          <a:xfrm>
            <a:off x="1371599" y="1660850"/>
            <a:ext cx="10412963" cy="3713584"/>
          </a:xfrm>
          <a:solidFill>
            <a:schemeClr val="bg1"/>
          </a:solidFill>
        </p:spPr>
        <p:txBody>
          <a:bodyPr/>
          <a:lstStyle/>
          <a:p>
            <a:pPr eaLnBrk="1" hangingPunct="1"/>
            <a:r>
              <a:rPr lang="sr-Latn-RS" altLang="sr-Latn-RS" sz="3600" b="1" dirty="0">
                <a:solidFill>
                  <a:schemeClr val="tx1">
                    <a:lumMod val="95000"/>
                    <a:lumOff val="5000"/>
                  </a:schemeClr>
                </a:solidFill>
                <a:latin typeface="Times New Roman" panose="02020603050405020304" pitchFamily="18" charset="0"/>
                <a:cs typeface="Times New Roman" panose="02020603050405020304" pitchFamily="18" charset="0"/>
              </a:rPr>
              <a:t>LICENCA </a:t>
            </a:r>
          </a:p>
          <a:p>
            <a:pPr lvl="1"/>
            <a:r>
              <a:rPr lang="sr-Latn-RS" altLang="sr-Latn-RS" sz="2400" b="1" i="0" dirty="0">
                <a:latin typeface="Times New Roman" panose="02020603050405020304" pitchFamily="18" charset="0"/>
                <a:cs typeface="Times New Roman" panose="02020603050405020304" pitchFamily="18" charset="0"/>
              </a:rPr>
              <a:t>Licenca je javna isprava kojom se dokazuje stručna osposobljenost zdravstvenog radnika za samostalno obavljanje zdravstvene djelatnosti /</a:t>
            </a:r>
            <a:r>
              <a:rPr lang="sr-Latn-RS" altLang="sr-Latn-RS" sz="2400" i="0" dirty="0">
                <a:latin typeface="Times New Roman" panose="02020603050405020304" pitchFamily="18" charset="0"/>
                <a:cs typeface="Times New Roman" panose="02020603050405020304" pitchFamily="18" charset="0"/>
              </a:rPr>
              <a:t>Zakona o zdravstvenoj zaštiti i Pravilnika o upisu i vođenju Imenika članova ljekara, tehničara…/</a:t>
            </a:r>
          </a:p>
          <a:p>
            <a:pPr lvl="2"/>
            <a:r>
              <a:rPr lang="sr-Latn-RS" altLang="sr-Latn-RS" sz="2200" dirty="0">
                <a:latin typeface="Times New Roman" panose="02020603050405020304" pitchFamily="18" charset="0"/>
                <a:cs typeface="Times New Roman" panose="02020603050405020304" pitchFamily="18" charset="0"/>
              </a:rPr>
              <a:t>Licenca se izdaje za period od  5 godina,</a:t>
            </a:r>
          </a:p>
          <a:p>
            <a:pPr lvl="2"/>
            <a:r>
              <a:rPr lang="sr-Latn-RS" altLang="sr-Latn-RS" sz="2200" dirty="0">
                <a:latin typeface="Times New Roman" panose="02020603050405020304" pitchFamily="18" charset="0"/>
                <a:cs typeface="Times New Roman" panose="02020603050405020304" pitchFamily="18" charset="0"/>
              </a:rPr>
              <a:t> Obnavlja se prema Pravilniku o izdavanju, produžavanju i oduzimanju licenci i Zakonu o zdravstvenoj zaštiti.</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6660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48DC1-9BB6-490E-8633-3680E35496CD}"/>
              </a:ext>
            </a:extLst>
          </p:cNvPr>
          <p:cNvSpPr>
            <a:spLocks noGrp="1"/>
          </p:cNvSpPr>
          <p:nvPr>
            <p:ph type="title"/>
          </p:nvPr>
        </p:nvSpPr>
        <p:spPr>
          <a:xfrm>
            <a:off x="1380930" y="105746"/>
            <a:ext cx="9601200" cy="1485900"/>
          </a:xfrm>
        </p:spPr>
        <p:txBody>
          <a:bodyPr>
            <a:normAutofit/>
          </a:bodyPr>
          <a:lstStyle/>
          <a:p>
            <a:r>
              <a:rPr lang="sr-Latn-RS" sz="2400" b="1" dirty="0"/>
              <a:t>PRVI POSJETA PATRONAŽNE SESTRE  MAJCI I NOVOROĐENČETU</a:t>
            </a:r>
            <a:endParaRPr lang="en-US" sz="2400" dirty="0"/>
          </a:p>
        </p:txBody>
      </p:sp>
      <p:sp>
        <p:nvSpPr>
          <p:cNvPr id="3" name="Content Placeholder 2">
            <a:extLst>
              <a:ext uri="{FF2B5EF4-FFF2-40B4-BE49-F238E27FC236}">
                <a16:creationId xmlns:a16="http://schemas.microsoft.com/office/drawing/2014/main" id="{1279567C-F37D-4BE7-B74B-1AD979685BA1}"/>
              </a:ext>
            </a:extLst>
          </p:cNvPr>
          <p:cNvSpPr>
            <a:spLocks noGrp="1"/>
          </p:cNvSpPr>
          <p:nvPr>
            <p:ph idx="1"/>
          </p:nvPr>
        </p:nvSpPr>
        <p:spPr>
          <a:xfrm>
            <a:off x="699796" y="877078"/>
            <a:ext cx="10520654" cy="5677093"/>
          </a:xfrm>
          <a:solidFill>
            <a:schemeClr val="bg1"/>
          </a:solidFill>
        </p:spPr>
        <p:txBody>
          <a:bodyPr>
            <a:normAutofit fontScale="92500" lnSpcReduction="20000"/>
          </a:bodyPr>
          <a:lstStyle/>
          <a:p>
            <a:r>
              <a:rPr lang="sr-Latn-RS" sz="2000" dirty="0">
                <a:latin typeface="Times New Roman" panose="02020603050405020304" pitchFamily="18" charset="0"/>
                <a:cs typeface="Times New Roman" panose="02020603050405020304" pitchFamily="18" charset="0"/>
              </a:rPr>
              <a:t>Patronažna sestra bi trebala posjetiti majku i dijete </a:t>
            </a:r>
            <a:r>
              <a:rPr lang="sr-Latn-RS" sz="2000" b="1" dirty="0">
                <a:latin typeface="Times New Roman" panose="02020603050405020304" pitchFamily="18" charset="0"/>
                <a:cs typeface="Times New Roman" panose="02020603050405020304" pitchFamily="18" charset="0"/>
              </a:rPr>
              <a:t>prvi, </a:t>
            </a:r>
            <a:r>
              <a:rPr lang="sr-Latn-RS" sz="2000" dirty="0">
                <a:latin typeface="Times New Roman" panose="02020603050405020304" pitchFamily="18" charset="0"/>
                <a:cs typeface="Times New Roman" panose="02020603050405020304" pitchFamily="18" charset="0"/>
              </a:rPr>
              <a:t>odnosno </a:t>
            </a:r>
            <a:r>
              <a:rPr lang="sr-Latn-RS" sz="2000" b="1" dirty="0">
                <a:latin typeface="Times New Roman" panose="02020603050405020304" pitchFamily="18" charset="0"/>
                <a:cs typeface="Times New Roman" panose="02020603050405020304" pitchFamily="18" charset="0"/>
              </a:rPr>
              <a:t>drugi dan </a:t>
            </a:r>
            <a:r>
              <a:rPr lang="sr-Latn-RS" sz="2000" dirty="0">
                <a:latin typeface="Times New Roman" panose="02020603050405020304" pitchFamily="18" charset="0"/>
                <a:cs typeface="Times New Roman" panose="02020603050405020304" pitchFamily="18" charset="0"/>
              </a:rPr>
              <a:t>poslije izlaska iz bolnice</a:t>
            </a:r>
          </a:p>
          <a:p>
            <a:r>
              <a:rPr lang="sr-Latn-RS" sz="2000" dirty="0">
                <a:latin typeface="Times New Roman" panose="02020603050405020304" pitchFamily="18" charset="0"/>
                <a:cs typeface="Times New Roman" panose="02020603050405020304" pitchFamily="18" charset="0"/>
              </a:rPr>
              <a:t>Pogotovo ako su to </a:t>
            </a:r>
            <a:r>
              <a:rPr lang="sr-Latn-RS" sz="2000" b="1" dirty="0">
                <a:latin typeface="Times New Roman" panose="02020603050405020304" pitchFamily="18" charset="0"/>
                <a:cs typeface="Times New Roman" panose="02020603050405020304" pitchFamily="18" charset="0"/>
              </a:rPr>
              <a:t>prvorođena djeca</a:t>
            </a:r>
            <a:r>
              <a:rPr lang="sr-Latn-RS" sz="2000" dirty="0">
                <a:latin typeface="Times New Roman" panose="02020603050405020304" pitchFamily="18" charset="0"/>
                <a:cs typeface="Times New Roman" panose="02020603050405020304" pitchFamily="18" charset="0"/>
              </a:rPr>
              <a:t>, djeca koja imaju neke </a:t>
            </a:r>
            <a:r>
              <a:rPr lang="sr-Latn-RS" sz="2000" b="1" dirty="0">
                <a:latin typeface="Times New Roman" panose="02020603050405020304" pitchFamily="18" charset="0"/>
                <a:cs typeface="Times New Roman" panose="02020603050405020304" pitchFamily="18" charset="0"/>
              </a:rPr>
              <a:t>poteškoće</a:t>
            </a:r>
            <a:r>
              <a:rPr lang="sr-Latn-RS" sz="2000" dirty="0">
                <a:latin typeface="Times New Roman" panose="02020603050405020304" pitchFamily="18" charset="0"/>
                <a:cs typeface="Times New Roman" panose="02020603050405020304" pitchFamily="18" charset="0"/>
              </a:rPr>
              <a:t> (neonatalni problem, urođena mana, djeca sa malom tjelesnom težinom) </a:t>
            </a:r>
          </a:p>
          <a:p>
            <a:r>
              <a:rPr lang="sr-Latn-RS" sz="2000" dirty="0">
                <a:latin typeface="Times New Roman" panose="02020603050405020304" pitchFamily="18" charset="0"/>
                <a:cs typeface="Times New Roman" panose="02020603050405020304" pitchFamily="18" charset="0"/>
              </a:rPr>
              <a:t>O </a:t>
            </a:r>
            <a:r>
              <a:rPr lang="sr-Latn-RS" sz="2000" b="1" dirty="0">
                <a:latin typeface="Times New Roman" panose="02020603050405020304" pitchFamily="18" charset="0"/>
                <a:cs typeface="Times New Roman" panose="02020603050405020304" pitchFamily="18" charset="0"/>
              </a:rPr>
              <a:t>prvom kontaktu patronažne sestre i roditelja</a:t>
            </a:r>
            <a:r>
              <a:rPr lang="sr-Latn-RS" sz="2000" dirty="0">
                <a:latin typeface="Times New Roman" panose="02020603050405020304" pitchFamily="18" charset="0"/>
                <a:cs typeface="Times New Roman" panose="02020603050405020304" pitchFamily="18" charset="0"/>
              </a:rPr>
              <a:t>; prvenstveno majke </a:t>
            </a:r>
            <a:r>
              <a:rPr lang="sr-Latn-RS" sz="2000" b="1" dirty="0">
                <a:latin typeface="Times New Roman" panose="02020603050405020304" pitchFamily="18" charset="0"/>
                <a:cs typeface="Times New Roman" panose="02020603050405020304" pitchFamily="18" charset="0"/>
              </a:rPr>
              <a:t>zavisi će naknadna patronažna njega</a:t>
            </a:r>
          </a:p>
          <a:p>
            <a:r>
              <a:rPr lang="sr-Latn-RS" sz="2000" dirty="0">
                <a:latin typeface="Times New Roman" panose="02020603050405020304" pitchFamily="18" charset="0"/>
                <a:cs typeface="Times New Roman" panose="02020603050405020304" pitchFamily="18" charset="0"/>
              </a:rPr>
              <a:t>Treba stvoriti </a:t>
            </a:r>
            <a:r>
              <a:rPr lang="sr-Latn-RS" sz="2000" b="1" dirty="0">
                <a:latin typeface="Times New Roman" panose="02020603050405020304" pitchFamily="18" charset="0"/>
                <a:cs typeface="Times New Roman" panose="02020603050405020304" pitchFamily="18" charset="0"/>
              </a:rPr>
              <a:t>osjećaj povjerenja i podrške </a:t>
            </a:r>
            <a:r>
              <a:rPr lang="sr-Latn-RS" sz="2000" dirty="0">
                <a:latin typeface="Times New Roman" panose="02020603050405020304" pitchFamily="18" charset="0"/>
                <a:cs typeface="Times New Roman" panose="02020603050405020304" pitchFamily="18" charset="0"/>
              </a:rPr>
              <a:t>uz pokazivanje  </a:t>
            </a:r>
            <a:r>
              <a:rPr lang="sr-Latn-RS" sz="2000" b="1" dirty="0">
                <a:latin typeface="Times New Roman" panose="02020603050405020304" pitchFamily="18" charset="0"/>
                <a:cs typeface="Times New Roman" panose="02020603050405020304" pitchFamily="18" charset="0"/>
              </a:rPr>
              <a:t>stručne kompetentnosti </a:t>
            </a:r>
            <a:r>
              <a:rPr lang="sr-Latn-RS" sz="2000" dirty="0">
                <a:latin typeface="Times New Roman" panose="02020603050405020304" pitchFamily="18" charset="0"/>
                <a:cs typeface="Times New Roman" panose="02020603050405020304" pitchFamily="18" charset="0"/>
              </a:rPr>
              <a:t>kako bi roditelji shvatili da u tom periodu imaju  zdravstvenog profesionalaca  koji im stoji </a:t>
            </a:r>
            <a:r>
              <a:rPr lang="sr-Latn-RS" sz="2000" b="1" dirty="0">
                <a:latin typeface="Times New Roman" panose="02020603050405020304" pitchFamily="18" charset="0"/>
                <a:cs typeface="Times New Roman" panose="02020603050405020304" pitchFamily="18" charset="0"/>
              </a:rPr>
              <a:t>na raspolaganju</a:t>
            </a:r>
            <a:r>
              <a:rPr lang="sr-Latn-RS" sz="2000" dirty="0">
                <a:latin typeface="Times New Roman" panose="02020603050405020304" pitchFamily="18" charset="0"/>
                <a:cs typeface="Times New Roman" panose="02020603050405020304" pitchFamily="18" charset="0"/>
              </a:rPr>
              <a:t>.</a:t>
            </a:r>
          </a:p>
          <a:p>
            <a:r>
              <a:rPr lang="sr-Latn-RS" sz="2000" b="1" dirty="0">
                <a:latin typeface="Times New Roman" panose="02020603050405020304" pitchFamily="18" charset="0"/>
                <a:cs typeface="Times New Roman" panose="02020603050405020304" pitchFamily="18" charset="0"/>
              </a:rPr>
              <a:t>Novorođenče</a:t>
            </a:r>
          </a:p>
          <a:p>
            <a:pPr lvl="1"/>
            <a:r>
              <a:rPr lang="sr-Latn-RS" dirty="0">
                <a:latin typeface="Times New Roman" panose="02020603050405020304" pitchFamily="18" charset="0"/>
                <a:cs typeface="Times New Roman" panose="02020603050405020304" pitchFamily="18" charset="0"/>
              </a:rPr>
              <a:t>Novorođenče je dijete </a:t>
            </a:r>
            <a:r>
              <a:rPr lang="sr-Latn-RS" b="1" dirty="0">
                <a:latin typeface="Times New Roman" panose="02020603050405020304" pitchFamily="18" charset="0"/>
                <a:cs typeface="Times New Roman" panose="02020603050405020304" pitchFamily="18" charset="0"/>
              </a:rPr>
              <a:t>od rođenja do 28. dana života</a:t>
            </a:r>
            <a:r>
              <a:rPr lang="sr-Latn-RS" dirty="0">
                <a:latin typeface="Times New Roman" panose="02020603050405020304" pitchFamily="18" charset="0"/>
                <a:cs typeface="Times New Roman" panose="02020603050405020304" pitchFamily="18" charset="0"/>
              </a:rPr>
              <a:t>.</a:t>
            </a:r>
          </a:p>
          <a:p>
            <a:pPr lvl="1"/>
            <a:r>
              <a:rPr lang="sr-Latn-RS" dirty="0">
                <a:latin typeface="Times New Roman" panose="02020603050405020304" pitchFamily="18" charset="0"/>
                <a:cs typeface="Times New Roman" panose="02020603050405020304" pitchFamily="18" charset="0"/>
              </a:rPr>
              <a:t>To se razdoblje smatra jednim od najugroženijih u našem životu obzirom da se u kratkom periodu dijete mora adaptirati na nove životne uslove.</a:t>
            </a:r>
          </a:p>
          <a:p>
            <a:pPr lvl="1"/>
            <a:r>
              <a:rPr lang="sr-Latn-RS" dirty="0">
                <a:latin typeface="Times New Roman" panose="02020603050405020304" pitchFamily="18" charset="0"/>
                <a:cs typeface="Times New Roman" panose="02020603050405020304" pitchFamily="18" charset="0"/>
              </a:rPr>
              <a:t>Donošeno novorođenče je dijete rođeno </a:t>
            </a:r>
            <a:r>
              <a:rPr lang="sr-Latn-RS" b="1" dirty="0">
                <a:latin typeface="Times New Roman" panose="02020603050405020304" pitchFamily="18" charset="0"/>
                <a:cs typeface="Times New Roman" panose="02020603050405020304" pitchFamily="18" charset="0"/>
              </a:rPr>
              <a:t>između 38. i 42. gestacijskoge nedelje</a:t>
            </a:r>
          </a:p>
          <a:p>
            <a:pPr lvl="1"/>
            <a:r>
              <a:rPr lang="sr-Latn-RS" dirty="0">
                <a:latin typeface="Times New Roman" panose="02020603050405020304" pitchFamily="18" charset="0"/>
                <a:cs typeface="Times New Roman" panose="02020603050405020304" pitchFamily="18" charset="0"/>
              </a:rPr>
              <a:t>Djeca rođena </a:t>
            </a:r>
            <a:r>
              <a:rPr lang="sr-Latn-RS" b="1" dirty="0">
                <a:latin typeface="Times New Roman" panose="02020603050405020304" pitchFamily="18" charset="0"/>
                <a:cs typeface="Times New Roman" panose="02020603050405020304" pitchFamily="18" charset="0"/>
              </a:rPr>
              <a:t>prije 37. </a:t>
            </a:r>
            <a:r>
              <a:rPr lang="sr-Latn-RS" dirty="0">
                <a:latin typeface="Times New Roman" panose="02020603050405020304" pitchFamily="18" charset="0"/>
                <a:cs typeface="Times New Roman" panose="02020603050405020304" pitchFamily="18" charset="0"/>
              </a:rPr>
              <a:t>gestacijskoge nedelje(259 dana) </a:t>
            </a:r>
            <a:r>
              <a:rPr lang="sr-Latn-RS" b="1" dirty="0">
                <a:latin typeface="Times New Roman" panose="02020603050405020304" pitchFamily="18" charset="0"/>
                <a:cs typeface="Times New Roman" panose="02020603050405020304" pitchFamily="18" charset="0"/>
              </a:rPr>
              <a:t>su nedonošena</a:t>
            </a:r>
            <a:r>
              <a:rPr lang="sr-Latn-RS" dirty="0">
                <a:latin typeface="Times New Roman" panose="02020603050405020304" pitchFamily="18" charset="0"/>
                <a:cs typeface="Times New Roman" panose="02020603050405020304" pitchFamily="18" charset="0"/>
              </a:rPr>
              <a:t>, a </a:t>
            </a:r>
            <a:r>
              <a:rPr lang="sr-Latn-RS" b="1" dirty="0">
                <a:latin typeface="Times New Roman" panose="02020603050405020304" pitchFamily="18" charset="0"/>
                <a:cs typeface="Times New Roman" panose="02020603050405020304" pitchFamily="18" charset="0"/>
              </a:rPr>
              <a:t>poslije punog 42.nedelje  </a:t>
            </a:r>
            <a:r>
              <a:rPr lang="sr-Latn-RS" dirty="0">
                <a:latin typeface="Times New Roman" panose="02020603050405020304" pitchFamily="18" charset="0"/>
                <a:cs typeface="Times New Roman" panose="02020603050405020304" pitchFamily="18" charset="0"/>
              </a:rPr>
              <a:t>(294 dana) su prenošena.</a:t>
            </a:r>
          </a:p>
          <a:p>
            <a:pPr lvl="2"/>
            <a:r>
              <a:rPr lang="sr-Latn-RS" sz="2000" b="1" i="1" dirty="0">
                <a:latin typeface="Times New Roman" panose="02020603050405020304" pitchFamily="18" charset="0"/>
                <a:cs typeface="Times New Roman" panose="02020603050405020304" pitchFamily="18" charset="0"/>
              </a:rPr>
              <a:t>frekvencija disanja po porodu iznosi između 30 – 60 u /min </a:t>
            </a:r>
          </a:p>
          <a:p>
            <a:pPr lvl="1"/>
            <a:r>
              <a:rPr lang="sr-Latn-RS" sz="2000" b="1" dirty="0">
                <a:latin typeface="Times New Roman" panose="02020603050405020304" pitchFamily="18" charset="0"/>
                <a:cs typeface="Times New Roman" panose="02020603050405020304" pitchFamily="18" charset="0"/>
              </a:rPr>
              <a:t>apikalni puls</a:t>
            </a:r>
            <a:r>
              <a:rPr lang="sr-Latn-RS" sz="2000" dirty="0">
                <a:latin typeface="Times New Roman" panose="02020603050405020304" pitchFamily="18" charset="0"/>
                <a:cs typeface="Times New Roman" panose="02020603050405020304" pitchFamily="18" charset="0"/>
              </a:rPr>
              <a:t>; do 2. godine života čija je fiziološka frekvencija u rasponu od 100 – 120/min,</a:t>
            </a:r>
          </a:p>
          <a:p>
            <a:pPr lvl="1"/>
            <a:r>
              <a:rPr lang="sr-Latn-RS" sz="2000" b="1" dirty="0">
                <a:latin typeface="Times New Roman" panose="02020603050405020304" pitchFamily="18" charset="0"/>
                <a:cs typeface="Times New Roman" panose="02020603050405020304" pitchFamily="18" charset="0"/>
              </a:rPr>
              <a:t>arterijski RR</a:t>
            </a:r>
            <a:r>
              <a:rPr lang="sr-Latn-RS" sz="2000" dirty="0">
                <a:latin typeface="Times New Roman" panose="02020603050405020304" pitchFamily="18" charset="0"/>
                <a:cs typeface="Times New Roman" panose="02020603050405020304" pitchFamily="18" charset="0"/>
              </a:rPr>
              <a:t>; fiziološki iznosi 60–90/ 20–60 mm/Hg, </a:t>
            </a:r>
          </a:p>
          <a:p>
            <a:pPr lvl="1"/>
            <a:r>
              <a:rPr lang="sr-Latn-RS" sz="2000" b="1" dirty="0">
                <a:latin typeface="Times New Roman" panose="02020603050405020304" pitchFamily="18" charset="0"/>
                <a:cs typeface="Times New Roman" panose="02020603050405020304" pitchFamily="18" charset="0"/>
              </a:rPr>
              <a:t>aksilarna tjelesna temperatura</a:t>
            </a:r>
            <a:r>
              <a:rPr lang="sr-Latn-RS" sz="2000" dirty="0">
                <a:latin typeface="Times New Roman" panose="02020603050405020304" pitchFamily="18" charset="0"/>
                <a:cs typeface="Times New Roman" panose="02020603050405020304" pitchFamily="18" charset="0"/>
              </a:rPr>
              <a:t>; 36,5 - 37°C;</a:t>
            </a:r>
          </a:p>
          <a:p>
            <a:pPr lvl="1"/>
            <a:endParaRPr lang="sr-Latn-RS" dirty="0">
              <a:latin typeface="Times New Roman" panose="02020603050405020304" pitchFamily="18" charset="0"/>
              <a:cs typeface="Times New Roman" panose="02020603050405020304" pitchFamily="18" charset="0"/>
            </a:endParaRPr>
          </a:p>
          <a:p>
            <a:endParaRPr lang="sr-Latn-RS" sz="2000"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820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5D689-2846-48BB-9D3F-F3107CEB89FE}"/>
              </a:ext>
            </a:extLst>
          </p:cNvPr>
          <p:cNvSpPr>
            <a:spLocks noGrp="1"/>
          </p:cNvSpPr>
          <p:nvPr>
            <p:ph type="title"/>
          </p:nvPr>
        </p:nvSpPr>
        <p:spPr>
          <a:xfrm>
            <a:off x="1548882" y="0"/>
            <a:ext cx="9601200" cy="1485900"/>
          </a:xfrm>
        </p:spPr>
        <p:txBody>
          <a:bodyPr/>
          <a:lstStyle/>
          <a:p>
            <a:r>
              <a:rPr lang="sr-Latn-RS" altLang="sr-Latn-RS" sz="4400" b="1" dirty="0">
                <a:solidFill>
                  <a:srgbClr val="FF0000"/>
                </a:solidFill>
              </a:rPr>
              <a:t>Procjena kvaliteta rada</a:t>
            </a:r>
            <a:endParaRPr lang="en-US" dirty="0"/>
          </a:p>
        </p:txBody>
      </p:sp>
      <p:sp>
        <p:nvSpPr>
          <p:cNvPr id="3" name="Content Placeholder 2">
            <a:extLst>
              <a:ext uri="{FF2B5EF4-FFF2-40B4-BE49-F238E27FC236}">
                <a16:creationId xmlns:a16="http://schemas.microsoft.com/office/drawing/2014/main" id="{3F48348E-D726-48BC-9288-56CA0501EC7F}"/>
              </a:ext>
            </a:extLst>
          </p:cNvPr>
          <p:cNvSpPr>
            <a:spLocks noGrp="1"/>
          </p:cNvSpPr>
          <p:nvPr>
            <p:ph idx="1"/>
          </p:nvPr>
        </p:nvSpPr>
        <p:spPr>
          <a:xfrm>
            <a:off x="1054359" y="1073021"/>
            <a:ext cx="10786187" cy="5327780"/>
          </a:xfrm>
          <a:solidFill>
            <a:schemeClr val="bg1"/>
          </a:solidFill>
        </p:spPr>
        <p:txBody>
          <a:bodyPr>
            <a:normAutofit/>
          </a:bodyPr>
          <a:lstStyle/>
          <a:p>
            <a:pPr eaLnBrk="1" hangingPunct="1"/>
            <a:r>
              <a:rPr lang="pl-PL" altLang="sr-Latn-RS" sz="2400" b="1" dirty="0">
                <a:latin typeface="Times New Roman" panose="02020603050405020304" pitchFamily="18" charset="0"/>
                <a:cs typeface="Times New Roman" panose="02020603050405020304" pitchFamily="18" charset="0"/>
              </a:rPr>
              <a:t>ISTORIJAKI RAZVOJ KVALITETA RADA</a:t>
            </a:r>
          </a:p>
          <a:p>
            <a:pPr eaLnBrk="1" hangingPunct="1"/>
            <a:r>
              <a:rPr lang="sr-Latn-RS" altLang="sr-Latn-RS" sz="2400" b="1" dirty="0">
                <a:latin typeface="Times New Roman" panose="02020603050405020304" pitchFamily="18" charset="0"/>
                <a:cs typeface="Times New Roman" panose="02020603050405020304" pitchFamily="18" charset="0"/>
              </a:rPr>
              <a:t>Od postojanja medicine i </a:t>
            </a:r>
            <a:r>
              <a:rPr lang="sr-Latn-RS" altLang="sr-Latn-RS" sz="2400" b="1" i="1" u="sng" dirty="0">
                <a:latin typeface="Times New Roman" panose="02020603050405020304" pitchFamily="18" charset="0"/>
                <a:cs typeface="Times New Roman" panose="02020603050405020304" pitchFamily="18" charset="0"/>
              </a:rPr>
              <a:t> prvih oblika organizovane </a:t>
            </a:r>
            <a:r>
              <a:rPr lang="sr-Latn-RS" altLang="sr-Latn-RS" sz="2400" b="1" i="1" dirty="0">
                <a:latin typeface="Times New Roman" panose="02020603050405020304" pitchFamily="18" charset="0"/>
                <a:cs typeface="Times New Roman" panose="02020603050405020304" pitchFamily="18" charset="0"/>
              </a:rPr>
              <a:t>zdravstvene </a:t>
            </a:r>
            <a:r>
              <a:rPr lang="sv-SE" altLang="sr-Latn-RS" sz="2400" b="1" i="1" dirty="0">
                <a:latin typeface="Times New Roman" panose="02020603050405020304" pitchFamily="18" charset="0"/>
                <a:cs typeface="Times New Roman" panose="02020603050405020304" pitchFamily="18" charset="0"/>
              </a:rPr>
              <a:t>službe</a:t>
            </a:r>
            <a:r>
              <a:rPr lang="sv-SE" altLang="sr-Latn-RS" sz="2400" dirty="0">
                <a:latin typeface="Times New Roman" panose="02020603050405020304" pitchFamily="18" charset="0"/>
                <a:cs typeface="Times New Roman" panose="02020603050405020304" pitchFamily="18" charset="0"/>
              </a:rPr>
              <a:t>,</a:t>
            </a:r>
            <a:r>
              <a:rPr lang="sr-Latn-RS" altLang="sr-Latn-RS" sz="2400" dirty="0">
                <a:latin typeface="Times New Roman" panose="02020603050405020304" pitchFamily="18" charset="0"/>
                <a:cs typeface="Times New Roman" panose="02020603050405020304" pitchFamily="18" charset="0"/>
              </a:rPr>
              <a:t> nastojalo se obezbijediti:</a:t>
            </a:r>
            <a:endParaRPr lang="sr-Latn-RS" altLang="sr-Latn-RS" sz="2400" b="1" dirty="0">
              <a:latin typeface="Times New Roman" panose="02020603050405020304" pitchFamily="18" charset="0"/>
              <a:cs typeface="Times New Roman" panose="02020603050405020304" pitchFamily="18" charset="0"/>
            </a:endParaRPr>
          </a:p>
          <a:p>
            <a:pPr lvl="1" eaLnBrk="1" hangingPunct="1"/>
            <a:r>
              <a:rPr lang="sr-Latn-RS" altLang="sr-Latn-RS" sz="2400" b="1" dirty="0">
                <a:latin typeface="Times New Roman" panose="02020603050405020304" pitchFamily="18" charset="0"/>
                <a:cs typeface="Times New Roman" panose="02020603050405020304" pitchFamily="18" charset="0"/>
              </a:rPr>
              <a:t>Briga</a:t>
            </a:r>
            <a:r>
              <a:rPr lang="sr-Latn-RS" altLang="sr-Latn-RS" sz="2400" dirty="0">
                <a:latin typeface="Times New Roman" panose="02020603050405020304" pitchFamily="18" charset="0"/>
                <a:cs typeface="Times New Roman" panose="02020603050405020304" pitchFamily="18" charset="0"/>
              </a:rPr>
              <a:t> o bolesnik </a:t>
            </a:r>
          </a:p>
          <a:p>
            <a:pPr lvl="1" eaLnBrk="1" hangingPunct="1"/>
            <a:r>
              <a:rPr lang="sr-Latn-RS" altLang="sr-Latn-RS" sz="2400" b="1" dirty="0">
                <a:latin typeface="Times New Roman" panose="02020603050405020304" pitchFamily="18" charset="0"/>
                <a:cs typeface="Times New Roman" panose="02020603050405020304" pitchFamily="18" charset="0"/>
              </a:rPr>
              <a:t>Poboljša</a:t>
            </a:r>
            <a:r>
              <a:rPr lang="sr-Latn-RS" altLang="sr-Latn-RS" sz="2400" dirty="0">
                <a:latin typeface="Times New Roman" panose="02020603050405020304" pitchFamily="18" charset="0"/>
                <a:cs typeface="Times New Roman" panose="02020603050405020304" pitchFamily="18" charset="0"/>
              </a:rPr>
              <a:t> zdravstveno stanje  </a:t>
            </a:r>
          </a:p>
          <a:p>
            <a:pPr lvl="1" eaLnBrk="1" hangingPunct="1"/>
            <a:r>
              <a:rPr lang="sr-Latn-RS" altLang="sr-Latn-RS" sz="2400" b="1" dirty="0">
                <a:latin typeface="Times New Roman" panose="02020603050405020304" pitchFamily="18" charset="0"/>
                <a:cs typeface="Times New Roman" panose="02020603050405020304" pitchFamily="18" charset="0"/>
              </a:rPr>
              <a:t>Pozitivan</a:t>
            </a:r>
            <a:r>
              <a:rPr lang="sr-Latn-RS" altLang="sr-Latn-RS" sz="2400" dirty="0">
                <a:latin typeface="Times New Roman" panose="02020603050405020304" pitchFamily="18" charset="0"/>
                <a:cs typeface="Times New Roman" panose="02020603050405020304" pitchFamily="18" charset="0"/>
              </a:rPr>
              <a:t> </a:t>
            </a:r>
            <a:r>
              <a:rPr lang="pl-PL" altLang="sr-Latn-RS" sz="2400" dirty="0">
                <a:latin typeface="Times New Roman" panose="02020603050405020304" pitchFamily="18" charset="0"/>
                <a:cs typeface="Times New Roman" panose="02020603050405020304" pitchFamily="18" charset="0"/>
              </a:rPr>
              <a:t>ishod liječenja  </a:t>
            </a:r>
          </a:p>
          <a:p>
            <a:pPr lvl="1" eaLnBrk="1" hangingPunct="1"/>
            <a:r>
              <a:rPr lang="pl-PL" altLang="sr-Latn-RS" sz="2400" b="1" dirty="0">
                <a:latin typeface="Times New Roman" panose="02020603050405020304" pitchFamily="18" charset="0"/>
                <a:cs typeface="Times New Roman" panose="02020603050405020304" pitchFamily="18" charset="0"/>
              </a:rPr>
              <a:t>Adekvatni</a:t>
            </a:r>
            <a:r>
              <a:rPr lang="pl-PL" altLang="sr-Latn-RS" sz="2400" dirty="0">
                <a:latin typeface="Times New Roman" panose="02020603050405020304" pitchFamily="18" charset="0"/>
                <a:cs typeface="Times New Roman" panose="02020603050405020304" pitchFamily="18" charset="0"/>
              </a:rPr>
              <a:t> uslovi za njegu</a:t>
            </a:r>
            <a:endParaRPr lang="sr-Latn-RS" altLang="sr-Latn-RS" sz="2400" dirty="0">
              <a:latin typeface="Times New Roman" panose="02020603050405020304" pitchFamily="18" charset="0"/>
              <a:cs typeface="Times New Roman" panose="02020603050405020304" pitchFamily="18" charset="0"/>
            </a:endParaRPr>
          </a:p>
          <a:p>
            <a:pPr lvl="1" eaLnBrk="1" hangingPunct="1"/>
            <a:r>
              <a:rPr lang="sr-Latn-RS" altLang="sr-Latn-RS" sz="2400" b="1" i="1" dirty="0">
                <a:latin typeface="Times New Roman" panose="02020603050405020304" pitchFamily="18" charset="0"/>
                <a:cs typeface="Times New Roman" panose="02020603050405020304" pitchFamily="18" charset="0"/>
              </a:rPr>
              <a:t>K</a:t>
            </a:r>
            <a:r>
              <a:rPr lang="sv-SE" altLang="sr-Latn-RS" sz="2400" b="1" i="1" dirty="0">
                <a:latin typeface="Times New Roman" panose="02020603050405020304" pitchFamily="18" charset="0"/>
                <a:cs typeface="Times New Roman" panose="02020603050405020304" pitchFamily="18" charset="0"/>
              </a:rPr>
              <a:t>valitet</a:t>
            </a:r>
            <a:r>
              <a:rPr lang="sr-Latn-RS" altLang="sr-Latn-RS" sz="2400" dirty="0">
                <a:latin typeface="Times New Roman" panose="02020603050405020304" pitchFamily="18" charset="0"/>
                <a:cs typeface="Times New Roman" panose="02020603050405020304" pitchFamily="18" charset="0"/>
              </a:rPr>
              <a:t> zdravstvene zaštite,</a:t>
            </a:r>
            <a:endParaRPr lang="sr-Latn-RS" altLang="sr-Latn-RS" sz="2400" b="1" i="1" dirty="0">
              <a:latin typeface="Times New Roman" panose="02020603050405020304" pitchFamily="18" charset="0"/>
              <a:cs typeface="Times New Roman" panose="02020603050405020304" pitchFamily="18" charset="0"/>
            </a:endParaRPr>
          </a:p>
          <a:p>
            <a:pPr lvl="1" eaLnBrk="1" hangingPunct="1"/>
            <a:r>
              <a:rPr lang="it-IT" altLang="sr-Latn-RS" sz="2400" b="1" i="1" dirty="0">
                <a:latin typeface="Times New Roman" panose="02020603050405020304" pitchFamily="18" charset="0"/>
                <a:cs typeface="Times New Roman" panose="02020603050405020304" pitchFamily="18" charset="0"/>
              </a:rPr>
              <a:t>Unapr</a:t>
            </a:r>
            <a:r>
              <a:rPr lang="sr-Latn-RS" altLang="sr-Latn-RS" sz="2400" b="1" i="1" dirty="0">
                <a:latin typeface="Times New Roman" panose="02020603050405020304" pitchFamily="18" charset="0"/>
                <a:cs typeface="Times New Roman" panose="02020603050405020304" pitchFamily="18" charset="0"/>
              </a:rPr>
              <a:t>j</a:t>
            </a:r>
            <a:r>
              <a:rPr lang="it-IT" altLang="sr-Latn-RS" sz="2400" b="1" i="1" dirty="0">
                <a:latin typeface="Times New Roman" panose="02020603050405020304" pitchFamily="18" charset="0"/>
                <a:cs typeface="Times New Roman" panose="02020603050405020304" pitchFamily="18" charset="0"/>
              </a:rPr>
              <a:t>edi</a:t>
            </a:r>
            <a:r>
              <a:rPr lang="sr-Latn-RS" altLang="sr-Latn-RS" sz="2400" b="1" i="1" dirty="0">
                <a:latin typeface="Times New Roman" panose="02020603050405020304" pitchFamily="18" charset="0"/>
                <a:cs typeface="Times New Roman" panose="02020603050405020304" pitchFamily="18" charset="0"/>
              </a:rPr>
              <a:t>ti</a:t>
            </a:r>
            <a:r>
              <a:rPr lang="sr-Latn-RS" altLang="sr-Latn-RS" sz="2400" dirty="0">
                <a:latin typeface="Times New Roman" panose="02020603050405020304" pitchFamily="18" charset="0"/>
                <a:cs typeface="Times New Roman" panose="02020603050405020304" pitchFamily="18" charset="0"/>
              </a:rPr>
              <a:t> zdravstvenu zaštitu</a:t>
            </a:r>
            <a:r>
              <a:rPr lang="it-IT" altLang="sr-Latn-RS" sz="2400" dirty="0">
                <a:latin typeface="Times New Roman" panose="02020603050405020304" pitchFamily="18" charset="0"/>
                <a:cs typeface="Times New Roman" panose="02020603050405020304" pitchFamily="18" charset="0"/>
              </a:rPr>
              <a:t>,</a:t>
            </a:r>
            <a:endParaRPr lang="sr-Latn-RS" altLang="sr-Latn-RS" sz="2400" dirty="0">
              <a:latin typeface="Times New Roman" panose="02020603050405020304" pitchFamily="18" charset="0"/>
              <a:cs typeface="Times New Roman" panose="02020603050405020304" pitchFamily="18" charset="0"/>
            </a:endParaRPr>
          </a:p>
          <a:p>
            <a:pPr lvl="1" eaLnBrk="1" hangingPunct="1"/>
            <a:r>
              <a:rPr lang="sr-Latn-RS" altLang="sr-Latn-RS" sz="2400" b="1" i="1" dirty="0">
                <a:latin typeface="Times New Roman" panose="02020603050405020304" pitchFamily="18" charset="0"/>
                <a:cs typeface="Times New Roman" panose="02020603050405020304" pitchFamily="18" charset="0"/>
              </a:rPr>
              <a:t>P</a:t>
            </a:r>
            <a:r>
              <a:rPr lang="it-IT" altLang="sr-Latn-RS" sz="2400" b="1" i="1" dirty="0">
                <a:latin typeface="Times New Roman" panose="02020603050405020304" pitchFamily="18" charset="0"/>
                <a:cs typeface="Times New Roman" panose="02020603050405020304" pitchFamily="18" charset="0"/>
              </a:rPr>
              <a:t>roc</a:t>
            </a:r>
            <a:r>
              <a:rPr lang="sr-Latn-RS" altLang="sr-Latn-RS" sz="2400" b="1" i="1" dirty="0">
                <a:latin typeface="Times New Roman" panose="02020603050405020304" pitchFamily="18" charset="0"/>
                <a:cs typeface="Times New Roman" panose="02020603050405020304" pitchFamily="18" charset="0"/>
              </a:rPr>
              <a:t>jeniti</a:t>
            </a:r>
            <a:r>
              <a:rPr lang="sr-Latn-RS" altLang="sr-Latn-RS" sz="2400" dirty="0">
                <a:latin typeface="Times New Roman" panose="02020603050405020304" pitchFamily="18" charset="0"/>
                <a:cs typeface="Times New Roman" panose="02020603050405020304" pitchFamily="18" charset="0"/>
              </a:rPr>
              <a:t> zdravstvenu zaštitu</a:t>
            </a:r>
          </a:p>
          <a:p>
            <a:pPr lvl="1" eaLnBrk="1" hangingPunct="1"/>
            <a:r>
              <a:rPr lang="sr-Latn-RS" altLang="sr-Latn-RS" sz="2400" b="1" i="1" dirty="0">
                <a:latin typeface="Times New Roman" panose="02020603050405020304" pitchFamily="18" charset="0"/>
                <a:cs typeface="Times New Roman" panose="02020603050405020304" pitchFamily="18" charset="0"/>
              </a:rPr>
              <a:t>Mjeriti</a:t>
            </a:r>
            <a:r>
              <a:rPr lang="sr-Latn-RS" altLang="sr-Latn-RS" sz="2400" dirty="0">
                <a:latin typeface="Times New Roman" panose="02020603050405020304" pitchFamily="18" charset="0"/>
                <a:cs typeface="Times New Roman" panose="02020603050405020304" pitchFamily="18" charset="0"/>
              </a:rPr>
              <a:t> zdravstvenu zaštitu </a:t>
            </a:r>
          </a:p>
          <a:p>
            <a:pPr lvl="1" eaLnBrk="1" hangingPunct="1"/>
            <a:r>
              <a:rPr lang="sr-Latn-RS" altLang="sr-Latn-RS" sz="2400" b="1" i="1" dirty="0">
                <a:latin typeface="Times New Roman" panose="02020603050405020304" pitchFamily="18" charset="0"/>
                <a:cs typeface="Times New Roman" panose="02020603050405020304" pitchFamily="18" charset="0"/>
              </a:rPr>
              <a:t>Porediti</a:t>
            </a:r>
            <a:r>
              <a:rPr lang="sr-Latn-RS" altLang="sr-Latn-RS" sz="2400" dirty="0">
                <a:latin typeface="Times New Roman" panose="02020603050405020304" pitchFamily="18" charset="0"/>
                <a:cs typeface="Times New Roman" panose="02020603050405020304" pitchFamily="18" charset="0"/>
              </a:rPr>
              <a:t> zdravstvenu zaštitu.</a:t>
            </a:r>
            <a:r>
              <a:rPr lang="it-IT" altLang="sr-Latn-RS" sz="2400" dirty="0">
                <a:latin typeface="Times New Roman" panose="02020603050405020304" pitchFamily="18" charset="0"/>
                <a:cs typeface="Times New Roman" panose="02020603050405020304" pitchFamily="18" charset="0"/>
              </a:rPr>
              <a:t> </a:t>
            </a:r>
            <a:endParaRPr lang="sr-Latn-RS" altLang="sr-Latn-R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3946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446CC-F09A-4F42-96CB-8D3A074C9980}"/>
              </a:ext>
            </a:extLst>
          </p:cNvPr>
          <p:cNvSpPr>
            <a:spLocks noGrp="1"/>
          </p:cNvSpPr>
          <p:nvPr>
            <p:ph type="title"/>
          </p:nvPr>
        </p:nvSpPr>
        <p:spPr>
          <a:xfrm>
            <a:off x="1371600" y="161925"/>
            <a:ext cx="9601200" cy="657225"/>
          </a:xfrm>
        </p:spPr>
        <p:txBody>
          <a:bodyPr>
            <a:normAutofit/>
          </a:bodyPr>
          <a:lstStyle/>
          <a:p>
            <a:r>
              <a:rPr lang="sr-Latn-RS" sz="2400" b="1" dirty="0"/>
              <a:t>PRVI POSJETA PATRONAŽNE SESTRE  MAJCI I NOVOROĐENČETU</a:t>
            </a:r>
            <a:endParaRPr lang="en-US" sz="2400" dirty="0"/>
          </a:p>
        </p:txBody>
      </p:sp>
      <p:sp>
        <p:nvSpPr>
          <p:cNvPr id="3" name="Content Placeholder 2">
            <a:extLst>
              <a:ext uri="{FF2B5EF4-FFF2-40B4-BE49-F238E27FC236}">
                <a16:creationId xmlns:a16="http://schemas.microsoft.com/office/drawing/2014/main" id="{619AA9E0-357D-49E4-ADAE-DDEB2467AEA2}"/>
              </a:ext>
            </a:extLst>
          </p:cNvPr>
          <p:cNvSpPr>
            <a:spLocks noGrp="1"/>
          </p:cNvSpPr>
          <p:nvPr>
            <p:ph idx="1"/>
          </p:nvPr>
        </p:nvSpPr>
        <p:spPr>
          <a:xfrm>
            <a:off x="513184" y="1200150"/>
            <a:ext cx="11374016" cy="5257800"/>
          </a:xfrm>
          <a:solidFill>
            <a:schemeClr val="bg1"/>
          </a:solidFill>
        </p:spPr>
        <p:txBody>
          <a:bodyPr>
            <a:normAutofit fontScale="77500" lnSpcReduction="20000"/>
          </a:bodyPr>
          <a:lstStyle/>
          <a:p>
            <a:r>
              <a:rPr lang="sr-Latn-RS" sz="2400" b="1" dirty="0">
                <a:latin typeface="Times New Roman" panose="02020603050405020304" pitchFamily="18" charset="0"/>
                <a:cs typeface="Times New Roman" panose="02020603050405020304" pitchFamily="18" charset="0"/>
              </a:rPr>
              <a:t>NOVOROĐENČE</a:t>
            </a:r>
          </a:p>
          <a:p>
            <a:pPr lvl="1"/>
            <a:r>
              <a:rPr lang="sr-Latn-RS" sz="2400" dirty="0">
                <a:latin typeface="Times New Roman" panose="02020603050405020304" pitchFamily="18" charset="0"/>
                <a:cs typeface="Times New Roman" panose="02020603050405020304" pitchFamily="18" charset="0"/>
              </a:rPr>
              <a:t>Prosječna porođajna masa novorođenčadi oko </a:t>
            </a:r>
            <a:r>
              <a:rPr lang="sr-Latn-RS" sz="2400" b="1" u="sng" dirty="0">
                <a:latin typeface="Times New Roman" panose="02020603050405020304" pitchFamily="18" charset="0"/>
                <a:cs typeface="Times New Roman" panose="02020603050405020304" pitchFamily="18" charset="0"/>
              </a:rPr>
              <a:t>3500g</a:t>
            </a:r>
            <a:r>
              <a:rPr lang="sr-Latn-RS" sz="2400" dirty="0">
                <a:latin typeface="Times New Roman" panose="02020603050405020304" pitchFamily="18" charset="0"/>
                <a:cs typeface="Times New Roman" panose="02020603050405020304" pitchFamily="18" charset="0"/>
              </a:rPr>
              <a:t>.</a:t>
            </a:r>
          </a:p>
          <a:p>
            <a:pPr lvl="2"/>
            <a:r>
              <a:rPr lang="sr-Latn-RS" b="1" i="1" dirty="0">
                <a:latin typeface="Times New Roman" panose="02020603050405020304" pitchFamily="18" charset="0"/>
                <a:cs typeface="Times New Roman" panose="02020603050405020304" pitchFamily="18" charset="0"/>
              </a:rPr>
              <a:t>većina novorođenčadi pri rođenju od 2500 do 4100 grama </a:t>
            </a:r>
          </a:p>
          <a:p>
            <a:pPr lvl="1"/>
            <a:r>
              <a:rPr lang="sr-Latn-RS" sz="2400" dirty="0">
                <a:latin typeface="Times New Roman" panose="02020603050405020304" pitchFamily="18" charset="0"/>
                <a:cs typeface="Times New Roman" panose="02020603050405020304" pitchFamily="18" charset="0"/>
              </a:rPr>
              <a:t>Prosječna dužina novorođenčadi je </a:t>
            </a:r>
            <a:r>
              <a:rPr lang="sr-Latn-RS" sz="2400" b="1" u="sng" dirty="0">
                <a:latin typeface="Times New Roman" panose="02020603050405020304" pitchFamily="18" charset="0"/>
                <a:cs typeface="Times New Roman" panose="02020603050405020304" pitchFamily="18" charset="0"/>
              </a:rPr>
              <a:t>50 cm </a:t>
            </a:r>
            <a:r>
              <a:rPr lang="sr-Latn-RS" sz="2400" dirty="0">
                <a:latin typeface="Times New Roman" panose="02020603050405020304" pitchFamily="18" charset="0"/>
                <a:cs typeface="Times New Roman" panose="02020603050405020304" pitchFamily="18" charset="0"/>
              </a:rPr>
              <a:t>(</a:t>
            </a:r>
            <a:r>
              <a:rPr lang="sr-Latn-RS" b="1" u="sng" dirty="0">
                <a:latin typeface="Times New Roman" panose="02020603050405020304" pitchFamily="18" charset="0"/>
                <a:cs typeface="Times New Roman" panose="02020603050405020304" pitchFamily="18" charset="0"/>
              </a:rPr>
              <a:t>46 i 56 cm)</a:t>
            </a:r>
          </a:p>
          <a:p>
            <a:pPr lvl="1"/>
            <a:r>
              <a:rPr lang="sr-Latn-RS" sz="2400" dirty="0">
                <a:latin typeface="Times New Roman" panose="02020603050405020304" pitchFamily="18" charset="0"/>
                <a:cs typeface="Times New Roman" panose="02020603050405020304" pitchFamily="18" charset="0"/>
              </a:rPr>
              <a:t> Prosječan obim glave pri porodu je </a:t>
            </a:r>
            <a:r>
              <a:rPr lang="sr-Latn-RS" sz="2400" b="1" u="sng" dirty="0">
                <a:latin typeface="Times New Roman" panose="02020603050405020304" pitchFamily="18" charset="0"/>
                <a:cs typeface="Times New Roman" panose="02020603050405020304" pitchFamily="18" charset="0"/>
              </a:rPr>
              <a:t>35 cm </a:t>
            </a:r>
            <a:r>
              <a:rPr lang="sr-Latn-RS" sz="2400" dirty="0">
                <a:latin typeface="Times New Roman" panose="02020603050405020304" pitchFamily="18" charset="0"/>
                <a:cs typeface="Times New Roman" panose="02020603050405020304" pitchFamily="18" charset="0"/>
              </a:rPr>
              <a:t>(</a:t>
            </a:r>
            <a:r>
              <a:rPr lang="sr-Latn-RS" b="1" dirty="0">
                <a:latin typeface="Times New Roman" panose="02020603050405020304" pitchFamily="18" charset="0"/>
                <a:cs typeface="Times New Roman" panose="02020603050405020304" pitchFamily="18" charset="0"/>
              </a:rPr>
              <a:t>od 34 do 36).</a:t>
            </a:r>
            <a:endParaRPr lang="sr-Latn-RS" sz="2400" b="1" dirty="0">
              <a:latin typeface="Times New Roman" panose="02020603050405020304" pitchFamily="18" charset="0"/>
              <a:cs typeface="Times New Roman" panose="02020603050405020304" pitchFamily="18" charset="0"/>
            </a:endParaRPr>
          </a:p>
          <a:p>
            <a:pPr lvl="1"/>
            <a:r>
              <a:rPr lang="sr-Latn-RS" sz="2400" dirty="0">
                <a:latin typeface="Times New Roman" panose="02020603050405020304" pitchFamily="18" charset="0"/>
                <a:cs typeface="Times New Roman" panose="02020603050405020304" pitchFamily="18" charset="0"/>
              </a:rPr>
              <a:t>Zdravo novorođenče može prve dane nakon poroda </a:t>
            </a:r>
            <a:r>
              <a:rPr lang="sr-Latn-RS" sz="2400" b="1" dirty="0">
                <a:latin typeface="Times New Roman" panose="02020603050405020304" pitchFamily="18" charset="0"/>
                <a:cs typeface="Times New Roman" panose="02020603050405020304" pitchFamily="18" charset="0"/>
              </a:rPr>
              <a:t>izgubiti nekoliko grama (5-10%) porođajne </a:t>
            </a:r>
            <a:r>
              <a:rPr lang="sr-Latn-RS" sz="2400" dirty="0">
                <a:latin typeface="Times New Roman" panose="02020603050405020304" pitchFamily="18" charset="0"/>
                <a:cs typeface="Times New Roman" panose="02020603050405020304" pitchFamily="18" charset="0"/>
              </a:rPr>
              <a:t>težine</a:t>
            </a:r>
          </a:p>
          <a:p>
            <a:pPr lvl="2"/>
            <a:r>
              <a:rPr lang="sr-Latn-RS" b="1" i="1" dirty="0">
                <a:latin typeface="Times New Roman" panose="02020603050405020304" pitchFamily="18" charset="0"/>
                <a:cs typeface="Times New Roman" panose="02020603050405020304" pitchFamily="18" charset="0"/>
              </a:rPr>
              <a:t>zbog pražnjenja prve stolice, odvajanja urina te zbog premalog unosa tekućine s obzirom na gubitke. </a:t>
            </a:r>
          </a:p>
          <a:p>
            <a:pPr lvl="1"/>
            <a:r>
              <a:rPr lang="sr-Latn-RS" sz="2400" dirty="0">
                <a:latin typeface="Times New Roman" panose="02020603050405020304" pitchFamily="18" charset="0"/>
                <a:cs typeface="Times New Roman" panose="02020603050405020304" pitchFamily="18" charset="0"/>
              </a:rPr>
              <a:t>Nakon uspostavljenog dojenja </a:t>
            </a:r>
            <a:r>
              <a:rPr lang="sr-Latn-RS" sz="2400" b="1" dirty="0">
                <a:latin typeface="Times New Roman" panose="02020603050405020304" pitchFamily="18" charset="0"/>
                <a:cs typeface="Times New Roman" panose="02020603050405020304" pitchFamily="18" charset="0"/>
              </a:rPr>
              <a:t>( tri do pet dana</a:t>
            </a:r>
            <a:r>
              <a:rPr lang="sr-Latn-RS" sz="2400" dirty="0">
                <a:latin typeface="Times New Roman" panose="02020603050405020304" pitchFamily="18" charset="0"/>
                <a:cs typeface="Times New Roman" panose="02020603050405020304" pitchFamily="18" charset="0"/>
              </a:rPr>
              <a:t>) težina počinje opet rasti. </a:t>
            </a:r>
          </a:p>
          <a:p>
            <a:pPr lvl="1"/>
            <a:r>
              <a:rPr lang="sr-Latn-RS" sz="2400" dirty="0">
                <a:latin typeface="Times New Roman" panose="02020603050405020304" pitchFamily="18" charset="0"/>
                <a:cs typeface="Times New Roman" panose="02020603050405020304" pitchFamily="18" charset="0"/>
              </a:rPr>
              <a:t>Dojenjem je potrebno početi što prije nakon poroda</a:t>
            </a:r>
          </a:p>
          <a:p>
            <a:pPr lvl="2"/>
            <a:r>
              <a:rPr lang="sr-Latn-RS" sz="2000" b="1" i="1" dirty="0">
                <a:latin typeface="Times New Roman" panose="02020603050405020304" pitchFamily="18" charset="0"/>
                <a:cs typeface="Times New Roman" panose="02020603050405020304" pitchFamily="18" charset="0"/>
              </a:rPr>
              <a:t>prvi podoj unutar sat vremena od poroda</a:t>
            </a:r>
          </a:p>
          <a:p>
            <a:pPr lvl="1"/>
            <a:r>
              <a:rPr lang="sr-Latn-RS" sz="2400" dirty="0">
                <a:latin typeface="Times New Roman" panose="02020603050405020304" pitchFamily="18" charset="0"/>
                <a:cs typeface="Times New Roman" panose="02020603050405020304" pitchFamily="18" charset="0"/>
              </a:rPr>
              <a:t> prve dane </a:t>
            </a:r>
            <a:r>
              <a:rPr lang="sr-Latn-RS" sz="2400" b="1" dirty="0">
                <a:latin typeface="Times New Roman" panose="02020603050405020304" pitchFamily="18" charset="0"/>
                <a:cs typeface="Times New Roman" panose="02020603050405020304" pitchFamily="18" charset="0"/>
              </a:rPr>
              <a:t>dojiti što češće</a:t>
            </a:r>
          </a:p>
          <a:p>
            <a:pPr lvl="2"/>
            <a:r>
              <a:rPr lang="sr-Latn-RS" sz="2000" b="1" i="1" dirty="0">
                <a:latin typeface="Times New Roman" panose="02020603050405020304" pitchFamily="18" charset="0"/>
                <a:cs typeface="Times New Roman" panose="02020603050405020304" pitchFamily="18" charset="0"/>
              </a:rPr>
              <a:t>tim se povećava stvaranje mlijeka i pad težine je manji. </a:t>
            </a:r>
          </a:p>
          <a:p>
            <a:pPr lvl="1"/>
            <a:r>
              <a:rPr lang="sr-Latn-RS" sz="2400" dirty="0">
                <a:latin typeface="Times New Roman" panose="02020603050405020304" pitchFamily="18" charset="0"/>
                <a:cs typeface="Times New Roman" panose="02020603050405020304" pitchFamily="18" charset="0"/>
              </a:rPr>
              <a:t>Ako je </a:t>
            </a:r>
            <a:r>
              <a:rPr lang="sr-Latn-RS" sz="2400" b="1" dirty="0">
                <a:latin typeface="Times New Roman" panose="02020603050405020304" pitchFamily="18" charset="0"/>
                <a:cs typeface="Times New Roman" panose="02020603050405020304" pitchFamily="18" charset="0"/>
              </a:rPr>
              <a:t>pad težine veći od 10% </a:t>
            </a:r>
            <a:r>
              <a:rPr lang="sr-Latn-RS" sz="2400" dirty="0">
                <a:latin typeface="Times New Roman" panose="02020603050405020304" pitchFamily="18" charset="0"/>
                <a:cs typeface="Times New Roman" panose="02020603050405020304" pitchFamily="18" charset="0"/>
              </a:rPr>
              <a:t>u porodilištu treba dojenče intenzivnije promatrati </a:t>
            </a:r>
            <a:r>
              <a:rPr lang="sr-Latn-RS" sz="2400" b="1" dirty="0">
                <a:latin typeface="Times New Roman" panose="02020603050405020304" pitchFamily="18" charset="0"/>
                <a:cs typeface="Times New Roman" panose="02020603050405020304" pitchFamily="18" charset="0"/>
              </a:rPr>
              <a:t>dok težina ne počne rasti. </a:t>
            </a:r>
          </a:p>
          <a:p>
            <a:pPr lvl="1"/>
            <a:r>
              <a:rPr lang="sr-Latn-RS" sz="2400" dirty="0">
                <a:latin typeface="Times New Roman" panose="02020603050405020304" pitchFamily="18" charset="0"/>
                <a:cs typeface="Times New Roman" panose="02020603050405020304" pitchFamily="18" charset="0"/>
              </a:rPr>
              <a:t>Kad se </a:t>
            </a:r>
            <a:r>
              <a:rPr lang="sr-Latn-RS" sz="2400" b="1" dirty="0">
                <a:latin typeface="Times New Roman" panose="02020603050405020304" pitchFamily="18" charset="0"/>
                <a:cs typeface="Times New Roman" panose="02020603050405020304" pitchFamily="18" charset="0"/>
              </a:rPr>
              <a:t>uspostavi ritam hranjenja</a:t>
            </a:r>
            <a:r>
              <a:rPr lang="sr-Latn-RS" sz="2400" dirty="0">
                <a:latin typeface="Times New Roman" panose="02020603050405020304" pitchFamily="18" charset="0"/>
                <a:cs typeface="Times New Roman" panose="02020603050405020304" pitchFamily="18" charset="0"/>
              </a:rPr>
              <a:t>, možemo očekivati da će zdravo novorođenče </a:t>
            </a:r>
            <a:r>
              <a:rPr lang="sr-Latn-RS" sz="2400" b="1" dirty="0">
                <a:latin typeface="Times New Roman" panose="02020603050405020304" pitchFamily="18" charset="0"/>
                <a:cs typeface="Times New Roman" panose="02020603050405020304" pitchFamily="18" charset="0"/>
              </a:rPr>
              <a:t>dnevno dobivati u prosjeku 20-50 grama. </a:t>
            </a:r>
          </a:p>
          <a:p>
            <a:pPr lvl="1"/>
            <a:r>
              <a:rPr lang="sr-Latn-RS" sz="2400" dirty="0">
                <a:latin typeface="Times New Roman" panose="02020603050405020304" pitchFamily="18" charset="0"/>
                <a:cs typeface="Times New Roman" panose="02020603050405020304" pitchFamily="18" charset="0"/>
              </a:rPr>
              <a:t>Do kraja </a:t>
            </a:r>
            <a:r>
              <a:rPr lang="sr-Latn-RS" sz="2400" b="1" dirty="0">
                <a:latin typeface="Times New Roman" panose="02020603050405020304" pitchFamily="18" charset="0"/>
                <a:cs typeface="Times New Roman" panose="02020603050405020304" pitchFamily="18" charset="0"/>
              </a:rPr>
              <a:t>prvog mjeseca </a:t>
            </a:r>
            <a:r>
              <a:rPr lang="sr-Latn-RS" sz="2400" dirty="0">
                <a:latin typeface="Times New Roman" panose="02020603050405020304" pitchFamily="18" charset="0"/>
                <a:cs typeface="Times New Roman" panose="02020603050405020304" pitchFamily="18" charset="0"/>
              </a:rPr>
              <a:t>dojenče će dobiti na težini približno </a:t>
            </a:r>
            <a:r>
              <a:rPr lang="sr-Latn-RS" sz="2400" b="1" dirty="0">
                <a:latin typeface="Times New Roman" panose="02020603050405020304" pitchFamily="18" charset="0"/>
                <a:cs typeface="Times New Roman" panose="02020603050405020304" pitchFamily="18" charset="0"/>
              </a:rPr>
              <a:t>750 grama i narasti 3 do 5 cm u dužinu</a:t>
            </a:r>
            <a:r>
              <a:rPr lang="sr-Latn-RS" sz="2400"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1263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36AE92-583A-48E1-B4E5-194FFB6B9FEA}"/>
              </a:ext>
            </a:extLst>
          </p:cNvPr>
          <p:cNvSpPr>
            <a:spLocks noGrp="1"/>
          </p:cNvSpPr>
          <p:nvPr>
            <p:ph type="title"/>
          </p:nvPr>
        </p:nvSpPr>
        <p:spPr>
          <a:xfrm>
            <a:off x="1082351" y="0"/>
            <a:ext cx="8957388" cy="1485900"/>
          </a:xfrm>
        </p:spPr>
        <p:txBody>
          <a:bodyPr>
            <a:normAutofit/>
          </a:bodyPr>
          <a:lstStyle/>
          <a:p>
            <a:r>
              <a:rPr lang="sr-Latn-RS" sz="2400" b="1" dirty="0"/>
              <a:t>PRVI POSJETA PATRONAŽNE SESTRE  MAJCI I NOVOROĐENČETU</a:t>
            </a:r>
            <a:endParaRPr lang="en-US" sz="2400" dirty="0"/>
          </a:p>
        </p:txBody>
      </p:sp>
      <p:sp>
        <p:nvSpPr>
          <p:cNvPr id="5" name="Content Placeholder 4">
            <a:extLst>
              <a:ext uri="{FF2B5EF4-FFF2-40B4-BE49-F238E27FC236}">
                <a16:creationId xmlns:a16="http://schemas.microsoft.com/office/drawing/2014/main" id="{42ED9A55-6664-49C8-952B-74A55B2603FA}"/>
              </a:ext>
            </a:extLst>
          </p:cNvPr>
          <p:cNvSpPr>
            <a:spLocks noGrp="1"/>
          </p:cNvSpPr>
          <p:nvPr>
            <p:ph sz="half" idx="1"/>
          </p:nvPr>
        </p:nvSpPr>
        <p:spPr>
          <a:xfrm>
            <a:off x="799712" y="494523"/>
            <a:ext cx="6366198" cy="6144208"/>
          </a:xfrm>
        </p:spPr>
        <p:txBody>
          <a:bodyPr>
            <a:noAutofit/>
          </a:bodyPr>
          <a:lstStyle/>
          <a:p>
            <a:r>
              <a:rPr lang="sr-Latn-RS" b="1" dirty="0">
                <a:latin typeface="Times New Roman" panose="02020603050405020304" pitchFamily="18" charset="0"/>
                <a:cs typeface="Times New Roman" panose="02020603050405020304" pitchFamily="18" charset="0"/>
              </a:rPr>
              <a:t>Procjenu prsnog koša, trbuha, leđa i kičme</a:t>
            </a:r>
          </a:p>
          <a:p>
            <a:pPr lvl="1"/>
            <a:r>
              <a:rPr lang="sr-Latn-RS" b="1" dirty="0">
                <a:latin typeface="Times New Roman" panose="02020603050405020304" pitchFamily="18" charset="0"/>
                <a:cs typeface="Times New Roman" panose="02020603050405020304" pitchFamily="18" charset="0"/>
              </a:rPr>
              <a:t>Obim </a:t>
            </a:r>
            <a:r>
              <a:rPr lang="sr-Latn-RS" dirty="0">
                <a:latin typeface="Times New Roman" panose="02020603050405020304" pitchFamily="18" charset="0"/>
                <a:cs typeface="Times New Roman" panose="02020603050405020304" pitchFamily="18" charset="0"/>
              </a:rPr>
              <a:t>prsnog koša mjerimo u </a:t>
            </a:r>
            <a:r>
              <a:rPr lang="sr-Latn-RS" b="1" dirty="0">
                <a:latin typeface="Times New Roman" panose="02020603050405020304" pitchFamily="18" charset="0"/>
                <a:cs typeface="Times New Roman" panose="02020603050405020304" pitchFamily="18" charset="0"/>
              </a:rPr>
              <a:t>visini mamila</a:t>
            </a:r>
            <a:r>
              <a:rPr lang="sr-Latn-RS" dirty="0">
                <a:latin typeface="Times New Roman" panose="02020603050405020304" pitchFamily="18" charset="0"/>
                <a:cs typeface="Times New Roman" panose="02020603050405020304" pitchFamily="18" charset="0"/>
              </a:rPr>
              <a:t>, u prosjeku </a:t>
            </a:r>
            <a:r>
              <a:rPr lang="sr-Latn-RS" b="1" dirty="0">
                <a:latin typeface="Times New Roman" panose="02020603050405020304" pitchFamily="18" charset="0"/>
                <a:cs typeface="Times New Roman" panose="02020603050405020304" pitchFamily="18" charset="0"/>
              </a:rPr>
              <a:t>manji 2 cm od opsega glavice</a:t>
            </a:r>
            <a:r>
              <a:rPr lang="sr-Latn-RS" dirty="0">
                <a:latin typeface="Times New Roman" panose="02020603050405020304" pitchFamily="18" charset="0"/>
                <a:cs typeface="Times New Roman" panose="02020603050405020304" pitchFamily="18" charset="0"/>
              </a:rPr>
              <a:t>, prsni koš i abdomen su simetrični). </a:t>
            </a:r>
          </a:p>
          <a:p>
            <a:r>
              <a:rPr lang="sr-Latn-RS" b="1" dirty="0">
                <a:latin typeface="Times New Roman" panose="02020603050405020304" pitchFamily="18" charset="0"/>
                <a:cs typeface="Times New Roman" panose="02020603050405020304" pitchFamily="18" charset="0"/>
              </a:rPr>
              <a:t>Procijena genitalija  i čmara</a:t>
            </a:r>
          </a:p>
          <a:p>
            <a:pPr lvl="1"/>
            <a:r>
              <a:rPr lang="sr-Latn-RS" dirty="0">
                <a:latin typeface="Times New Roman" panose="02020603050405020304" pitchFamily="18" charset="0"/>
                <a:cs typeface="Times New Roman" panose="02020603050405020304" pitchFamily="18" charset="0"/>
              </a:rPr>
              <a:t>genitalije su proporcionalne veličini tijela, kod dječaka se perpucij uglavnom ne može prevući preko glansa penisa, a kod djevojčica je vulve uglavnom edematozno uz moguću pojavu iscjedka.</a:t>
            </a:r>
          </a:p>
          <a:p>
            <a:r>
              <a:rPr lang="sr-Latn-RS" dirty="0">
                <a:latin typeface="Times New Roman" panose="02020603050405020304" pitchFamily="18" charset="0"/>
                <a:cs typeface="Times New Roman" panose="02020603050405020304" pitchFamily="18" charset="0"/>
              </a:rPr>
              <a:t>P</a:t>
            </a:r>
            <a:r>
              <a:rPr lang="sr-Latn-RS" b="1" dirty="0">
                <a:latin typeface="Times New Roman" panose="02020603050405020304" pitchFamily="18" charset="0"/>
                <a:cs typeface="Times New Roman" panose="02020603050405020304" pitchFamily="18" charset="0"/>
              </a:rPr>
              <a:t>rocjena ekstremiteta </a:t>
            </a:r>
          </a:p>
          <a:p>
            <a:pPr lvl="1"/>
            <a:r>
              <a:rPr lang="sr-Latn-RS" dirty="0">
                <a:latin typeface="Times New Roman" panose="02020603050405020304" pitchFamily="18" charset="0"/>
                <a:cs typeface="Times New Roman" panose="02020603050405020304" pitchFamily="18" charset="0"/>
              </a:rPr>
              <a:t>proporcionalni su veličini tijela, simetrični, pri čemu je veličina ruku i nogu u novorođenčeta podjednaka.</a:t>
            </a:r>
          </a:p>
          <a:p>
            <a:r>
              <a:rPr lang="sr-Latn-RS" b="1" dirty="0">
                <a:latin typeface="Times New Roman" panose="02020603050405020304" pitchFamily="18" charset="0"/>
                <a:cs typeface="Times New Roman" panose="02020603050405020304" pitchFamily="18" charset="0"/>
              </a:rPr>
              <a:t>Kožu</a:t>
            </a:r>
          </a:p>
          <a:p>
            <a:pPr lvl="1"/>
            <a:r>
              <a:rPr lang="sr-Latn-RS" dirty="0">
                <a:latin typeface="Times New Roman" panose="02020603050405020304" pitchFamily="18" charset="0"/>
                <a:cs typeface="Times New Roman" panose="02020603050405020304" pitchFamily="18" charset="0"/>
              </a:rPr>
              <a:t>moguća je pojava fiziološke žutice, prolaznog eritema i osipa, hiperpigmentacija i deskvamacija, lanugo dlačice što se posebice vide u tamnopute novorođenčadi</a:t>
            </a:r>
          </a:p>
          <a:p>
            <a:endParaRPr lang="en-US"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E528BCD0-4421-4CBC-8DA2-4CA0566ED929}"/>
              </a:ext>
            </a:extLst>
          </p:cNvPr>
          <p:cNvSpPr>
            <a:spLocks noGrp="1"/>
          </p:cNvSpPr>
          <p:nvPr>
            <p:ph sz="half" idx="2"/>
          </p:nvPr>
        </p:nvSpPr>
        <p:spPr>
          <a:xfrm>
            <a:off x="7544635" y="1520891"/>
            <a:ext cx="4447786" cy="4898570"/>
          </a:xfrm>
          <a:solidFill>
            <a:schemeClr val="bg1"/>
          </a:solidFill>
        </p:spPr>
        <p:txBody>
          <a:bodyPr>
            <a:normAutofit fontScale="85000" lnSpcReduction="20000"/>
          </a:bodyPr>
          <a:lstStyle/>
          <a:p>
            <a:r>
              <a:rPr lang="sr-Latn-RS" sz="2400" b="1" dirty="0">
                <a:latin typeface="Times New Roman" panose="02020603050405020304" pitchFamily="18" charset="0"/>
                <a:cs typeface="Times New Roman" panose="02020603050405020304" pitchFamily="18" charset="0"/>
              </a:rPr>
              <a:t>Kod novorođenčeta potrebno je uočiti  fiziološke pojave:</a:t>
            </a:r>
            <a:endParaRPr lang="sr-Latn-RS" dirty="0">
              <a:latin typeface="Times New Roman" panose="02020603050405020304" pitchFamily="18" charset="0"/>
              <a:cs typeface="Times New Roman" panose="02020603050405020304" pitchFamily="18" charset="0"/>
            </a:endParaRPr>
          </a:p>
          <a:p>
            <a:r>
              <a:rPr lang="sr-Latn-RS" sz="2400" b="1" dirty="0">
                <a:latin typeface="Times New Roman" panose="02020603050405020304" pitchFamily="18" charset="0"/>
                <a:cs typeface="Times New Roman" panose="02020603050405020304" pitchFamily="18" charset="0"/>
              </a:rPr>
              <a:t>velika fontanela </a:t>
            </a:r>
          </a:p>
          <a:p>
            <a:pPr lvl="1"/>
            <a:r>
              <a:rPr lang="sr-Latn-RS" sz="2000" dirty="0">
                <a:latin typeface="Times New Roman" panose="02020603050405020304" pitchFamily="18" charset="0"/>
                <a:cs typeface="Times New Roman" panose="02020603050405020304" pitchFamily="18" charset="0"/>
              </a:rPr>
              <a:t>otvor na glavi između parietalnih i frontalne kosti, ima oblik romba, smije se pipati, ali ne jako, fiziološki je lagano uvučena</a:t>
            </a:r>
          </a:p>
          <a:p>
            <a:r>
              <a:rPr lang="sr-Latn-RS" sz="2400" b="1" dirty="0">
                <a:latin typeface="Times New Roman" panose="02020603050405020304" pitchFamily="18" charset="0"/>
                <a:cs typeface="Times New Roman" panose="02020603050405020304" pitchFamily="18" charset="0"/>
              </a:rPr>
              <a:t> stražnja fontanela</a:t>
            </a:r>
          </a:p>
          <a:p>
            <a:pPr lvl="1"/>
            <a:r>
              <a:rPr lang="sr-Latn-RS" sz="2000" dirty="0">
                <a:latin typeface="Times New Roman" panose="02020603050405020304" pitchFamily="18" charset="0"/>
                <a:cs typeface="Times New Roman" panose="02020603050405020304" pitchFamily="18" charset="0"/>
              </a:rPr>
              <a:t>trokutastog je oblika, nalazi se na granici između tjemena i potiljka</a:t>
            </a:r>
          </a:p>
          <a:p>
            <a:r>
              <a:rPr lang="sr-Latn-RS" dirty="0">
                <a:latin typeface="Times New Roman" panose="02020603050405020304" pitchFamily="18" charset="0"/>
                <a:cs typeface="Times New Roman" panose="02020603050405020304" pitchFamily="18" charset="0"/>
              </a:rPr>
              <a:t> </a:t>
            </a:r>
            <a:r>
              <a:rPr lang="sr-Latn-RS" sz="2400" b="1" dirty="0">
                <a:latin typeface="Times New Roman" panose="02020603050405020304" pitchFamily="18" charset="0"/>
                <a:cs typeface="Times New Roman" panose="02020603050405020304" pitchFamily="18" charset="0"/>
              </a:rPr>
              <a:t>caput succedaneum </a:t>
            </a:r>
            <a:endParaRPr lang="sr-Latn-RS" b="1" dirty="0">
              <a:latin typeface="Times New Roman" panose="02020603050405020304" pitchFamily="18" charset="0"/>
              <a:cs typeface="Times New Roman" panose="02020603050405020304" pitchFamily="18" charset="0"/>
            </a:endParaRPr>
          </a:p>
          <a:p>
            <a:pPr lvl="1"/>
            <a:r>
              <a:rPr lang="sr-Latn-RS" sz="2000" dirty="0">
                <a:latin typeface="Times New Roman" panose="02020603050405020304" pitchFamily="18" charset="0"/>
                <a:cs typeface="Times New Roman" panose="02020603050405020304" pitchFamily="18" charset="0"/>
              </a:rPr>
              <a:t>porođajna oteklina na dijelu glave koji prvi izlazi u porodu </a:t>
            </a:r>
          </a:p>
          <a:p>
            <a:r>
              <a:rPr lang="sr-Latn-RS" sz="2400" b="1" dirty="0">
                <a:latin typeface="Times New Roman" panose="02020603050405020304" pitchFamily="18" charset="0"/>
                <a:cs typeface="Times New Roman" panose="02020603050405020304" pitchFamily="18" charset="0"/>
              </a:rPr>
              <a:t>vernix caseosa </a:t>
            </a:r>
          </a:p>
          <a:p>
            <a:pPr lvl="1"/>
            <a:r>
              <a:rPr lang="sr-Latn-RS" sz="2000" dirty="0">
                <a:latin typeface="Times New Roman" panose="02020603050405020304" pitchFamily="18" charset="0"/>
                <a:cs typeface="Times New Roman" panose="02020603050405020304" pitchFamily="18" charset="0"/>
              </a:rPr>
              <a:t>sirasta naslaga na koži djeteta, njezina je funkcija zaštita kože od maceracije plodnom vodom tokom trudnoće</a:t>
            </a:r>
          </a:p>
          <a:p>
            <a:endParaRPr lang="en-US" dirty="0"/>
          </a:p>
        </p:txBody>
      </p:sp>
      <p:pic>
        <p:nvPicPr>
          <p:cNvPr id="7" name="Slika 3">
            <a:extLst>
              <a:ext uri="{FF2B5EF4-FFF2-40B4-BE49-F238E27FC236}">
                <a16:creationId xmlns:a16="http://schemas.microsoft.com/office/drawing/2014/main" id="{C6328D6E-3ED7-4341-86D0-E110673E8B5C}"/>
              </a:ext>
            </a:extLst>
          </p:cNvPr>
          <p:cNvPicPr>
            <a:picLocks noChangeAspect="1"/>
          </p:cNvPicPr>
          <p:nvPr/>
        </p:nvPicPr>
        <p:blipFill>
          <a:blip r:embed="rId2"/>
          <a:stretch>
            <a:fillRect/>
          </a:stretch>
        </p:blipFill>
        <p:spPr>
          <a:xfrm>
            <a:off x="9666514" y="0"/>
            <a:ext cx="2234876" cy="1387975"/>
          </a:xfrm>
          <a:prstGeom prst="rect">
            <a:avLst/>
          </a:prstGeom>
        </p:spPr>
      </p:pic>
      <p:pic>
        <p:nvPicPr>
          <p:cNvPr id="8" name="Slika 4">
            <a:extLst>
              <a:ext uri="{FF2B5EF4-FFF2-40B4-BE49-F238E27FC236}">
                <a16:creationId xmlns:a16="http://schemas.microsoft.com/office/drawing/2014/main" id="{0E31EC4F-9437-49C9-B06D-6AA77722C679}"/>
              </a:ext>
            </a:extLst>
          </p:cNvPr>
          <p:cNvPicPr>
            <a:picLocks noChangeAspect="1"/>
          </p:cNvPicPr>
          <p:nvPr/>
        </p:nvPicPr>
        <p:blipFill>
          <a:blip r:embed="rId3"/>
          <a:stretch>
            <a:fillRect/>
          </a:stretch>
        </p:blipFill>
        <p:spPr>
          <a:xfrm>
            <a:off x="7000846" y="5963908"/>
            <a:ext cx="1415366" cy="911106"/>
          </a:xfrm>
          <a:prstGeom prst="rect">
            <a:avLst/>
          </a:prstGeom>
        </p:spPr>
      </p:pic>
    </p:spTree>
    <p:extLst>
      <p:ext uri="{BB962C8B-B14F-4D97-AF65-F5344CB8AC3E}">
        <p14:creationId xmlns:p14="http://schemas.microsoft.com/office/powerpoint/2010/main" val="530096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DB102E1-396A-4DEE-881E-2D8540B23BDE}"/>
              </a:ext>
            </a:extLst>
          </p:cNvPr>
          <p:cNvSpPr>
            <a:spLocks noGrp="1"/>
          </p:cNvSpPr>
          <p:nvPr>
            <p:ph sz="half" idx="1"/>
          </p:nvPr>
        </p:nvSpPr>
        <p:spPr>
          <a:xfrm>
            <a:off x="404619" y="1504950"/>
            <a:ext cx="5324864" cy="5428861"/>
          </a:xfrm>
        </p:spPr>
        <p:txBody>
          <a:bodyPr>
            <a:noAutofit/>
          </a:bodyPr>
          <a:lstStyle/>
          <a:p>
            <a:r>
              <a:rPr lang="sr-Latn-RS" sz="1800" b="1" dirty="0">
                <a:latin typeface="Times New Roman" panose="02020603050405020304" pitchFamily="18" charset="0"/>
                <a:cs typeface="Times New Roman" panose="02020603050405020304" pitchFamily="18" charset="0"/>
              </a:rPr>
              <a:t>eritem kože</a:t>
            </a:r>
            <a:r>
              <a:rPr lang="sr-Latn-RS" sz="1800" dirty="0">
                <a:latin typeface="Times New Roman" panose="02020603050405020304" pitchFamily="18" charset="0"/>
                <a:cs typeface="Times New Roman" panose="02020603050405020304" pitchFamily="18" charset="0"/>
              </a:rPr>
              <a:t>, </a:t>
            </a:r>
            <a:r>
              <a:rPr lang="sr-Latn-RS" sz="1800" b="1" dirty="0">
                <a:latin typeface="Times New Roman" panose="02020603050405020304" pitchFamily="18" charset="0"/>
                <a:cs typeface="Times New Roman" panose="02020603050405020304" pitchFamily="18" charset="0"/>
              </a:rPr>
              <a:t>deskvamacija kože</a:t>
            </a:r>
            <a:r>
              <a:rPr lang="sr-Latn-RS" sz="1800" dirty="0">
                <a:latin typeface="Times New Roman" panose="02020603050405020304" pitchFamily="18" charset="0"/>
                <a:cs typeface="Times New Roman" panose="02020603050405020304" pitchFamily="18" charset="0"/>
              </a:rPr>
              <a:t>, </a:t>
            </a:r>
            <a:r>
              <a:rPr lang="sr-Latn-RS" sz="1800" b="1" dirty="0">
                <a:latin typeface="Times New Roman" panose="02020603050405020304" pitchFamily="18" charset="0"/>
                <a:cs typeface="Times New Roman" panose="02020603050405020304" pitchFamily="18" charset="0"/>
              </a:rPr>
              <a:t>milie </a:t>
            </a:r>
          </a:p>
          <a:p>
            <a:pPr lvl="1"/>
            <a:r>
              <a:rPr lang="sr-Latn-RS" sz="1800" dirty="0">
                <a:latin typeface="Times New Roman" panose="02020603050405020304" pitchFamily="18" charset="0"/>
                <a:cs typeface="Times New Roman" panose="02020603050405020304" pitchFamily="18" charset="0"/>
              </a:rPr>
              <a:t>sitne bijele papulice na nosu i obrazima; to su retencione ciste žljezda lojnica</a:t>
            </a:r>
          </a:p>
          <a:p>
            <a:r>
              <a:rPr lang="sr-Latn-RS" sz="1800" dirty="0">
                <a:latin typeface="Times New Roman" panose="02020603050405020304" pitchFamily="18" charset="0"/>
                <a:cs typeface="Times New Roman" panose="02020603050405020304" pitchFamily="18" charset="0"/>
              </a:rPr>
              <a:t> </a:t>
            </a:r>
            <a:r>
              <a:rPr lang="sr-Latn-RS" sz="1800" b="1" dirty="0">
                <a:latin typeface="Times New Roman" panose="02020603050405020304" pitchFamily="18" charset="0"/>
                <a:cs typeface="Times New Roman" panose="02020603050405020304" pitchFamily="18" charset="0"/>
              </a:rPr>
              <a:t>nevus pallidus neonatorum </a:t>
            </a:r>
          </a:p>
          <a:p>
            <a:pPr lvl="1"/>
            <a:r>
              <a:rPr lang="sr-Latn-RS" sz="1800" dirty="0">
                <a:latin typeface="Times New Roman" panose="02020603050405020304" pitchFamily="18" charset="0"/>
                <a:cs typeface="Times New Roman" panose="02020603050405020304" pitchFamily="18" charset="0"/>
              </a:rPr>
              <a:t>crvenkaste pjege koje na pritisak pobijele, nalaze se u području zatiljne kosti te korijenu nosa i gornjim vijeđama, izraženije je kada dijete plače i kada se zacrveni, naljuti </a:t>
            </a:r>
          </a:p>
          <a:p>
            <a:r>
              <a:rPr lang="sr-Latn-RS" sz="1800" b="1" dirty="0">
                <a:latin typeface="Times New Roman" panose="02020603050405020304" pitchFamily="18" charset="0"/>
                <a:cs typeface="Times New Roman" panose="02020603050405020304" pitchFamily="18" charset="0"/>
              </a:rPr>
              <a:t>mongolska pjega </a:t>
            </a:r>
          </a:p>
          <a:p>
            <a:pPr lvl="1"/>
            <a:r>
              <a:rPr lang="sr-Latn-RS" sz="1800" dirty="0">
                <a:latin typeface="Times New Roman" panose="02020603050405020304" pitchFamily="18" charset="0"/>
                <a:cs typeface="Times New Roman" panose="02020603050405020304" pitchFamily="18" charset="0"/>
              </a:rPr>
              <a:t>tamno plavo-siva pjega uglavnom na donjem dijelu leđa, a može biti na području cijele guze i nogica</a:t>
            </a:r>
          </a:p>
          <a:p>
            <a:r>
              <a:rPr lang="sr-Latn-RS" sz="1800" b="1" dirty="0">
                <a:latin typeface="Times New Roman" panose="02020603050405020304" pitchFamily="18" charset="0"/>
                <a:cs typeface="Times New Roman" panose="02020603050405020304" pitchFamily="18" charset="0"/>
              </a:rPr>
              <a:t>otok sisica ili vještičje mlijeko </a:t>
            </a:r>
          </a:p>
          <a:p>
            <a:pPr lvl="1"/>
            <a:r>
              <a:rPr lang="sr-Latn-RS" sz="1800" dirty="0">
                <a:latin typeface="Times New Roman" panose="02020603050405020304" pitchFamily="18" charset="0"/>
                <a:cs typeface="Times New Roman" panose="02020603050405020304" pitchFamily="18" charset="0"/>
              </a:rPr>
              <a:t>javlja se zbog intrauterinog djelovanja majčinih hormona na mliječne žljezde ploda, javlja se i kod muške i ženske djece</a:t>
            </a:r>
          </a:p>
          <a:p>
            <a:endParaRPr lang="en-US" sz="1800"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E0C6DE43-AD00-4827-A6D0-A1B633F7CE45}"/>
              </a:ext>
            </a:extLst>
          </p:cNvPr>
          <p:cNvSpPr>
            <a:spLocks noGrp="1"/>
          </p:cNvSpPr>
          <p:nvPr>
            <p:ph sz="half" idx="2"/>
          </p:nvPr>
        </p:nvSpPr>
        <p:spPr>
          <a:xfrm>
            <a:off x="6525403" y="1504951"/>
            <a:ext cx="5324864" cy="4755890"/>
          </a:xfrm>
        </p:spPr>
        <p:txBody>
          <a:bodyPr>
            <a:normAutofit fontScale="92500" lnSpcReduction="20000"/>
          </a:bodyPr>
          <a:lstStyle/>
          <a:p>
            <a:r>
              <a:rPr lang="sr-Latn-RS" sz="2400" b="1" dirty="0">
                <a:latin typeface="Times New Roman" panose="02020603050405020304" pitchFamily="18" charset="0"/>
                <a:cs typeface="Times New Roman" panose="02020603050405020304" pitchFamily="18" charset="0"/>
              </a:rPr>
              <a:t>Osim fizioloških pojava kod novorođenčeta potrebno je uočiti i reflekse</a:t>
            </a:r>
            <a:r>
              <a:rPr lang="sr-Latn-RS" sz="2400" dirty="0">
                <a:latin typeface="Times New Roman" panose="02020603050405020304" pitchFamily="18" charset="0"/>
                <a:cs typeface="Times New Roman" panose="02020603050405020304" pitchFamily="18" charset="0"/>
              </a:rPr>
              <a:t>. </a:t>
            </a:r>
          </a:p>
          <a:p>
            <a:pPr lvl="1"/>
            <a:r>
              <a:rPr lang="sr-Latn-RS" sz="2000" b="1" dirty="0">
                <a:latin typeface="Times New Roman" panose="02020603050405020304" pitchFamily="18" charset="0"/>
                <a:cs typeface="Times New Roman" panose="02020603050405020304" pitchFamily="18" charset="0"/>
              </a:rPr>
              <a:t>Primitivni refleksi </a:t>
            </a:r>
            <a:r>
              <a:rPr lang="sr-Latn-RS" sz="2000" dirty="0">
                <a:latin typeface="Times New Roman" panose="02020603050405020304" pitchFamily="18" charset="0"/>
                <a:cs typeface="Times New Roman" panose="02020603050405020304" pitchFamily="18" charset="0"/>
              </a:rPr>
              <a:t>su traženje usnama, refleks sisanja i gutanja.</a:t>
            </a:r>
          </a:p>
          <a:p>
            <a:pPr lvl="1"/>
            <a:r>
              <a:rPr lang="sr-Latn-RS" sz="2000" b="1" dirty="0">
                <a:latin typeface="Times New Roman" panose="02020603050405020304" pitchFamily="18" charset="0"/>
                <a:cs typeface="Times New Roman" panose="02020603050405020304" pitchFamily="18" charset="0"/>
              </a:rPr>
              <a:t>Moroov refleks </a:t>
            </a:r>
            <a:r>
              <a:rPr lang="sr-Latn-RS" sz="2000" dirty="0">
                <a:latin typeface="Times New Roman" panose="02020603050405020304" pitchFamily="18" charset="0"/>
                <a:cs typeface="Times New Roman" panose="02020603050405020304" pitchFamily="18" charset="0"/>
              </a:rPr>
              <a:t>je refleks obuhvatanja.</a:t>
            </a:r>
          </a:p>
          <a:p>
            <a:pPr lvl="2"/>
            <a:r>
              <a:rPr lang="sr-Latn-RS" dirty="0">
                <a:latin typeface="Times New Roman" panose="02020603050405020304" pitchFamily="18" charset="0"/>
                <a:cs typeface="Times New Roman" panose="02020603050405020304" pitchFamily="18" charset="0"/>
              </a:rPr>
              <a:t> </a:t>
            </a:r>
            <a:r>
              <a:rPr lang="sr-Latn-RS" sz="2000" dirty="0">
                <a:latin typeface="Times New Roman" panose="02020603050405020304" pitchFamily="18" charset="0"/>
                <a:cs typeface="Times New Roman" panose="02020603050405020304" pitchFamily="18" charset="0"/>
              </a:rPr>
              <a:t>Iznenadna reakcija djetetova tijela na naglu promjenu položaja ili reakcija na bilo koji jači podražaj (zvuk ili svjetlo). Novorođenče simetrično ispruži ruke kao da će nešto obuhvatiti, pri tome glavu zabacuje natrag, a može i lagano vrisnuti. Ako refleks izostaje znak je povrede perifernih živaca na toj strani ili povrede mozga na suprotnoj strani ili frakture klavikule pri porodu. Refleks se </a:t>
            </a:r>
            <a:r>
              <a:rPr lang="sr-Latn-RS" sz="2000" b="1" dirty="0">
                <a:latin typeface="Times New Roman" panose="02020603050405020304" pitchFamily="18" charset="0"/>
                <a:cs typeface="Times New Roman" panose="02020603050405020304" pitchFamily="18" charset="0"/>
              </a:rPr>
              <a:t>normalno </a:t>
            </a:r>
            <a:r>
              <a:rPr lang="sr-Latn-RS" sz="2000" b="1" u="sng" dirty="0">
                <a:latin typeface="Times New Roman" panose="02020603050405020304" pitchFamily="18" charset="0"/>
                <a:cs typeface="Times New Roman" panose="02020603050405020304" pitchFamily="18" charset="0"/>
              </a:rPr>
              <a:t>gubi nakon 3. do 6. mjeseca starosti</a:t>
            </a:r>
            <a:r>
              <a:rPr lang="sr-Latn-RS" u="sng"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pic>
        <p:nvPicPr>
          <p:cNvPr id="7" name="Slika 4">
            <a:extLst>
              <a:ext uri="{FF2B5EF4-FFF2-40B4-BE49-F238E27FC236}">
                <a16:creationId xmlns:a16="http://schemas.microsoft.com/office/drawing/2014/main" id="{FF181EB5-22D5-4957-90CB-688F3F8D240B}"/>
              </a:ext>
            </a:extLst>
          </p:cNvPr>
          <p:cNvPicPr>
            <a:picLocks noChangeAspect="1"/>
          </p:cNvPicPr>
          <p:nvPr/>
        </p:nvPicPr>
        <p:blipFill>
          <a:blip r:embed="rId2"/>
          <a:stretch>
            <a:fillRect/>
          </a:stretch>
        </p:blipFill>
        <p:spPr>
          <a:xfrm>
            <a:off x="0" y="-38100"/>
            <a:ext cx="2381250" cy="1581150"/>
          </a:xfrm>
          <a:prstGeom prst="rect">
            <a:avLst/>
          </a:prstGeom>
        </p:spPr>
      </p:pic>
      <p:pic>
        <p:nvPicPr>
          <p:cNvPr id="8" name="Slika 3">
            <a:extLst>
              <a:ext uri="{FF2B5EF4-FFF2-40B4-BE49-F238E27FC236}">
                <a16:creationId xmlns:a16="http://schemas.microsoft.com/office/drawing/2014/main" id="{AD1442D2-AD0B-42A4-8790-3043D551E386}"/>
              </a:ext>
            </a:extLst>
          </p:cNvPr>
          <p:cNvPicPr>
            <a:picLocks noChangeAspect="1"/>
          </p:cNvPicPr>
          <p:nvPr/>
        </p:nvPicPr>
        <p:blipFill>
          <a:blip r:embed="rId3"/>
          <a:stretch>
            <a:fillRect/>
          </a:stretch>
        </p:blipFill>
        <p:spPr>
          <a:xfrm>
            <a:off x="9124950" y="0"/>
            <a:ext cx="3038475" cy="1504950"/>
          </a:xfrm>
          <a:prstGeom prst="rect">
            <a:avLst/>
          </a:prstGeom>
        </p:spPr>
      </p:pic>
      <p:sp>
        <p:nvSpPr>
          <p:cNvPr id="9" name="TextBox 8">
            <a:extLst>
              <a:ext uri="{FF2B5EF4-FFF2-40B4-BE49-F238E27FC236}">
                <a16:creationId xmlns:a16="http://schemas.microsoft.com/office/drawing/2014/main" id="{AA03FF26-8F1B-4D31-A9B4-E6F90B016798}"/>
              </a:ext>
            </a:extLst>
          </p:cNvPr>
          <p:cNvSpPr txBox="1"/>
          <p:nvPr/>
        </p:nvSpPr>
        <p:spPr>
          <a:xfrm>
            <a:off x="2556588" y="273993"/>
            <a:ext cx="6757695" cy="369332"/>
          </a:xfrm>
          <a:prstGeom prst="rect">
            <a:avLst/>
          </a:prstGeom>
          <a:noFill/>
        </p:spPr>
        <p:txBody>
          <a:bodyPr wrap="square">
            <a:spAutoFit/>
          </a:bodyPr>
          <a:lstStyle/>
          <a:p>
            <a:r>
              <a:rPr lang="sr-Latn-RS" sz="1800" b="1" dirty="0"/>
              <a:t>PRVI POSJETA PATRONAŽNE SESTRE  MAJCI I NOVOROĐENČETU</a:t>
            </a:r>
            <a:endParaRPr lang="en-US" dirty="0"/>
          </a:p>
        </p:txBody>
      </p:sp>
    </p:spTree>
    <p:extLst>
      <p:ext uri="{BB962C8B-B14F-4D97-AF65-F5344CB8AC3E}">
        <p14:creationId xmlns:p14="http://schemas.microsoft.com/office/powerpoint/2010/main" val="2726756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BE5EB43-1584-446F-B97E-B09E9290AC5A}"/>
              </a:ext>
            </a:extLst>
          </p:cNvPr>
          <p:cNvSpPr>
            <a:spLocks noGrp="1"/>
          </p:cNvSpPr>
          <p:nvPr>
            <p:ph sz="half" idx="1"/>
          </p:nvPr>
        </p:nvSpPr>
        <p:spPr>
          <a:xfrm>
            <a:off x="1371600" y="1205786"/>
            <a:ext cx="4447786" cy="5507997"/>
          </a:xfrm>
        </p:spPr>
        <p:txBody>
          <a:bodyPr>
            <a:normAutofit fontScale="70000" lnSpcReduction="20000"/>
          </a:bodyPr>
          <a:lstStyle/>
          <a:p>
            <a:pPr>
              <a:lnSpc>
                <a:spcPct val="90000"/>
              </a:lnSpc>
            </a:pPr>
            <a:endParaRPr lang="sr-Latn-RS" sz="1500" dirty="0"/>
          </a:p>
          <a:p>
            <a:pPr lvl="1">
              <a:lnSpc>
                <a:spcPct val="90000"/>
              </a:lnSpc>
            </a:pPr>
            <a:r>
              <a:rPr lang="sr-Latn-RS" sz="2900" b="1" dirty="0">
                <a:latin typeface="Times New Roman" panose="02020603050405020304" pitchFamily="18" charset="0"/>
                <a:cs typeface="Times New Roman" panose="02020603050405020304" pitchFamily="18" charset="0"/>
              </a:rPr>
              <a:t>Robinsonov refleks hvatanja (palmarni)</a:t>
            </a:r>
          </a:p>
          <a:p>
            <a:pPr lvl="2">
              <a:lnSpc>
                <a:spcPct val="90000"/>
              </a:lnSpc>
            </a:pPr>
            <a:r>
              <a:rPr lang="sr-Latn-RS" sz="2900" b="1" dirty="0">
                <a:latin typeface="Times New Roman" panose="02020603050405020304" pitchFamily="18" charset="0"/>
                <a:cs typeface="Times New Roman" panose="02020603050405020304" pitchFamily="18" charset="0"/>
              </a:rPr>
              <a:t> </a:t>
            </a:r>
            <a:r>
              <a:rPr lang="sr-Latn-RS" sz="2900" dirty="0">
                <a:latin typeface="Times New Roman" panose="02020603050405020304" pitchFamily="18" charset="0"/>
                <a:cs typeface="Times New Roman" panose="02020603050405020304" pitchFamily="18" charset="0"/>
              </a:rPr>
              <a:t>nastaje ako podražimo dlan novorođenčetu, a ono zatvara šaku ili hvata predmet. Taj refleks prisutan je do 6. mjeseca. Možemo ga izazvati i na stopalu </a:t>
            </a:r>
            <a:r>
              <a:rPr lang="sr-Latn-RS" sz="2900" b="1" dirty="0">
                <a:latin typeface="Times New Roman" panose="02020603050405020304" pitchFamily="18" charset="0"/>
                <a:cs typeface="Times New Roman" panose="02020603050405020304" pitchFamily="18" charset="0"/>
              </a:rPr>
              <a:t>plantarna fleksija </a:t>
            </a:r>
            <a:r>
              <a:rPr lang="sr-Latn-RS" sz="2900" dirty="0">
                <a:latin typeface="Times New Roman" panose="02020603050405020304" pitchFamily="18" charset="0"/>
                <a:cs typeface="Times New Roman" panose="02020603050405020304" pitchFamily="18" charset="0"/>
              </a:rPr>
              <a:t>i </a:t>
            </a:r>
            <a:r>
              <a:rPr lang="sr-Latn-RS" sz="2900" b="1" dirty="0">
                <a:latin typeface="Times New Roman" panose="02020603050405020304" pitchFamily="18" charset="0"/>
                <a:cs typeface="Times New Roman" panose="02020603050405020304" pitchFamily="18" charset="0"/>
              </a:rPr>
              <a:t>traje do 9. mjeseca ili najkasnije do 1. godine</a:t>
            </a:r>
            <a:r>
              <a:rPr lang="sr-Latn-RS" sz="2900" dirty="0">
                <a:latin typeface="Times New Roman" panose="02020603050405020304" pitchFamily="18" charset="0"/>
                <a:cs typeface="Times New Roman" panose="02020603050405020304" pitchFamily="18" charset="0"/>
              </a:rPr>
              <a:t>.</a:t>
            </a:r>
          </a:p>
          <a:p>
            <a:pPr lvl="1">
              <a:lnSpc>
                <a:spcPct val="90000"/>
              </a:lnSpc>
            </a:pPr>
            <a:r>
              <a:rPr lang="sr-Latn-RS" sz="2900" b="1" dirty="0">
                <a:latin typeface="Times New Roman" panose="02020603050405020304" pitchFamily="18" charset="0"/>
                <a:cs typeface="Times New Roman" panose="02020603050405020304" pitchFamily="18" charset="0"/>
              </a:rPr>
              <a:t>Magnusov tonički refleks vrata</a:t>
            </a:r>
            <a:r>
              <a:rPr lang="sr-Latn-RS" sz="2900" dirty="0">
                <a:latin typeface="Times New Roman" panose="02020603050405020304" pitchFamily="18" charset="0"/>
                <a:cs typeface="Times New Roman" panose="02020603050405020304" pitchFamily="18" charset="0"/>
              </a:rPr>
              <a:t>:</a:t>
            </a:r>
          </a:p>
          <a:p>
            <a:pPr lvl="2">
              <a:lnSpc>
                <a:spcPct val="90000"/>
              </a:lnSpc>
            </a:pPr>
            <a:r>
              <a:rPr lang="sr-Latn-RS" sz="2900" dirty="0">
                <a:latin typeface="Times New Roman" panose="02020603050405020304" pitchFamily="18" charset="0"/>
                <a:cs typeface="Times New Roman" panose="02020603050405020304" pitchFamily="18" charset="0"/>
              </a:rPr>
              <a:t> </a:t>
            </a:r>
            <a:r>
              <a:rPr lang="sr-Latn-RS" sz="2900" b="1" dirty="0">
                <a:latin typeface="Times New Roman" panose="02020603050405020304" pitchFamily="18" charset="0"/>
                <a:cs typeface="Times New Roman" panose="02020603050405020304" pitchFamily="18" charset="0"/>
              </a:rPr>
              <a:t>simetričan</a:t>
            </a:r>
            <a:r>
              <a:rPr lang="sr-Latn-RS" sz="2900" dirty="0">
                <a:latin typeface="Times New Roman" panose="02020603050405020304" pitchFamily="18" charset="0"/>
                <a:cs typeface="Times New Roman" panose="02020603050405020304" pitchFamily="18" charset="0"/>
              </a:rPr>
              <a:t> – ako flektiramo glavu prema trupu, dijete automatski privlači nogice;</a:t>
            </a:r>
          </a:p>
          <a:p>
            <a:pPr lvl="2">
              <a:lnSpc>
                <a:spcPct val="90000"/>
              </a:lnSpc>
            </a:pPr>
            <a:r>
              <a:rPr lang="sr-Latn-RS" sz="2900" b="1" dirty="0">
                <a:latin typeface="Times New Roman" panose="02020603050405020304" pitchFamily="18" charset="0"/>
                <a:cs typeface="Times New Roman" panose="02020603050405020304" pitchFamily="18" charset="0"/>
              </a:rPr>
              <a:t>asimetričan</a:t>
            </a:r>
            <a:r>
              <a:rPr lang="sr-Latn-RS" sz="2900" dirty="0">
                <a:latin typeface="Times New Roman" panose="02020603050405020304" pitchFamily="18" charset="0"/>
                <a:cs typeface="Times New Roman" panose="02020603050405020304" pitchFamily="18" charset="0"/>
              </a:rPr>
              <a:t> – ako okrenemo glavu na stranu, dijete ispruži ruku i nogu na istoj strani, dok su suprotni ekstremiteti skvrčeni. </a:t>
            </a:r>
            <a:r>
              <a:rPr lang="sr-Latn-RS" sz="2900" b="1" dirty="0">
                <a:latin typeface="Times New Roman" panose="02020603050405020304" pitchFamily="18" charset="0"/>
                <a:cs typeface="Times New Roman" panose="02020603050405020304" pitchFamily="18" charset="0"/>
              </a:rPr>
              <a:t>Traje do 6. mjeseca života</a:t>
            </a:r>
            <a:r>
              <a:rPr lang="sr-Latn-RS" sz="2900" dirty="0">
                <a:latin typeface="Times New Roman" panose="02020603050405020304" pitchFamily="18" charset="0"/>
                <a:cs typeface="Times New Roman" panose="02020603050405020304" pitchFamily="18" charset="0"/>
              </a:rPr>
              <a:t>.</a:t>
            </a:r>
          </a:p>
          <a:p>
            <a:endParaRPr lang="en-US" dirty="0"/>
          </a:p>
        </p:txBody>
      </p:sp>
      <p:sp>
        <p:nvSpPr>
          <p:cNvPr id="6" name="Content Placeholder 5">
            <a:extLst>
              <a:ext uri="{FF2B5EF4-FFF2-40B4-BE49-F238E27FC236}">
                <a16:creationId xmlns:a16="http://schemas.microsoft.com/office/drawing/2014/main" id="{037B7F98-BB73-497A-B404-CB3A7E2F5CE6}"/>
              </a:ext>
            </a:extLst>
          </p:cNvPr>
          <p:cNvSpPr>
            <a:spLocks noGrp="1"/>
          </p:cNvSpPr>
          <p:nvPr>
            <p:ph sz="half" idx="2"/>
          </p:nvPr>
        </p:nvSpPr>
        <p:spPr>
          <a:xfrm>
            <a:off x="6525403" y="276225"/>
            <a:ext cx="5181890" cy="6491472"/>
          </a:xfrm>
          <a:solidFill>
            <a:schemeClr val="bg1"/>
          </a:solidFill>
        </p:spPr>
        <p:txBody>
          <a:bodyPr>
            <a:noAutofit/>
          </a:bodyPr>
          <a:lstStyle/>
          <a:p>
            <a:pPr>
              <a:spcBef>
                <a:spcPts val="0"/>
              </a:spcBef>
              <a:spcAft>
                <a:spcPts val="0"/>
              </a:spcAft>
            </a:pPr>
            <a:r>
              <a:rPr lang="sr-Latn-RS" sz="1600" b="1" dirty="0">
                <a:solidFill>
                  <a:srgbClr val="FF0000"/>
                </a:solidFill>
                <a:latin typeface="Times New Roman" panose="02020603050405020304" pitchFamily="18" charset="0"/>
                <a:cs typeface="Times New Roman" panose="02020603050405020304" pitchFamily="18" charset="0"/>
              </a:rPr>
              <a:t>Toaleta pupka </a:t>
            </a:r>
          </a:p>
          <a:p>
            <a:pPr>
              <a:spcBef>
                <a:spcPts val="0"/>
              </a:spcBef>
              <a:spcAft>
                <a:spcPts val="0"/>
              </a:spcAft>
            </a:pPr>
            <a:r>
              <a:rPr lang="sr-Latn-RS" sz="1600" dirty="0">
                <a:latin typeface="Times New Roman" panose="02020603050405020304" pitchFamily="18" charset="0"/>
                <a:cs typeface="Times New Roman" panose="02020603050405020304" pitchFamily="18" charset="0"/>
              </a:rPr>
              <a:t>Pupčani bataljak treba svakodnevno njegovati, najmanje jednom , najčešće dva puta dnevno, po potrebi i češće.</a:t>
            </a:r>
          </a:p>
          <a:p>
            <a:pPr>
              <a:spcBef>
                <a:spcPts val="0"/>
              </a:spcBef>
              <a:spcAft>
                <a:spcPts val="0"/>
              </a:spcAft>
            </a:pPr>
            <a:r>
              <a:rPr lang="sr-Latn-RS" sz="1600" dirty="0">
                <a:latin typeface="Times New Roman" panose="02020603050405020304" pitchFamily="18" charset="0"/>
                <a:cs typeface="Times New Roman" panose="02020603050405020304" pitchFamily="18" charset="0"/>
              </a:rPr>
              <a:t>Održavati ga suvim i čistim</a:t>
            </a:r>
          </a:p>
          <a:p>
            <a:pPr>
              <a:spcBef>
                <a:spcPts val="0"/>
              </a:spcBef>
              <a:spcAft>
                <a:spcPts val="0"/>
              </a:spcAft>
            </a:pPr>
            <a:r>
              <a:rPr lang="sr-Latn-RS" sz="1600" dirty="0">
                <a:latin typeface="Times New Roman" panose="02020603050405020304" pitchFamily="18" charset="0"/>
                <a:cs typeface="Times New Roman" panose="02020603050405020304" pitchFamily="18" charset="0"/>
              </a:rPr>
              <a:t>Njega traje sve dok ne  otpadne</a:t>
            </a:r>
          </a:p>
          <a:p>
            <a:pPr>
              <a:spcBef>
                <a:spcPts val="0"/>
              </a:spcBef>
              <a:spcAft>
                <a:spcPts val="0"/>
              </a:spcAft>
            </a:pPr>
            <a:r>
              <a:rPr lang="sr-Latn-RS" sz="1600" dirty="0">
                <a:latin typeface="Times New Roman" panose="02020603050405020304" pitchFamily="18" charset="0"/>
                <a:cs typeface="Times New Roman" panose="02020603050405020304" pitchFamily="18" charset="0"/>
              </a:rPr>
              <a:t>Njegovati pupčanu ranicu dok potpuno ne zaraste.</a:t>
            </a:r>
          </a:p>
          <a:p>
            <a:pPr>
              <a:spcBef>
                <a:spcPts val="0"/>
              </a:spcBef>
              <a:spcAft>
                <a:spcPts val="0"/>
              </a:spcAft>
            </a:pPr>
            <a:r>
              <a:rPr lang="sr-Latn-RS" sz="1600" dirty="0">
                <a:latin typeface="Times New Roman" panose="02020603050405020304" pitchFamily="18" charset="0"/>
                <a:cs typeface="Times New Roman" panose="02020603050405020304" pitchFamily="18" charset="0"/>
              </a:rPr>
              <a:t>Prije toalete treba oprati i utopliti ruke i potrebni materijal staviti na dohvat ruke.</a:t>
            </a:r>
          </a:p>
          <a:p>
            <a:pPr>
              <a:spcBef>
                <a:spcPts val="0"/>
              </a:spcBef>
              <a:spcAft>
                <a:spcPts val="0"/>
              </a:spcAft>
            </a:pPr>
            <a:r>
              <a:rPr lang="sr-Latn-RS" sz="1600" dirty="0">
                <a:latin typeface="Times New Roman" panose="02020603050405020304" pitchFamily="18" charset="0"/>
                <a:cs typeface="Times New Roman" panose="02020603050405020304" pitchFamily="18" charset="0"/>
              </a:rPr>
              <a:t>Odstraniti staru gazu, zatim sterilnom kompresom prethodno natopljenom u antiseptičko sredstvo (Octenisept) temeljito očistiti okolnu kožu i rubno područje pupka, a dno pupka obilato natopiti antiseptikom.</a:t>
            </a:r>
          </a:p>
          <a:p>
            <a:pPr>
              <a:spcBef>
                <a:spcPts val="0"/>
              </a:spcBef>
              <a:spcAft>
                <a:spcPts val="0"/>
              </a:spcAft>
            </a:pPr>
            <a:r>
              <a:rPr lang="sr-Latn-RS" sz="1600" dirty="0">
                <a:latin typeface="Times New Roman" panose="02020603050405020304" pitchFamily="18" charset="0"/>
                <a:cs typeface="Times New Roman" panose="02020603050405020304" pitchFamily="18" charset="0"/>
              </a:rPr>
              <a:t>Zatim laganim pritiskom kompresom natopljenom antiseptikom obrisati batrljak i ostaviti ga da se osuši kroz jednu minutu. </a:t>
            </a:r>
          </a:p>
          <a:p>
            <a:pPr>
              <a:spcBef>
                <a:spcPts val="0"/>
              </a:spcBef>
              <a:spcAft>
                <a:spcPts val="0"/>
              </a:spcAft>
            </a:pPr>
            <a:r>
              <a:rPr lang="sr-Latn-RS" sz="1600" dirty="0">
                <a:latin typeface="Times New Roman" panose="02020603050405020304" pitchFamily="18" charset="0"/>
                <a:cs typeface="Times New Roman" panose="02020603050405020304" pitchFamily="18" charset="0"/>
              </a:rPr>
              <a:t>Na kraju batrljak treba prekriti sterilnom kompresom i pričvrstiti hipoalergenim flasterom ili jednostavno rubom benkice. </a:t>
            </a:r>
          </a:p>
          <a:p>
            <a:pPr>
              <a:spcBef>
                <a:spcPts val="0"/>
              </a:spcBef>
              <a:spcAft>
                <a:spcPts val="0"/>
              </a:spcAft>
            </a:pPr>
            <a:r>
              <a:rPr lang="sr-Latn-RS" sz="1600" dirty="0">
                <a:latin typeface="Times New Roman" panose="02020603050405020304" pitchFamily="18" charset="0"/>
                <a:cs typeface="Times New Roman" panose="02020603050405020304" pitchFamily="18" charset="0"/>
              </a:rPr>
              <a:t>Preporučuje se rub pelene presaviti tako da ostane ispod pupka kako bismo spriječili vlaženje pupka mokraćom. </a:t>
            </a:r>
          </a:p>
          <a:p>
            <a:pPr>
              <a:spcBef>
                <a:spcPts val="0"/>
              </a:spcBef>
              <a:spcAft>
                <a:spcPts val="0"/>
              </a:spcAft>
            </a:pPr>
            <a:r>
              <a:rPr lang="sr-Latn-RS" sz="1600" dirty="0">
                <a:latin typeface="Times New Roman" panose="02020603050405020304" pitchFamily="18" charset="0"/>
                <a:cs typeface="Times New Roman" panose="02020603050405020304" pitchFamily="18" charset="0"/>
              </a:rPr>
              <a:t>Nakon što pupčani batrljak otpadne, njegu treba nastaviti. Središnji dio pupčane ranice treba natopiti otopinom antiseptika i sačekati minutu da se osuši,potom  preko pupka staviti sterilnu kompresu i previti bebu. </a:t>
            </a:r>
          </a:p>
          <a:p>
            <a:pPr>
              <a:spcBef>
                <a:spcPts val="0"/>
              </a:spcBef>
              <a:spcAft>
                <a:spcPts val="0"/>
              </a:spcAft>
            </a:pPr>
            <a:endParaRPr lang="en-US" sz="1600" b="1" dirty="0">
              <a:latin typeface="Times New Roman" panose="02020603050405020304" pitchFamily="18" charset="0"/>
              <a:cs typeface="Times New Roman" panose="02020603050405020304" pitchFamily="18" charset="0"/>
            </a:endParaRPr>
          </a:p>
        </p:txBody>
      </p:sp>
      <p:pic>
        <p:nvPicPr>
          <p:cNvPr id="7" name="Slika 3">
            <a:extLst>
              <a:ext uri="{FF2B5EF4-FFF2-40B4-BE49-F238E27FC236}">
                <a16:creationId xmlns:a16="http://schemas.microsoft.com/office/drawing/2014/main" id="{9F1AAF1A-E3D3-4452-81EE-A6ABD352C9B1}"/>
              </a:ext>
            </a:extLst>
          </p:cNvPr>
          <p:cNvPicPr>
            <a:picLocks noChangeAspect="1"/>
          </p:cNvPicPr>
          <p:nvPr/>
        </p:nvPicPr>
        <p:blipFill rotWithShape="1">
          <a:blip r:embed="rId2"/>
          <a:srcRect r="4905" b="-2"/>
          <a:stretch/>
        </p:blipFill>
        <p:spPr>
          <a:xfrm>
            <a:off x="84079" y="1205786"/>
            <a:ext cx="2575040" cy="2621148"/>
          </a:xfrm>
          <a:custGeom>
            <a:avLst/>
            <a:gdLst>
              <a:gd name="connsiteX0" fmla="*/ 389783 w 4431171"/>
              <a:gd name="connsiteY0" fmla="*/ 0 h 2621148"/>
              <a:gd name="connsiteX1" fmla="*/ 4431171 w 4431171"/>
              <a:gd name="connsiteY1" fmla="*/ 0 h 2621148"/>
              <a:gd name="connsiteX2" fmla="*/ 4431171 w 4431171"/>
              <a:gd name="connsiteY2" fmla="*/ 1 h 2621148"/>
              <a:gd name="connsiteX3" fmla="*/ 3573751 w 4431171"/>
              <a:gd name="connsiteY3" fmla="*/ 1 h 2621148"/>
              <a:gd name="connsiteX4" fmla="*/ 3182231 w 4431171"/>
              <a:gd name="connsiteY4" fmla="*/ 2621148 h 2621148"/>
              <a:gd name="connsiteX5" fmla="*/ 0 w 4431171"/>
              <a:gd name="connsiteY5" fmla="*/ 2621148 h 262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1171" h="2621148">
                <a:moveTo>
                  <a:pt x="389783" y="0"/>
                </a:moveTo>
                <a:lnTo>
                  <a:pt x="4431171" y="0"/>
                </a:lnTo>
                <a:lnTo>
                  <a:pt x="4431171" y="1"/>
                </a:lnTo>
                <a:lnTo>
                  <a:pt x="3573751" y="1"/>
                </a:lnTo>
                <a:lnTo>
                  <a:pt x="3182231" y="2621148"/>
                </a:lnTo>
                <a:lnTo>
                  <a:pt x="0" y="2621148"/>
                </a:lnTo>
                <a:close/>
              </a:path>
            </a:pathLst>
          </a:custGeom>
        </p:spPr>
      </p:pic>
      <p:pic>
        <p:nvPicPr>
          <p:cNvPr id="8" name="Slika 4">
            <a:extLst>
              <a:ext uri="{FF2B5EF4-FFF2-40B4-BE49-F238E27FC236}">
                <a16:creationId xmlns:a16="http://schemas.microsoft.com/office/drawing/2014/main" id="{AE8350A2-6219-465C-8225-028C05E919DA}"/>
              </a:ext>
            </a:extLst>
          </p:cNvPr>
          <p:cNvPicPr>
            <a:picLocks noChangeAspect="1"/>
          </p:cNvPicPr>
          <p:nvPr/>
        </p:nvPicPr>
        <p:blipFill rotWithShape="1">
          <a:blip r:embed="rId3"/>
          <a:srcRect l="47045" r="4696" b="1"/>
          <a:stretch/>
        </p:blipFill>
        <p:spPr>
          <a:xfrm>
            <a:off x="484707" y="4011082"/>
            <a:ext cx="1773783" cy="2756615"/>
          </a:xfrm>
          <a:custGeom>
            <a:avLst/>
            <a:gdLst>
              <a:gd name="connsiteX0" fmla="*/ 452813 w 3635044"/>
              <a:gd name="connsiteY0" fmla="*/ 0 h 4236853"/>
              <a:gd name="connsiteX1" fmla="*/ 3635044 w 3635044"/>
              <a:gd name="connsiteY1" fmla="*/ 0 h 4236853"/>
              <a:gd name="connsiteX2" fmla="*/ 3002185 w 3635044"/>
              <a:gd name="connsiteY2" fmla="*/ 4236853 h 4236853"/>
              <a:gd name="connsiteX3" fmla="*/ 0 w 3635044"/>
              <a:gd name="connsiteY3" fmla="*/ 4236853 h 4236853"/>
              <a:gd name="connsiteX4" fmla="*/ 0 w 3635044"/>
              <a:gd name="connsiteY4" fmla="*/ 3045007 h 4236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5044" h="4236853">
                <a:moveTo>
                  <a:pt x="452813" y="0"/>
                </a:moveTo>
                <a:lnTo>
                  <a:pt x="3635044" y="0"/>
                </a:lnTo>
                <a:lnTo>
                  <a:pt x="3002185" y="4236853"/>
                </a:lnTo>
                <a:lnTo>
                  <a:pt x="0" y="4236853"/>
                </a:lnTo>
                <a:lnTo>
                  <a:pt x="0" y="3045007"/>
                </a:lnTo>
                <a:close/>
              </a:path>
            </a:pathLst>
          </a:custGeom>
        </p:spPr>
      </p:pic>
      <p:pic>
        <p:nvPicPr>
          <p:cNvPr id="9" name="Slika 3">
            <a:extLst>
              <a:ext uri="{FF2B5EF4-FFF2-40B4-BE49-F238E27FC236}">
                <a16:creationId xmlns:a16="http://schemas.microsoft.com/office/drawing/2014/main" id="{5CBF8A40-7691-4B7C-B736-B465086030DF}"/>
              </a:ext>
            </a:extLst>
          </p:cNvPr>
          <p:cNvPicPr>
            <a:picLocks noChangeAspect="1"/>
          </p:cNvPicPr>
          <p:nvPr/>
        </p:nvPicPr>
        <p:blipFill>
          <a:blip r:embed="rId4"/>
          <a:stretch>
            <a:fillRect/>
          </a:stretch>
        </p:blipFill>
        <p:spPr>
          <a:xfrm>
            <a:off x="10176013" y="181505"/>
            <a:ext cx="1795048" cy="1008589"/>
          </a:xfrm>
          <a:prstGeom prst="rect">
            <a:avLst/>
          </a:prstGeom>
        </p:spPr>
      </p:pic>
      <p:sp>
        <p:nvSpPr>
          <p:cNvPr id="10" name="TextBox 9">
            <a:extLst>
              <a:ext uri="{FF2B5EF4-FFF2-40B4-BE49-F238E27FC236}">
                <a16:creationId xmlns:a16="http://schemas.microsoft.com/office/drawing/2014/main" id="{E71080C6-2C75-4490-AE61-7E07A0F06867}"/>
              </a:ext>
            </a:extLst>
          </p:cNvPr>
          <p:cNvSpPr txBox="1"/>
          <p:nvPr/>
        </p:nvSpPr>
        <p:spPr>
          <a:xfrm>
            <a:off x="427849" y="144216"/>
            <a:ext cx="6097554" cy="646331"/>
          </a:xfrm>
          <a:prstGeom prst="rect">
            <a:avLst/>
          </a:prstGeom>
          <a:noFill/>
        </p:spPr>
        <p:txBody>
          <a:bodyPr wrap="square">
            <a:spAutoFit/>
          </a:bodyPr>
          <a:lstStyle/>
          <a:p>
            <a:pPr algn="ctr"/>
            <a:r>
              <a:rPr lang="sr-Latn-RS" sz="1800" b="1" dirty="0"/>
              <a:t>PRVI POSJETA PATRONAŽNE SESTRE  MAJCI I NOVOROĐENČETU</a:t>
            </a:r>
            <a:endParaRPr lang="en-US" dirty="0"/>
          </a:p>
        </p:txBody>
      </p:sp>
    </p:spTree>
    <p:extLst>
      <p:ext uri="{BB962C8B-B14F-4D97-AF65-F5344CB8AC3E}">
        <p14:creationId xmlns:p14="http://schemas.microsoft.com/office/powerpoint/2010/main" val="1889728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C00D93B-A6F3-4073-A6A9-7A08B9963379}"/>
              </a:ext>
            </a:extLst>
          </p:cNvPr>
          <p:cNvSpPr>
            <a:spLocks noGrp="1"/>
          </p:cNvSpPr>
          <p:nvPr>
            <p:ph sz="half" idx="1"/>
          </p:nvPr>
        </p:nvSpPr>
        <p:spPr>
          <a:xfrm>
            <a:off x="1866900" y="816308"/>
            <a:ext cx="3952486" cy="5879768"/>
          </a:xfrm>
        </p:spPr>
        <p:txBody>
          <a:bodyPr>
            <a:noAutofit/>
          </a:bodyPr>
          <a:lstStyle/>
          <a:p>
            <a:pPr>
              <a:lnSpc>
                <a:spcPct val="90000"/>
              </a:lnSpc>
            </a:pPr>
            <a:r>
              <a:rPr lang="sr-Latn-RS" sz="1800" b="1" dirty="0">
                <a:latin typeface="Times New Roman" panose="02020603050405020304" pitchFamily="18" charset="0"/>
                <a:cs typeface="Times New Roman" panose="02020603050405020304" pitchFamily="18" charset="0"/>
              </a:rPr>
              <a:t>Prehrana </a:t>
            </a:r>
          </a:p>
          <a:p>
            <a:pPr>
              <a:lnSpc>
                <a:spcPct val="90000"/>
              </a:lnSpc>
            </a:pPr>
            <a:r>
              <a:rPr lang="sr-Latn-RS" sz="1800" dirty="0">
                <a:latin typeface="Times New Roman" panose="02020603050405020304" pitchFamily="18" charset="0"/>
                <a:cs typeface="Times New Roman" panose="02020603050405020304" pitchFamily="18" charset="0"/>
              </a:rPr>
              <a:t>Idealna prehrana za dojenče </a:t>
            </a:r>
            <a:r>
              <a:rPr lang="sr-Latn-RS" sz="1800" b="1" dirty="0">
                <a:latin typeface="Times New Roman" panose="02020603050405020304" pitchFamily="18" charset="0"/>
                <a:cs typeface="Times New Roman" panose="02020603050405020304" pitchFamily="18" charset="0"/>
              </a:rPr>
              <a:t>je majčino mlijeko </a:t>
            </a:r>
            <a:r>
              <a:rPr lang="sr-Latn-RS" sz="1800" dirty="0">
                <a:latin typeface="Times New Roman" panose="02020603050405020304" pitchFamily="18" charset="0"/>
                <a:cs typeface="Times New Roman" panose="02020603050405020304" pitchFamily="18" charset="0"/>
              </a:rPr>
              <a:t>te je posao patronažne sestre promocija dojenja i pomoć majci u učenju i savladavanju vještina dojenja.</a:t>
            </a:r>
          </a:p>
          <a:p>
            <a:pPr>
              <a:lnSpc>
                <a:spcPct val="90000"/>
              </a:lnSpc>
            </a:pPr>
            <a:r>
              <a:rPr lang="sr-Latn-RS" sz="1800" dirty="0">
                <a:latin typeface="Times New Roman" panose="02020603050405020304" pitchFamily="18" charset="0"/>
                <a:cs typeface="Times New Roman" panose="02020603050405020304" pitchFamily="18" charset="0"/>
              </a:rPr>
              <a:t>Dojenje ima višestruke prednosti:</a:t>
            </a:r>
          </a:p>
          <a:p>
            <a:pPr lvl="1">
              <a:lnSpc>
                <a:spcPct val="90000"/>
              </a:lnSpc>
            </a:pPr>
            <a:r>
              <a:rPr lang="sr-Latn-RS" sz="1800" dirty="0">
                <a:latin typeface="Times New Roman" panose="02020603050405020304" pitchFamily="18" charset="0"/>
                <a:cs typeface="Times New Roman" panose="02020603050405020304" pitchFamily="18" charset="0"/>
              </a:rPr>
              <a:t>osigurava </a:t>
            </a:r>
            <a:r>
              <a:rPr lang="sr-Latn-RS" sz="1800" b="1" dirty="0">
                <a:latin typeface="Times New Roman" panose="02020603050405020304" pitchFamily="18" charset="0"/>
                <a:cs typeface="Times New Roman" panose="02020603050405020304" pitchFamily="18" charset="0"/>
              </a:rPr>
              <a:t>najbolju hranu </a:t>
            </a:r>
            <a:r>
              <a:rPr lang="sr-Latn-RS" sz="1800" dirty="0">
                <a:latin typeface="Times New Roman" panose="02020603050405020304" pitchFamily="18" charset="0"/>
                <a:cs typeface="Times New Roman" panose="02020603050405020304" pitchFamily="18" charset="0"/>
              </a:rPr>
              <a:t>za djetetov rast i razvoj,</a:t>
            </a:r>
          </a:p>
          <a:p>
            <a:pPr lvl="1">
              <a:lnSpc>
                <a:spcPct val="90000"/>
              </a:lnSpc>
            </a:pPr>
            <a:r>
              <a:rPr lang="sr-Latn-RS" sz="1800" b="1" dirty="0">
                <a:latin typeface="Times New Roman" panose="02020603050405020304" pitchFamily="18" charset="0"/>
                <a:cs typeface="Times New Roman" panose="02020603050405020304" pitchFamily="18" charset="0"/>
              </a:rPr>
              <a:t>pruža zaštitu od infekcija i alergija</a:t>
            </a:r>
            <a:r>
              <a:rPr lang="sr-Latn-RS" sz="1800" dirty="0">
                <a:latin typeface="Times New Roman" panose="02020603050405020304" pitchFamily="18" charset="0"/>
                <a:cs typeface="Times New Roman" panose="02020603050405020304" pitchFamily="18" charset="0"/>
              </a:rPr>
              <a:t>, </a:t>
            </a:r>
          </a:p>
          <a:p>
            <a:pPr lvl="1">
              <a:lnSpc>
                <a:spcPct val="90000"/>
              </a:lnSpc>
            </a:pPr>
            <a:r>
              <a:rPr lang="sr-Latn-RS" sz="1800" b="1" dirty="0">
                <a:latin typeface="Times New Roman" panose="02020603050405020304" pitchFamily="18" charset="0"/>
                <a:cs typeface="Times New Roman" panose="02020603050405020304" pitchFamily="18" charset="0"/>
              </a:rPr>
              <a:t>smanjuje rizik </a:t>
            </a:r>
            <a:r>
              <a:rPr lang="sr-Latn-RS" sz="1800" dirty="0">
                <a:latin typeface="Times New Roman" panose="02020603050405020304" pitchFamily="18" charset="0"/>
                <a:cs typeface="Times New Roman" panose="02020603050405020304" pitchFamily="18" charset="0"/>
              </a:rPr>
              <a:t>iznenadne dojenačke smrti,</a:t>
            </a:r>
          </a:p>
          <a:p>
            <a:pPr lvl="1">
              <a:lnSpc>
                <a:spcPct val="90000"/>
              </a:lnSpc>
            </a:pPr>
            <a:r>
              <a:rPr lang="sr-Latn-RS" sz="1800" b="1" dirty="0">
                <a:latin typeface="Times New Roman" panose="02020603050405020304" pitchFamily="18" charset="0"/>
                <a:cs typeface="Times New Roman" panose="02020603050405020304" pitchFamily="18" charset="0"/>
              </a:rPr>
              <a:t>pospješuje razvoj mozga </a:t>
            </a:r>
            <a:r>
              <a:rPr lang="sr-Latn-RS" sz="1800" dirty="0">
                <a:latin typeface="Times New Roman" panose="02020603050405020304" pitchFamily="18" charset="0"/>
                <a:cs typeface="Times New Roman" panose="02020603050405020304" pitchFamily="18" charset="0"/>
              </a:rPr>
              <a:t>i inteligencije, </a:t>
            </a:r>
          </a:p>
          <a:p>
            <a:pPr lvl="1">
              <a:lnSpc>
                <a:spcPct val="90000"/>
              </a:lnSpc>
            </a:pPr>
            <a:r>
              <a:rPr lang="sr-Latn-RS" sz="1800" b="1" dirty="0">
                <a:latin typeface="Times New Roman" panose="02020603050405020304" pitchFamily="18" charset="0"/>
                <a:cs typeface="Times New Roman" panose="02020603050405020304" pitchFamily="18" charset="0"/>
              </a:rPr>
              <a:t>doprinosi razvoju emotivne povezanosti </a:t>
            </a:r>
            <a:r>
              <a:rPr lang="sr-Latn-RS" sz="1800" dirty="0">
                <a:latin typeface="Times New Roman" panose="02020603050405020304" pitchFamily="18" charset="0"/>
                <a:cs typeface="Times New Roman" panose="02020603050405020304" pitchFamily="18" charset="0"/>
              </a:rPr>
              <a:t>između majke i djeteta</a:t>
            </a:r>
          </a:p>
          <a:p>
            <a:pPr lvl="1">
              <a:lnSpc>
                <a:spcPct val="90000"/>
              </a:lnSpc>
            </a:pPr>
            <a:r>
              <a:rPr lang="sr-Latn-RS" sz="1800" dirty="0">
                <a:latin typeface="Times New Roman" panose="02020603050405020304" pitchFamily="18" charset="0"/>
                <a:cs typeface="Times New Roman" panose="02020603050405020304" pitchFamily="18" charset="0"/>
              </a:rPr>
              <a:t>olakšava se </a:t>
            </a:r>
            <a:r>
              <a:rPr lang="sr-Latn-RS" sz="1800" b="1" dirty="0">
                <a:latin typeface="Times New Roman" panose="02020603050405020304" pitchFamily="18" charset="0"/>
                <a:cs typeface="Times New Roman" panose="02020603050405020304" pitchFamily="18" charset="0"/>
              </a:rPr>
              <a:t>uvođenje dohrane nakon 6. mjeseci </a:t>
            </a:r>
            <a:r>
              <a:rPr lang="sr-Latn-RS" sz="1800" dirty="0">
                <a:latin typeface="Times New Roman" panose="02020603050405020304" pitchFamily="18" charset="0"/>
                <a:cs typeface="Times New Roman" panose="02020603050405020304" pitchFamily="18" charset="0"/>
              </a:rPr>
              <a:t>života. </a:t>
            </a: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D21AD66C-7F75-43EF-8987-6F31E4199034}"/>
              </a:ext>
            </a:extLst>
          </p:cNvPr>
          <p:cNvSpPr>
            <a:spLocks noGrp="1"/>
          </p:cNvSpPr>
          <p:nvPr>
            <p:ph sz="half" idx="2"/>
          </p:nvPr>
        </p:nvSpPr>
        <p:spPr>
          <a:xfrm>
            <a:off x="6096000" y="114300"/>
            <a:ext cx="6000749" cy="6743699"/>
          </a:xfrm>
          <a:solidFill>
            <a:schemeClr val="bg1"/>
          </a:solidFill>
        </p:spPr>
        <p:txBody>
          <a:bodyPr>
            <a:normAutofit fontScale="32500" lnSpcReduction="20000"/>
          </a:bodyPr>
          <a:lstStyle/>
          <a:p>
            <a:pPr>
              <a:lnSpc>
                <a:spcPct val="90000"/>
              </a:lnSpc>
            </a:pPr>
            <a:r>
              <a:rPr lang="sr-Latn-RS" sz="4900" dirty="0">
                <a:latin typeface="Times New Roman" panose="02020603050405020304" pitchFamily="18" charset="0"/>
                <a:cs typeface="Times New Roman" panose="02020603050405020304" pitchFamily="18" charset="0"/>
              </a:rPr>
              <a:t>Početak dohrane ne znači prestanak dojenja, kao ni zamjenu mliječne formule nemliječnom hranom.</a:t>
            </a:r>
          </a:p>
          <a:p>
            <a:pPr>
              <a:lnSpc>
                <a:spcPct val="90000"/>
              </a:lnSpc>
            </a:pPr>
            <a:r>
              <a:rPr lang="sr-Latn-RS" sz="4900" dirty="0">
                <a:latin typeface="Times New Roman" panose="02020603050405020304" pitchFamily="18" charset="0"/>
                <a:cs typeface="Times New Roman" panose="02020603050405020304" pitchFamily="18" charset="0"/>
              </a:rPr>
              <a:t> </a:t>
            </a:r>
            <a:r>
              <a:rPr lang="sr-Latn-RS" sz="4900" b="1" dirty="0">
                <a:latin typeface="Times New Roman" panose="02020603050405020304" pitchFamily="18" charset="0"/>
                <a:cs typeface="Times New Roman" panose="02020603050405020304" pitchFamily="18" charset="0"/>
              </a:rPr>
              <a:t>Dohrana j</a:t>
            </a:r>
            <a:r>
              <a:rPr lang="sr-Latn-RS" sz="4900" dirty="0">
                <a:latin typeface="Times New Roman" panose="02020603050405020304" pitchFamily="18" charset="0"/>
                <a:cs typeface="Times New Roman" panose="02020603050405020304" pitchFamily="18" charset="0"/>
              </a:rPr>
              <a:t>e dodatak neke druge hrane majčinom mlijeku ili dojenačkoj formuli. </a:t>
            </a:r>
          </a:p>
          <a:p>
            <a:pPr>
              <a:lnSpc>
                <a:spcPct val="90000"/>
              </a:lnSpc>
            </a:pPr>
            <a:r>
              <a:rPr lang="sr-Latn-RS" sz="4900" b="1" dirty="0">
                <a:latin typeface="Times New Roman" panose="02020603050405020304" pitchFamily="18" charset="0"/>
                <a:cs typeface="Times New Roman" panose="02020603050405020304" pitchFamily="18" charset="0"/>
              </a:rPr>
              <a:t>Dohrana tek u 6 mjesecu:</a:t>
            </a:r>
          </a:p>
          <a:p>
            <a:pPr lvl="1">
              <a:lnSpc>
                <a:spcPct val="90000"/>
              </a:lnSpc>
            </a:pPr>
            <a:r>
              <a:rPr lang="sr-Latn-RS" sz="4900" b="1" dirty="0">
                <a:latin typeface="Times New Roman" panose="02020603050405020304" pitchFamily="18" charset="0"/>
                <a:cs typeface="Times New Roman" panose="02020603050405020304" pitchFamily="18" charset="0"/>
              </a:rPr>
              <a:t>nezrelost probavnog sistema djeteta</a:t>
            </a:r>
            <a:r>
              <a:rPr lang="sr-Latn-RS" sz="4900" dirty="0">
                <a:latin typeface="Times New Roman" panose="02020603050405020304" pitchFamily="18" charset="0"/>
                <a:cs typeface="Times New Roman" panose="02020603050405020304" pitchFamily="18" charset="0"/>
              </a:rPr>
              <a:t>, odnosno fizička nespremnost da prihvati dohranu. </a:t>
            </a:r>
          </a:p>
          <a:p>
            <a:pPr lvl="1">
              <a:lnSpc>
                <a:spcPct val="90000"/>
              </a:lnSpc>
            </a:pPr>
            <a:r>
              <a:rPr lang="sr-Latn-RS" sz="4900" b="1" dirty="0">
                <a:latin typeface="Times New Roman" panose="02020603050405020304" pitchFamily="18" charset="0"/>
                <a:cs typeface="Times New Roman" panose="02020603050405020304" pitchFamily="18" charset="0"/>
              </a:rPr>
              <a:t>prerano uvođenje čvrste  hrane </a:t>
            </a:r>
            <a:r>
              <a:rPr lang="sr-Latn-RS" sz="4900" dirty="0">
                <a:latin typeface="Times New Roman" panose="02020603050405020304" pitchFamily="18" charset="0"/>
                <a:cs typeface="Times New Roman" panose="02020603050405020304" pitchFamily="18" charset="0"/>
              </a:rPr>
              <a:t>moglo bi </a:t>
            </a:r>
            <a:r>
              <a:rPr lang="sr-Latn-RS" sz="4900" b="1" dirty="0">
                <a:latin typeface="Times New Roman" panose="02020603050405020304" pitchFamily="18" charset="0"/>
                <a:cs typeface="Times New Roman" panose="02020603050405020304" pitchFamily="18" charset="0"/>
              </a:rPr>
              <a:t>umanjiti/ugroziti stvaranje majčina mlijeka</a:t>
            </a:r>
            <a:r>
              <a:rPr lang="sr-Latn-RS" sz="4900" dirty="0">
                <a:latin typeface="Times New Roman" panose="02020603050405020304" pitchFamily="18" charset="0"/>
                <a:cs typeface="Times New Roman" panose="02020603050405020304" pitchFamily="18" charset="0"/>
              </a:rPr>
              <a:t>. </a:t>
            </a:r>
          </a:p>
          <a:p>
            <a:pPr lvl="1">
              <a:lnSpc>
                <a:spcPct val="90000"/>
              </a:lnSpc>
            </a:pPr>
            <a:r>
              <a:rPr lang="sr-Latn-RS" sz="4900" b="1" dirty="0">
                <a:latin typeface="Times New Roman" panose="02020603050405020304" pitchFamily="18" charset="0"/>
                <a:cs typeface="Times New Roman" panose="02020603050405020304" pitchFamily="18" charset="0"/>
              </a:rPr>
              <a:t>povećava rizik </a:t>
            </a:r>
            <a:r>
              <a:rPr lang="sr-Latn-RS" sz="4900" dirty="0">
                <a:latin typeface="Times New Roman" panose="02020603050405020304" pitchFamily="18" charset="0"/>
                <a:cs typeface="Times New Roman" panose="02020603050405020304" pitchFamily="18" charset="0"/>
              </a:rPr>
              <a:t>od prestanka dojenja.</a:t>
            </a:r>
          </a:p>
          <a:p>
            <a:pPr lvl="1">
              <a:lnSpc>
                <a:spcPct val="90000"/>
              </a:lnSpc>
            </a:pPr>
            <a:r>
              <a:rPr lang="sr-Latn-RS" sz="4900" b="1" dirty="0">
                <a:latin typeface="Times New Roman" panose="02020603050405020304" pitchFamily="18" charset="0"/>
                <a:cs typeface="Times New Roman" panose="02020603050405020304" pitchFamily="18" charset="0"/>
              </a:rPr>
              <a:t>probavni je sistav dojenčeta dovoljno razvijen </a:t>
            </a:r>
            <a:r>
              <a:rPr lang="sr-Latn-RS" sz="4900" dirty="0">
                <a:latin typeface="Times New Roman" panose="02020603050405020304" pitchFamily="18" charset="0"/>
                <a:cs typeface="Times New Roman" panose="02020603050405020304" pitchFamily="18" charset="0"/>
              </a:rPr>
              <a:t>da može u većoj količini razgraditi i resorbirati različitu hranu.</a:t>
            </a:r>
          </a:p>
          <a:p>
            <a:pPr lvl="1">
              <a:lnSpc>
                <a:spcPct val="90000"/>
              </a:lnSpc>
            </a:pPr>
            <a:r>
              <a:rPr lang="sr-Latn-RS" sz="4900" b="1" dirty="0">
                <a:latin typeface="Times New Roman" panose="02020603050405020304" pitchFamily="18" charset="0"/>
                <a:cs typeface="Times New Roman" panose="02020603050405020304" pitchFamily="18" charset="0"/>
              </a:rPr>
              <a:t>rizik od alergije </a:t>
            </a:r>
            <a:r>
              <a:rPr lang="sr-Latn-RS" sz="4900" dirty="0">
                <a:latin typeface="Times New Roman" panose="02020603050405020304" pitchFamily="18" charset="0"/>
                <a:cs typeface="Times New Roman" panose="02020603050405020304" pitchFamily="18" charset="0"/>
              </a:rPr>
              <a:t>je manji zahvaljujući većoj efikasnosti crijevne sluznice. </a:t>
            </a:r>
          </a:p>
          <a:p>
            <a:pPr lvl="1">
              <a:lnSpc>
                <a:spcPct val="90000"/>
              </a:lnSpc>
            </a:pPr>
            <a:r>
              <a:rPr lang="sr-Latn-RS" sz="4900" b="1" dirty="0">
                <a:latin typeface="Times New Roman" panose="02020603050405020304" pitchFamily="18" charset="0"/>
                <a:cs typeface="Times New Roman" panose="02020603050405020304" pitchFamily="18" charset="0"/>
              </a:rPr>
              <a:t>izgubljen je refleks izbacivanja jezika </a:t>
            </a:r>
            <a:r>
              <a:rPr lang="sr-Latn-RS" sz="4900" dirty="0">
                <a:latin typeface="Times New Roman" panose="02020603050405020304" pitchFamily="18" charset="0"/>
                <a:cs typeface="Times New Roman" panose="02020603050405020304" pitchFamily="18" charset="0"/>
              </a:rPr>
              <a:t>i usklađuju se pokreti mišića jezika. </a:t>
            </a:r>
          </a:p>
          <a:p>
            <a:pPr lvl="1"/>
            <a:r>
              <a:rPr lang="sr-Latn-RS" sz="4900" b="1" dirty="0">
                <a:latin typeface="Times New Roman" panose="02020603050405020304" pitchFamily="18" charset="0"/>
                <a:cs typeface="Times New Roman" panose="02020603050405020304" pitchFamily="18" charset="0"/>
              </a:rPr>
              <a:t>Povećano je lučenje sline </a:t>
            </a:r>
            <a:r>
              <a:rPr lang="sr-Latn-RS" sz="4900" dirty="0">
                <a:latin typeface="Times New Roman" panose="02020603050405020304" pitchFamily="18" charset="0"/>
                <a:cs typeface="Times New Roman" panose="02020603050405020304" pitchFamily="18" charset="0"/>
              </a:rPr>
              <a:t>koja pomaže </a:t>
            </a:r>
            <a:r>
              <a:rPr lang="sr-Latn-RS" sz="4900" b="1" dirty="0">
                <a:latin typeface="Times New Roman" panose="02020603050405020304" pitchFamily="18" charset="0"/>
                <a:cs typeface="Times New Roman" panose="02020603050405020304" pitchFamily="18" charset="0"/>
              </a:rPr>
              <a:t>razgradnju hrane </a:t>
            </a:r>
            <a:r>
              <a:rPr lang="sr-Latn-RS" sz="4900" dirty="0">
                <a:latin typeface="Times New Roman" panose="02020603050405020304" pitchFamily="18" charset="0"/>
                <a:cs typeface="Times New Roman" panose="02020603050405020304" pitchFamily="18" charset="0"/>
              </a:rPr>
              <a:t>već u usnoj šupljini i gutanju namirnica veće gustoće </a:t>
            </a:r>
          </a:p>
          <a:p>
            <a:pPr lvl="1"/>
            <a:r>
              <a:rPr lang="sr-Latn-RS" sz="4900" dirty="0">
                <a:latin typeface="Times New Roman" panose="02020603050405020304" pitchFamily="18" charset="0"/>
                <a:cs typeface="Times New Roman" panose="02020603050405020304" pitchFamily="18" charset="0"/>
              </a:rPr>
              <a:t>Dijete je spremno </a:t>
            </a:r>
            <a:r>
              <a:rPr lang="sr-Latn-RS" sz="4900" b="1" dirty="0">
                <a:latin typeface="Times New Roman" panose="02020603050405020304" pitchFamily="18" charset="0"/>
                <a:cs typeface="Times New Roman" panose="02020603050405020304" pitchFamily="18" charset="0"/>
              </a:rPr>
              <a:t>voljno žvakati</a:t>
            </a:r>
            <a:r>
              <a:rPr lang="sr-Latn-RS" sz="4900" dirty="0">
                <a:latin typeface="Times New Roman" panose="02020603050405020304" pitchFamily="18" charset="0"/>
                <a:cs typeface="Times New Roman" panose="02020603050405020304" pitchFamily="18" charset="0"/>
              </a:rPr>
              <a:t>, pokreti glave su dobro kontrolirani</a:t>
            </a:r>
          </a:p>
          <a:p>
            <a:pPr lvl="1"/>
            <a:r>
              <a:rPr lang="sr-Latn-RS" sz="4900" dirty="0">
                <a:latin typeface="Times New Roman" panose="02020603050405020304" pitchFamily="18" charset="0"/>
                <a:cs typeface="Times New Roman" panose="02020603050405020304" pitchFamily="18" charset="0"/>
              </a:rPr>
              <a:t>dijete </a:t>
            </a:r>
            <a:r>
              <a:rPr lang="sr-Latn-RS" sz="4900" b="1" dirty="0">
                <a:latin typeface="Times New Roman" panose="02020603050405020304" pitchFamily="18" charset="0"/>
                <a:cs typeface="Times New Roman" panose="02020603050405020304" pitchFamily="18" charset="0"/>
              </a:rPr>
              <a:t>pri hranjenju drži glavu u uspravnom položaju </a:t>
            </a:r>
            <a:r>
              <a:rPr lang="sr-Latn-RS" sz="4900" dirty="0">
                <a:latin typeface="Times New Roman" panose="02020603050405020304" pitchFamily="18" charset="0"/>
                <a:cs typeface="Times New Roman" panose="02020603050405020304" pitchFamily="18" charset="0"/>
              </a:rPr>
              <a:t>i okrene je kad više nije gladno.</a:t>
            </a:r>
          </a:p>
          <a:p>
            <a:pPr lvl="1"/>
            <a:r>
              <a:rPr lang="sr-Latn-RS" sz="4900" b="1" dirty="0">
                <a:latin typeface="Times New Roman" panose="02020603050405020304" pitchFamily="18" charset="0"/>
                <a:cs typeface="Times New Roman" panose="02020603050405020304" pitchFamily="18" charset="0"/>
              </a:rPr>
              <a:t>Pokušava uhvatiti hranu </a:t>
            </a:r>
            <a:r>
              <a:rPr lang="sr-Latn-RS" sz="4900" dirty="0">
                <a:latin typeface="Times New Roman" panose="02020603050405020304" pitchFamily="18" charset="0"/>
                <a:cs typeface="Times New Roman" panose="02020603050405020304" pitchFamily="18" charset="0"/>
              </a:rPr>
              <a:t>i staviti je u usta. </a:t>
            </a:r>
          </a:p>
          <a:p>
            <a:pPr lvl="1"/>
            <a:r>
              <a:rPr lang="sr-Latn-RS" sz="4900" dirty="0">
                <a:latin typeface="Times New Roman" panose="02020603050405020304" pitchFamily="18" charset="0"/>
                <a:cs typeface="Times New Roman" panose="02020603050405020304" pitchFamily="18" charset="0"/>
              </a:rPr>
              <a:t>Dijete se treba i </a:t>
            </a:r>
            <a:r>
              <a:rPr lang="sr-Latn-RS" sz="4900" b="1" dirty="0">
                <a:latin typeface="Times New Roman" panose="02020603050405020304" pitchFamily="18" charset="0"/>
                <a:cs typeface="Times New Roman" panose="02020603050405020304" pitchFamily="18" charset="0"/>
              </a:rPr>
              <a:t>naviknuti na mnogo novih okusa </a:t>
            </a:r>
            <a:r>
              <a:rPr lang="sr-Latn-RS" sz="4900" dirty="0">
                <a:latin typeface="Times New Roman" panose="02020603050405020304" pitchFamily="18" charset="0"/>
                <a:cs typeface="Times New Roman" panose="02020603050405020304" pitchFamily="18" charset="0"/>
              </a:rPr>
              <a:t>i svojstava hrane: naučiti da postoji slano, slatko, kiselo i gorko, toplo i hladno, tekuće, kašasto i čvrsto. </a:t>
            </a:r>
          </a:p>
          <a:p>
            <a:pPr lvl="1"/>
            <a:r>
              <a:rPr lang="sr-Latn-RS" sz="4900" dirty="0">
                <a:latin typeface="Times New Roman" panose="02020603050405020304" pitchFamily="18" charset="0"/>
                <a:cs typeface="Times New Roman" panose="02020603050405020304" pitchFamily="18" charset="0"/>
              </a:rPr>
              <a:t>Treba </a:t>
            </a:r>
            <a:r>
              <a:rPr lang="sr-Latn-RS" sz="4900" b="1" dirty="0">
                <a:latin typeface="Times New Roman" panose="02020603050405020304" pitchFamily="18" charset="0"/>
                <a:cs typeface="Times New Roman" panose="02020603050405020304" pitchFamily="18" charset="0"/>
              </a:rPr>
              <a:t>saznati da se glad može utoliti </a:t>
            </a:r>
            <a:r>
              <a:rPr lang="sr-Latn-RS" sz="4900" dirty="0">
                <a:latin typeface="Times New Roman" panose="02020603050405020304" pitchFamily="18" charset="0"/>
                <a:cs typeface="Times New Roman" panose="02020603050405020304" pitchFamily="18" charset="0"/>
              </a:rPr>
              <a:t>hranom posluženom </a:t>
            </a:r>
            <a:r>
              <a:rPr lang="sr-Latn-RS" sz="4900" b="1" dirty="0">
                <a:latin typeface="Times New Roman" panose="02020603050405020304" pitchFamily="18" charset="0"/>
                <a:cs typeface="Times New Roman" panose="02020603050405020304" pitchFamily="18" charset="0"/>
              </a:rPr>
              <a:t>iz tanjura ili šalice, žlicom, viljuškom ili slamčicom</a:t>
            </a:r>
            <a:r>
              <a:rPr lang="sr-Latn-RS" sz="4900" dirty="0">
                <a:latin typeface="Times New Roman" panose="02020603050405020304" pitchFamily="18" charset="0"/>
                <a:cs typeface="Times New Roman" panose="02020603050405020304" pitchFamily="18" charset="0"/>
              </a:rPr>
              <a:t>, a ne mora uvijek doći iz dojke ili bočice.</a:t>
            </a:r>
          </a:p>
          <a:p>
            <a:endParaRPr lang="en-US" dirty="0"/>
          </a:p>
        </p:txBody>
      </p:sp>
      <p:pic>
        <p:nvPicPr>
          <p:cNvPr id="7" name="Slika 3">
            <a:extLst>
              <a:ext uri="{FF2B5EF4-FFF2-40B4-BE49-F238E27FC236}">
                <a16:creationId xmlns:a16="http://schemas.microsoft.com/office/drawing/2014/main" id="{F8700B04-0790-4F94-86D9-0D42F31FF809}"/>
              </a:ext>
            </a:extLst>
          </p:cNvPr>
          <p:cNvPicPr>
            <a:picLocks noChangeAspect="1"/>
          </p:cNvPicPr>
          <p:nvPr/>
        </p:nvPicPr>
        <p:blipFill rotWithShape="1">
          <a:blip r:embed="rId2"/>
          <a:srcRect l="23784" r="26401" b="-4"/>
          <a:stretch/>
        </p:blipFill>
        <p:spPr>
          <a:xfrm>
            <a:off x="507999" y="2159331"/>
            <a:ext cx="1730375" cy="3882362"/>
          </a:xfrm>
          <a:prstGeom prst="rect">
            <a:avLst/>
          </a:prstGeom>
        </p:spPr>
      </p:pic>
      <p:sp>
        <p:nvSpPr>
          <p:cNvPr id="8" name="TextBox 7">
            <a:extLst>
              <a:ext uri="{FF2B5EF4-FFF2-40B4-BE49-F238E27FC236}">
                <a16:creationId xmlns:a16="http://schemas.microsoft.com/office/drawing/2014/main" id="{B7F6A0E5-3A29-4F96-8630-3E750037C21D}"/>
              </a:ext>
            </a:extLst>
          </p:cNvPr>
          <p:cNvSpPr txBox="1"/>
          <p:nvPr/>
        </p:nvSpPr>
        <p:spPr>
          <a:xfrm>
            <a:off x="794366" y="114300"/>
            <a:ext cx="6097554" cy="646331"/>
          </a:xfrm>
          <a:prstGeom prst="rect">
            <a:avLst/>
          </a:prstGeom>
          <a:noFill/>
        </p:spPr>
        <p:txBody>
          <a:bodyPr wrap="square">
            <a:spAutoFit/>
          </a:bodyPr>
          <a:lstStyle/>
          <a:p>
            <a:pPr algn="ctr"/>
            <a:r>
              <a:rPr lang="sr-Latn-RS" sz="1800" b="1" dirty="0"/>
              <a:t>PRVI POSJETA PATRONAŽNE SESTRE  MAJCI I NOVOROĐENČETU</a:t>
            </a:r>
            <a:endParaRPr lang="en-US" dirty="0"/>
          </a:p>
        </p:txBody>
      </p:sp>
    </p:spTree>
    <p:extLst>
      <p:ext uri="{BB962C8B-B14F-4D97-AF65-F5344CB8AC3E}">
        <p14:creationId xmlns:p14="http://schemas.microsoft.com/office/powerpoint/2010/main" val="2525957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FE2880-1F4B-4698-A568-A8134C34F764}"/>
              </a:ext>
            </a:extLst>
          </p:cNvPr>
          <p:cNvSpPr>
            <a:spLocks noGrp="1"/>
          </p:cNvSpPr>
          <p:nvPr>
            <p:ph idx="1"/>
          </p:nvPr>
        </p:nvSpPr>
        <p:spPr>
          <a:xfrm>
            <a:off x="811763" y="1250302"/>
            <a:ext cx="10161037" cy="5337110"/>
          </a:xfrm>
          <a:solidFill>
            <a:schemeClr val="bg1"/>
          </a:solidFill>
        </p:spPr>
        <p:txBody>
          <a:bodyPr>
            <a:noAutofit/>
          </a:bodyPr>
          <a:lstStyle/>
          <a:p>
            <a:pPr>
              <a:lnSpc>
                <a:spcPct val="90000"/>
              </a:lnSpc>
              <a:spcBef>
                <a:spcPts val="0"/>
              </a:spcBef>
              <a:spcAft>
                <a:spcPts val="0"/>
              </a:spcAft>
            </a:pPr>
            <a:r>
              <a:rPr lang="sr-Latn-RS" sz="2200" b="1" dirty="0">
                <a:solidFill>
                  <a:srgbClr val="FF0000"/>
                </a:solidFill>
                <a:latin typeface="Times New Roman" panose="02020603050405020304" pitchFamily="18" charset="0"/>
                <a:cs typeface="Times New Roman" panose="02020603050405020304" pitchFamily="18" charset="0"/>
              </a:rPr>
              <a:t>Porodilja </a:t>
            </a:r>
          </a:p>
          <a:p>
            <a:pPr>
              <a:lnSpc>
                <a:spcPct val="90000"/>
              </a:lnSpc>
              <a:spcBef>
                <a:spcPts val="0"/>
              </a:spcBef>
              <a:spcAft>
                <a:spcPts val="0"/>
              </a:spcAft>
            </a:pPr>
            <a:r>
              <a:rPr lang="sr-Latn-RS" sz="2200" b="1" dirty="0">
                <a:latin typeface="Times New Roman" panose="02020603050405020304" pitchFamily="18" charset="0"/>
                <a:cs typeface="Times New Roman" panose="02020603050405020304" pitchFamily="18" charset="0"/>
              </a:rPr>
              <a:t>Babine obuhvta period </a:t>
            </a:r>
            <a:r>
              <a:rPr lang="sr-Latn-RS" sz="2200" b="1" u="sng" dirty="0">
                <a:latin typeface="Times New Roman" panose="02020603050405020304" pitchFamily="18" charset="0"/>
                <a:cs typeface="Times New Roman" panose="02020603050405020304" pitchFamily="18" charset="0"/>
              </a:rPr>
              <a:t>do šest nedelja  </a:t>
            </a:r>
            <a:r>
              <a:rPr lang="sr-Latn-RS" sz="2200" b="1" dirty="0">
                <a:latin typeface="Times New Roman" panose="02020603050405020304" pitchFamily="18" charset="0"/>
                <a:cs typeface="Times New Roman" panose="02020603050405020304" pitchFamily="18" charset="0"/>
              </a:rPr>
              <a:t>poslije porođaja. </a:t>
            </a:r>
          </a:p>
          <a:p>
            <a:pPr>
              <a:lnSpc>
                <a:spcPct val="90000"/>
              </a:lnSpc>
              <a:spcBef>
                <a:spcPts val="0"/>
              </a:spcBef>
              <a:spcAft>
                <a:spcPts val="0"/>
              </a:spcAft>
            </a:pPr>
            <a:r>
              <a:rPr lang="sr-Latn-RS" sz="2200" b="1" dirty="0">
                <a:solidFill>
                  <a:srgbClr val="FF0000"/>
                </a:solidFill>
                <a:latin typeface="Times New Roman" panose="02020603050405020304" pitchFamily="18" charset="0"/>
                <a:cs typeface="Times New Roman" panose="02020603050405020304" pitchFamily="18" charset="0"/>
              </a:rPr>
              <a:t>Nije dozvoljeno provoditi redukcijsku dijetu.</a:t>
            </a:r>
            <a:r>
              <a:rPr lang="sr-Latn-RS" sz="2200" b="1" dirty="0">
                <a:latin typeface="Times New Roman" panose="02020603050405020304" pitchFamily="18" charset="0"/>
                <a:cs typeface="Times New Roman" panose="02020603050405020304" pitchFamily="18" charset="0"/>
              </a:rPr>
              <a:t> </a:t>
            </a:r>
          </a:p>
          <a:p>
            <a:pPr>
              <a:spcBef>
                <a:spcPts val="0"/>
              </a:spcBef>
              <a:spcAft>
                <a:spcPts val="0"/>
              </a:spcAft>
            </a:pPr>
            <a:r>
              <a:rPr lang="sr-Latn-RS" sz="2200" b="1" dirty="0">
                <a:latin typeface="Times New Roman" panose="02020603050405020304" pitchFamily="18" charset="0"/>
                <a:cs typeface="Times New Roman" panose="02020603050405020304" pitchFamily="18" charset="0"/>
              </a:rPr>
              <a:t>Povećana potreba </a:t>
            </a:r>
            <a:r>
              <a:rPr lang="sr-Latn-RS" sz="2200" dirty="0">
                <a:latin typeface="Times New Roman" panose="02020603050405020304" pitchFamily="18" charset="0"/>
                <a:cs typeface="Times New Roman" panose="02020603050405020304" pitchFamily="18" charset="0"/>
              </a:rPr>
              <a:t>za bjelančevinama,vitaminima i mineralima, tekućinom. </a:t>
            </a:r>
          </a:p>
          <a:p>
            <a:pPr>
              <a:spcBef>
                <a:spcPts val="0"/>
              </a:spcBef>
              <a:spcAft>
                <a:spcPts val="0"/>
              </a:spcAft>
            </a:pPr>
            <a:r>
              <a:rPr lang="sr-Latn-RS" sz="2200" dirty="0">
                <a:latin typeface="Times New Roman" panose="02020603050405020304" pitchFamily="18" charset="0"/>
                <a:cs typeface="Times New Roman" panose="02020603050405020304" pitchFamily="18" charset="0"/>
              </a:rPr>
              <a:t>Nema strogih zabrana  uzimanja određenih namirnica.</a:t>
            </a:r>
            <a:r>
              <a:rPr lang="sr-Latn-RS" sz="2200" b="1" i="1" dirty="0">
                <a:latin typeface="Times New Roman" panose="02020603050405020304" pitchFamily="18" charset="0"/>
                <a:cs typeface="Times New Roman" panose="02020603050405020304" pitchFamily="18" charset="0"/>
              </a:rPr>
              <a:t>luk izbjegavati</a:t>
            </a:r>
          </a:p>
          <a:p>
            <a:pPr>
              <a:spcBef>
                <a:spcPts val="0"/>
              </a:spcBef>
              <a:spcAft>
                <a:spcPts val="0"/>
              </a:spcAft>
            </a:pPr>
            <a:r>
              <a:rPr lang="sr-Latn-RS" sz="2200" dirty="0">
                <a:latin typeface="Times New Roman" panose="02020603050405020304" pitchFamily="18" charset="0"/>
                <a:cs typeface="Times New Roman" panose="02020603050405020304" pitchFamily="18" charset="0"/>
              </a:rPr>
              <a:t>Bitna je eliminacija mokraće i stolice. </a:t>
            </a:r>
          </a:p>
          <a:p>
            <a:pPr lvl="1">
              <a:spcBef>
                <a:spcPts val="0"/>
              </a:spcBef>
              <a:spcAft>
                <a:spcPts val="0"/>
              </a:spcAft>
            </a:pPr>
            <a:r>
              <a:rPr lang="sr-Latn-RS" sz="2200" i="1" dirty="0">
                <a:latin typeface="Times New Roman" panose="02020603050405020304" pitchFamily="18" charset="0"/>
                <a:cs typeface="Times New Roman" panose="02020603050405020304" pitchFamily="18" charset="0"/>
              </a:rPr>
              <a:t>obratiti pažnju na boju, izgled i količinu mokraće kao i na konzistenciju stolice pri defekaciji te o redovitosti defekacije.</a:t>
            </a:r>
          </a:p>
          <a:p>
            <a:pPr>
              <a:spcBef>
                <a:spcPts val="0"/>
              </a:spcBef>
              <a:spcAft>
                <a:spcPts val="0"/>
              </a:spcAft>
            </a:pPr>
            <a:r>
              <a:rPr lang="sr-Latn-RS" sz="2200" dirty="0">
                <a:latin typeface="Times New Roman" panose="02020603050405020304" pitchFamily="18" charset="0"/>
                <a:cs typeface="Times New Roman" panose="02020603050405020304" pitchFamily="18" charset="0"/>
              </a:rPr>
              <a:t> Ako je urađena </a:t>
            </a:r>
            <a:r>
              <a:rPr lang="sr-Latn-RS" sz="2200" b="1" dirty="0">
                <a:latin typeface="Times New Roman" panose="02020603050405020304" pitchFamily="18" charset="0"/>
                <a:cs typeface="Times New Roman" panose="02020603050405020304" pitchFamily="18" charset="0"/>
              </a:rPr>
              <a:t>epiziotomija</a:t>
            </a:r>
            <a:r>
              <a:rPr lang="sr-Latn-RS" sz="2200" dirty="0">
                <a:latin typeface="Times New Roman" panose="02020603050405020304" pitchFamily="18" charset="0"/>
                <a:cs typeface="Times New Roman" panose="02020603050405020304" pitchFamily="18" charset="0"/>
              </a:rPr>
              <a:t> treba ju kontrolisati, održavati čistom. </a:t>
            </a:r>
          </a:p>
          <a:p>
            <a:pPr>
              <a:spcBef>
                <a:spcPts val="0"/>
              </a:spcBef>
              <a:spcAft>
                <a:spcPts val="0"/>
              </a:spcAft>
            </a:pPr>
            <a:r>
              <a:rPr lang="sr-Latn-RS" sz="2200" b="1" dirty="0">
                <a:latin typeface="Times New Roman" panose="02020603050405020304" pitchFamily="18" charset="0"/>
                <a:cs typeface="Times New Roman" panose="02020603050405020304" pitchFamily="18" charset="0"/>
              </a:rPr>
              <a:t>Higijena dojki tokom dana </a:t>
            </a:r>
            <a:r>
              <a:rPr lang="sr-Latn-RS" sz="2200" dirty="0">
                <a:latin typeface="Times New Roman" panose="02020603050405020304" pitchFamily="18" charset="0"/>
                <a:cs typeface="Times New Roman" panose="02020603050405020304" pitchFamily="18" charset="0"/>
              </a:rPr>
              <a:t>kao i higijena dojki </a:t>
            </a:r>
            <a:r>
              <a:rPr lang="sr-Latn-RS" sz="2200" b="1" dirty="0">
                <a:latin typeface="Times New Roman" panose="02020603050405020304" pitchFamily="18" charset="0"/>
                <a:cs typeface="Times New Roman" panose="02020603050405020304" pitchFamily="18" charset="0"/>
              </a:rPr>
              <a:t>prije svakog podoja</a:t>
            </a:r>
            <a:r>
              <a:rPr lang="sr-Latn-RS" sz="2200" dirty="0">
                <a:latin typeface="Times New Roman" panose="02020603050405020304" pitchFamily="18" charset="0"/>
                <a:cs typeface="Times New Roman" panose="02020603050405020304" pitchFamily="18" charset="0"/>
              </a:rPr>
              <a:t>.</a:t>
            </a:r>
          </a:p>
          <a:p>
            <a:pPr>
              <a:spcBef>
                <a:spcPts val="0"/>
              </a:spcBef>
              <a:spcAft>
                <a:spcPts val="0"/>
              </a:spcAft>
            </a:pPr>
            <a:r>
              <a:rPr lang="sr-Latn-RS" sz="2200" b="1" dirty="0">
                <a:latin typeface="Times New Roman" panose="02020603050405020304" pitchFamily="18" charset="0"/>
                <a:cs typeface="Times New Roman" panose="02020603050405020304" pitchFamily="18" charset="0"/>
              </a:rPr>
              <a:t>Nošenje ugodnih grudnjaka</a:t>
            </a:r>
            <a:r>
              <a:rPr lang="sr-Latn-RS" sz="2200" dirty="0">
                <a:latin typeface="Times New Roman" panose="02020603050405020304" pitchFamily="18" charset="0"/>
                <a:cs typeface="Times New Roman" panose="02020603050405020304" pitchFamily="18" charset="0"/>
              </a:rPr>
              <a:t>,nošenje </a:t>
            </a:r>
            <a:r>
              <a:rPr lang="sr-Latn-RS" sz="2200" b="1" dirty="0">
                <a:latin typeface="Times New Roman" panose="02020603050405020304" pitchFamily="18" charset="0"/>
                <a:cs typeface="Times New Roman" panose="02020603050405020304" pitchFamily="18" charset="0"/>
              </a:rPr>
              <a:t>jastučića</a:t>
            </a:r>
            <a:r>
              <a:rPr lang="sr-Latn-RS" sz="2200" dirty="0">
                <a:latin typeface="Times New Roman" panose="02020603050405020304" pitchFamily="18" charset="0"/>
                <a:cs typeface="Times New Roman" panose="02020603050405020304" pitchFamily="18" charset="0"/>
              </a:rPr>
              <a:t> koji upijaju višak mlijeka</a:t>
            </a:r>
          </a:p>
          <a:p>
            <a:pPr>
              <a:spcBef>
                <a:spcPts val="0"/>
              </a:spcBef>
              <a:spcAft>
                <a:spcPts val="0"/>
              </a:spcAft>
            </a:pPr>
            <a:r>
              <a:rPr lang="sr-Latn-RS" sz="2200" dirty="0">
                <a:latin typeface="Times New Roman" panose="02020603050405020304" pitchFamily="18" charset="0"/>
                <a:cs typeface="Times New Roman" panose="02020603050405020304" pitchFamily="18" charset="0"/>
              </a:rPr>
              <a:t>Majka pazi da </a:t>
            </a:r>
            <a:r>
              <a:rPr lang="sr-Latn-RS" sz="2200" b="1" dirty="0">
                <a:latin typeface="Times New Roman" panose="02020603050405020304" pitchFamily="18" charset="0"/>
                <a:cs typeface="Times New Roman" panose="02020603050405020304" pitchFamily="18" charset="0"/>
              </a:rPr>
              <a:t>prije podoja prvo obriše dojku </a:t>
            </a:r>
            <a:r>
              <a:rPr lang="sr-Latn-RS" sz="2200" dirty="0">
                <a:latin typeface="Times New Roman" panose="02020603050405020304" pitchFamily="18" charset="0"/>
                <a:cs typeface="Times New Roman" panose="02020603050405020304" pitchFamily="18" charset="0"/>
              </a:rPr>
              <a:t>s gazom namočenom u </a:t>
            </a:r>
            <a:r>
              <a:rPr lang="sr-Latn-RS" sz="2200" b="1" dirty="0">
                <a:latin typeface="Times New Roman" panose="02020603050405020304" pitchFamily="18" charset="0"/>
                <a:cs typeface="Times New Roman" panose="02020603050405020304" pitchFamily="18" charset="0"/>
              </a:rPr>
              <a:t>toplu vodu </a:t>
            </a:r>
            <a:r>
              <a:rPr lang="sr-Latn-RS" sz="2200" dirty="0">
                <a:latin typeface="Times New Roman" panose="02020603050405020304" pitchFamily="18" charset="0"/>
                <a:cs typeface="Times New Roman" panose="02020603050405020304" pitchFamily="18" charset="0"/>
              </a:rPr>
              <a:t>te </a:t>
            </a:r>
            <a:r>
              <a:rPr lang="sr-Latn-RS" sz="2200" b="1" dirty="0">
                <a:latin typeface="Times New Roman" panose="02020603050405020304" pitchFamily="18" charset="0"/>
                <a:cs typeface="Times New Roman" panose="02020603050405020304" pitchFamily="18" charset="0"/>
              </a:rPr>
              <a:t>pritisne bradavicu </a:t>
            </a:r>
            <a:r>
              <a:rPr lang="sr-Latn-RS" sz="2200" dirty="0">
                <a:latin typeface="Times New Roman" panose="02020603050405020304" pitchFamily="18" charset="0"/>
                <a:cs typeface="Times New Roman" panose="02020603050405020304" pitchFamily="18" charset="0"/>
              </a:rPr>
              <a:t>kako bi iscurilo malo mlijeka.</a:t>
            </a:r>
          </a:p>
          <a:p>
            <a:pPr>
              <a:spcBef>
                <a:spcPts val="0"/>
              </a:spcBef>
              <a:spcAft>
                <a:spcPts val="0"/>
              </a:spcAft>
            </a:pPr>
            <a:r>
              <a:rPr lang="sr-Latn-RS" sz="2200" dirty="0">
                <a:latin typeface="Times New Roman" panose="02020603050405020304" pitchFamily="18" charset="0"/>
                <a:cs typeface="Times New Roman" panose="02020603050405020304" pitchFamily="18" charset="0"/>
              </a:rPr>
              <a:t>Dobro je i </a:t>
            </a:r>
            <a:r>
              <a:rPr lang="sr-Latn-RS" sz="2200" b="1" dirty="0">
                <a:latin typeface="Times New Roman" panose="02020603050405020304" pitchFamily="18" charset="0"/>
                <a:cs typeface="Times New Roman" panose="02020603050405020304" pitchFamily="18" charset="0"/>
              </a:rPr>
              <a:t>nakon poroda stisnuti areolu bradavice </a:t>
            </a:r>
            <a:r>
              <a:rPr lang="sr-Latn-RS" sz="2200" dirty="0">
                <a:latin typeface="Times New Roman" panose="02020603050405020304" pitchFamily="18" charset="0"/>
                <a:cs typeface="Times New Roman" panose="02020603050405020304" pitchFamily="18" charset="0"/>
              </a:rPr>
              <a:t>te istisnuti malo mlijeka što čuva od pucanja bradavica i nastanka ragada.</a:t>
            </a:r>
          </a:p>
          <a:p>
            <a:pPr>
              <a:spcBef>
                <a:spcPts val="0"/>
              </a:spcBef>
              <a:spcAft>
                <a:spcPts val="0"/>
              </a:spcAft>
            </a:pPr>
            <a:endParaRPr lang="en-US" sz="2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A996EFE-5CA7-4F97-A2F4-8AE0364E547B}"/>
              </a:ext>
            </a:extLst>
          </p:cNvPr>
          <p:cNvSpPr txBox="1"/>
          <p:nvPr/>
        </p:nvSpPr>
        <p:spPr>
          <a:xfrm>
            <a:off x="1539551" y="166692"/>
            <a:ext cx="7858708" cy="369332"/>
          </a:xfrm>
          <a:prstGeom prst="rect">
            <a:avLst/>
          </a:prstGeom>
          <a:noFill/>
        </p:spPr>
        <p:txBody>
          <a:bodyPr wrap="square">
            <a:spAutoFit/>
          </a:bodyPr>
          <a:lstStyle/>
          <a:p>
            <a:pPr algn="ctr"/>
            <a:r>
              <a:rPr lang="sr-Latn-RS" sz="1800" b="1" dirty="0"/>
              <a:t>PRVI POSJETA PATRONAŽNE SESTRE  MAJCI I NOVOROĐENČETU</a:t>
            </a:r>
            <a:endParaRPr lang="en-US" dirty="0"/>
          </a:p>
        </p:txBody>
      </p:sp>
    </p:spTree>
    <p:extLst>
      <p:ext uri="{BB962C8B-B14F-4D97-AF65-F5344CB8AC3E}">
        <p14:creationId xmlns:p14="http://schemas.microsoft.com/office/powerpoint/2010/main" val="1072270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F087627-1142-435F-BE0F-148DFED2AA7B}"/>
              </a:ext>
            </a:extLst>
          </p:cNvPr>
          <p:cNvSpPr>
            <a:spLocks noGrp="1"/>
          </p:cNvSpPr>
          <p:nvPr>
            <p:ph sz="half" idx="1"/>
          </p:nvPr>
        </p:nvSpPr>
        <p:spPr>
          <a:xfrm>
            <a:off x="111967" y="671804"/>
            <a:ext cx="5984033" cy="6186195"/>
          </a:xfrm>
          <a:solidFill>
            <a:schemeClr val="bg1"/>
          </a:solidFill>
        </p:spPr>
        <p:txBody>
          <a:bodyPr>
            <a:noAutofit/>
          </a:bodyPr>
          <a:lstStyle/>
          <a:p>
            <a:r>
              <a:rPr lang="sr-Latn-RS" sz="1600" b="1" dirty="0">
                <a:solidFill>
                  <a:srgbClr val="FF0000"/>
                </a:solidFill>
                <a:latin typeface="Times New Roman" panose="02020603050405020304" pitchFamily="18" charset="0"/>
                <a:cs typeface="Times New Roman" panose="02020603050405020304" pitchFamily="18" charset="0"/>
              </a:rPr>
              <a:t>Porodilja i novorođenče:</a:t>
            </a:r>
          </a:p>
          <a:p>
            <a:pPr lvl="1">
              <a:spcBef>
                <a:spcPts val="0"/>
              </a:spcBef>
              <a:spcAft>
                <a:spcPts val="0"/>
              </a:spcAft>
            </a:pPr>
            <a:r>
              <a:rPr lang="sr-Latn-RS" dirty="0">
                <a:latin typeface="Times New Roman" panose="02020603050405020304" pitchFamily="18" charset="0"/>
                <a:cs typeface="Times New Roman" panose="02020603050405020304" pitchFamily="18" charset="0"/>
              </a:rPr>
              <a:t>Dojenje </a:t>
            </a:r>
            <a:r>
              <a:rPr lang="sr-Latn-RS" b="1" dirty="0">
                <a:latin typeface="Times New Roman" panose="02020603050405020304" pitchFamily="18" charset="0"/>
                <a:cs typeface="Times New Roman" panose="02020603050405020304" pitchFamily="18" charset="0"/>
              </a:rPr>
              <a:t>je vještina koja se usvaja strpljenjem, ustrajnošću i vježbanjem.</a:t>
            </a:r>
          </a:p>
          <a:p>
            <a:pPr lvl="1">
              <a:spcBef>
                <a:spcPts val="0"/>
              </a:spcBef>
              <a:spcAft>
                <a:spcPts val="0"/>
              </a:spcAft>
            </a:pPr>
            <a:r>
              <a:rPr lang="sr-Latn-RS" dirty="0">
                <a:latin typeface="Times New Roman" panose="02020603050405020304" pitchFamily="18" charset="0"/>
                <a:cs typeface="Times New Roman" panose="02020603050405020304" pitchFamily="18" charset="0"/>
              </a:rPr>
              <a:t>Između majke i djeteta se uspostavlja jedan </a:t>
            </a:r>
            <a:r>
              <a:rPr lang="sr-Latn-RS" b="1" dirty="0">
                <a:latin typeface="Times New Roman" panose="02020603050405020304" pitchFamily="18" charset="0"/>
                <a:cs typeface="Times New Roman" panose="02020603050405020304" pitchFamily="18" charset="0"/>
              </a:rPr>
              <a:t>potpuno novi oblik komunikacije, </a:t>
            </a:r>
          </a:p>
          <a:p>
            <a:pPr lvl="1">
              <a:spcBef>
                <a:spcPts val="0"/>
              </a:spcBef>
              <a:spcAft>
                <a:spcPts val="0"/>
              </a:spcAft>
            </a:pPr>
            <a:r>
              <a:rPr lang="sr-Latn-RS" b="1" dirty="0">
                <a:latin typeface="Times New Roman" panose="02020603050405020304" pitchFamily="18" charset="0"/>
                <a:cs typeface="Times New Roman" panose="02020603050405020304" pitchFamily="18" charset="0"/>
              </a:rPr>
              <a:t>Mlijeko svake majke </a:t>
            </a:r>
            <a:r>
              <a:rPr lang="sr-Latn-RS" dirty="0">
                <a:latin typeface="Times New Roman" panose="02020603050405020304" pitchFamily="18" charset="0"/>
                <a:cs typeface="Times New Roman" panose="02020603050405020304" pitchFamily="18" charset="0"/>
              </a:rPr>
              <a:t>je </a:t>
            </a:r>
            <a:r>
              <a:rPr lang="sr-Latn-RS" b="1" dirty="0">
                <a:latin typeface="Times New Roman" panose="02020603050405020304" pitchFamily="18" charset="0"/>
                <a:cs typeface="Times New Roman" panose="02020603050405020304" pitchFamily="18" charset="0"/>
              </a:rPr>
              <a:t>upravo onakvo </a:t>
            </a:r>
            <a:r>
              <a:rPr lang="sr-Latn-RS" dirty="0">
                <a:latin typeface="Times New Roman" panose="02020603050405020304" pitchFamily="18" charset="0"/>
                <a:cs typeface="Times New Roman" panose="02020603050405020304" pitchFamily="18" charset="0"/>
              </a:rPr>
              <a:t>kakvo treba biti baš za to dijete s obzirom na gestacijsku dob, porođajnu težinu. </a:t>
            </a:r>
          </a:p>
          <a:p>
            <a:pPr lvl="1">
              <a:spcBef>
                <a:spcPts val="0"/>
              </a:spcBef>
              <a:spcAft>
                <a:spcPts val="0"/>
              </a:spcAft>
            </a:pPr>
            <a:r>
              <a:rPr lang="sr-Latn-RS" dirty="0">
                <a:latin typeface="Times New Roman" panose="02020603050405020304" pitchFamily="18" charset="0"/>
                <a:cs typeface="Times New Roman" panose="02020603050405020304" pitchFamily="18" charset="0"/>
              </a:rPr>
              <a:t>Ne postoji majka koja ima preslabo ili neodgovarajuće mlijeko za svoje dijete</a:t>
            </a:r>
          </a:p>
          <a:p>
            <a:pPr lvl="1">
              <a:spcBef>
                <a:spcPts val="0"/>
              </a:spcBef>
              <a:spcAft>
                <a:spcPts val="0"/>
              </a:spcAft>
            </a:pPr>
            <a:r>
              <a:rPr lang="sr-Latn-RS" dirty="0">
                <a:latin typeface="Times New Roman" panose="02020603050405020304" pitchFamily="18" charset="0"/>
                <a:cs typeface="Times New Roman" panose="02020603050405020304" pitchFamily="18" charset="0"/>
              </a:rPr>
              <a:t>Majčino mlijeko je i </a:t>
            </a:r>
            <a:r>
              <a:rPr lang="sr-Latn-RS" b="1" dirty="0">
                <a:latin typeface="Times New Roman" panose="02020603050405020304" pitchFamily="18" charset="0"/>
                <a:cs typeface="Times New Roman" panose="02020603050405020304" pitchFamily="18" charset="0"/>
              </a:rPr>
              <a:t>imunološka zaštita </a:t>
            </a:r>
            <a:r>
              <a:rPr lang="sr-Latn-RS" dirty="0">
                <a:latin typeface="Times New Roman" panose="02020603050405020304" pitchFamily="18" charset="0"/>
                <a:cs typeface="Times New Roman" panose="02020603050405020304" pitchFamily="18" charset="0"/>
              </a:rPr>
              <a:t>od respiratornih, crijevnih i alergijskih bolesti.</a:t>
            </a:r>
          </a:p>
          <a:p>
            <a:pPr lvl="1">
              <a:spcBef>
                <a:spcPts val="0"/>
              </a:spcBef>
              <a:spcAft>
                <a:spcPts val="0"/>
              </a:spcAft>
            </a:pPr>
            <a:r>
              <a:rPr lang="sr-Latn-RS" dirty="0">
                <a:latin typeface="Times New Roman" panose="02020603050405020304" pitchFamily="18" charset="0"/>
                <a:cs typeface="Times New Roman" panose="02020603050405020304" pitchFamily="18" charset="0"/>
              </a:rPr>
              <a:t>Pozitivno utiče na </a:t>
            </a:r>
            <a:r>
              <a:rPr lang="sr-Latn-RS" b="1" dirty="0">
                <a:latin typeface="Times New Roman" panose="02020603050405020304" pitchFamily="18" charset="0"/>
                <a:cs typeface="Times New Roman" panose="02020603050405020304" pitchFamily="18" charset="0"/>
              </a:rPr>
              <a:t>psihičku stabilnost i majke i djeteta</a:t>
            </a:r>
            <a:r>
              <a:rPr lang="sr-Latn-RS" dirty="0">
                <a:latin typeface="Times New Roman" panose="02020603050405020304" pitchFamily="18" charset="0"/>
                <a:cs typeface="Times New Roman" panose="02020603050405020304" pitchFamily="18" charset="0"/>
              </a:rPr>
              <a:t>.</a:t>
            </a:r>
          </a:p>
          <a:p>
            <a:pPr lvl="1">
              <a:spcBef>
                <a:spcPts val="0"/>
              </a:spcBef>
              <a:spcAft>
                <a:spcPts val="0"/>
              </a:spcAft>
            </a:pPr>
            <a:r>
              <a:rPr lang="sr-Latn-RS" dirty="0">
                <a:latin typeface="Times New Roman" panose="02020603050405020304" pitchFamily="18" charset="0"/>
                <a:cs typeface="Times New Roman" panose="02020603050405020304" pitchFamily="18" charset="0"/>
              </a:rPr>
              <a:t>Dojenje je i </a:t>
            </a:r>
            <a:r>
              <a:rPr lang="sr-Latn-RS" b="1" dirty="0">
                <a:latin typeface="Times New Roman" panose="02020603050405020304" pitchFamily="18" charset="0"/>
                <a:cs typeface="Times New Roman" panose="02020603050405020304" pitchFamily="18" charset="0"/>
              </a:rPr>
              <a:t>vrlo praktično</a:t>
            </a:r>
            <a:r>
              <a:rPr lang="sr-Latn-RS" dirty="0">
                <a:latin typeface="Times New Roman" panose="02020603050405020304" pitchFamily="18" charset="0"/>
                <a:cs typeface="Times New Roman" panose="02020603050405020304" pitchFamily="18" charset="0"/>
              </a:rPr>
              <a:t>, </a:t>
            </a:r>
            <a:r>
              <a:rPr lang="sr-Latn-RS" b="1" dirty="0">
                <a:latin typeface="Times New Roman" panose="02020603050405020304" pitchFamily="18" charset="0"/>
                <a:cs typeface="Times New Roman" panose="02020603050405020304" pitchFamily="18" charset="0"/>
              </a:rPr>
              <a:t>dostupno </a:t>
            </a:r>
            <a:r>
              <a:rPr lang="sr-Latn-RS" dirty="0">
                <a:latin typeface="Times New Roman" panose="02020603050405020304" pitchFamily="18" charset="0"/>
                <a:cs typeface="Times New Roman" panose="02020603050405020304" pitchFamily="18" charset="0"/>
              </a:rPr>
              <a:t>u svakom trenutku, a i u potpunosti je </a:t>
            </a:r>
            <a:r>
              <a:rPr lang="sr-Latn-RS" b="1" dirty="0">
                <a:latin typeface="Times New Roman" panose="02020603050405020304" pitchFamily="18" charset="0"/>
                <a:cs typeface="Times New Roman" panose="02020603050405020304" pitchFamily="18" charset="0"/>
              </a:rPr>
              <a:t>besplatno.</a:t>
            </a:r>
          </a:p>
          <a:p>
            <a:pPr lvl="1">
              <a:spcBef>
                <a:spcPts val="0"/>
              </a:spcBef>
              <a:spcAft>
                <a:spcPts val="0"/>
              </a:spcAft>
            </a:pPr>
            <a:r>
              <a:rPr lang="sr-Latn-RS" b="1" dirty="0">
                <a:latin typeface="Times New Roman" panose="02020603050405020304" pitchFamily="18" charset="0"/>
                <a:cs typeface="Times New Roman" panose="02020603050405020304" pitchFamily="18" charset="0"/>
              </a:rPr>
              <a:t>Psihološki faktori </a:t>
            </a:r>
            <a:r>
              <a:rPr lang="sr-Latn-RS" dirty="0">
                <a:latin typeface="Times New Roman" panose="02020603050405020304" pitchFamily="18" charset="0"/>
                <a:cs typeface="Times New Roman" panose="02020603050405020304" pitchFamily="18" charset="0"/>
              </a:rPr>
              <a:t>(</a:t>
            </a:r>
            <a:r>
              <a:rPr lang="sr-Latn-RS" i="1" dirty="0">
                <a:latin typeface="Times New Roman" panose="02020603050405020304" pitchFamily="18" charset="0"/>
                <a:cs typeface="Times New Roman" panose="02020603050405020304" pitchFamily="18" charset="0"/>
              </a:rPr>
              <a:t>stres, zabrinutost, strah, umor</a:t>
            </a:r>
            <a:r>
              <a:rPr lang="sr-Latn-RS" dirty="0">
                <a:latin typeface="Times New Roman" panose="02020603050405020304" pitchFamily="18" charset="0"/>
                <a:cs typeface="Times New Roman" panose="02020603050405020304" pitchFamily="18" charset="0"/>
              </a:rPr>
              <a:t>) mogu djelovati na smanjivanje lučenja hormona/mlijeka. </a:t>
            </a:r>
          </a:p>
          <a:p>
            <a:pPr lvl="1">
              <a:spcBef>
                <a:spcPts val="0"/>
              </a:spcBef>
              <a:spcAft>
                <a:spcPts val="0"/>
              </a:spcAft>
            </a:pPr>
            <a:r>
              <a:rPr lang="sr-Latn-RS" b="1" dirty="0">
                <a:latin typeface="Times New Roman" panose="02020603050405020304" pitchFamily="18" charset="0"/>
                <a:cs typeface="Times New Roman" panose="02020603050405020304" pitchFamily="18" charset="0"/>
              </a:rPr>
              <a:t>Smirenost, samopouzdanje, razumijevanje i podrška okoline </a:t>
            </a:r>
            <a:r>
              <a:rPr lang="sr-Latn-RS" dirty="0">
                <a:latin typeface="Times New Roman" panose="02020603050405020304" pitchFamily="18" charset="0"/>
                <a:cs typeface="Times New Roman" panose="02020603050405020304" pitchFamily="18" charset="0"/>
              </a:rPr>
              <a:t>pridonose uspjehu dojenja. </a:t>
            </a:r>
          </a:p>
          <a:p>
            <a:endParaRPr lang="en-US" sz="1600"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C6A87291-B828-46A0-BA3C-1A17C23BEA58}"/>
              </a:ext>
            </a:extLst>
          </p:cNvPr>
          <p:cNvSpPr>
            <a:spLocks noGrp="1"/>
          </p:cNvSpPr>
          <p:nvPr>
            <p:ph sz="half" idx="2"/>
          </p:nvPr>
        </p:nvSpPr>
        <p:spPr>
          <a:xfrm>
            <a:off x="6525402" y="1212981"/>
            <a:ext cx="5427111" cy="5234472"/>
          </a:xfrm>
          <a:solidFill>
            <a:schemeClr val="bg1"/>
          </a:solidFill>
        </p:spPr>
        <p:txBody>
          <a:bodyPr>
            <a:normAutofit fontScale="92500" lnSpcReduction="20000"/>
          </a:bodyPr>
          <a:lstStyle/>
          <a:p>
            <a:r>
              <a:rPr lang="sr-Latn-RS" sz="2800" dirty="0">
                <a:latin typeface="Times New Roman" panose="02020603050405020304" pitchFamily="18" charset="0"/>
                <a:cs typeface="Times New Roman" panose="02020603050405020304" pitchFamily="18" charset="0"/>
              </a:rPr>
              <a:t>Razlikujemo neograničeno i ograničeno dojenje</a:t>
            </a:r>
            <a:r>
              <a:rPr lang="sr-Latn-RS" dirty="0">
                <a:latin typeface="Times New Roman" panose="02020603050405020304" pitchFamily="18" charset="0"/>
                <a:cs typeface="Times New Roman" panose="02020603050405020304" pitchFamily="18" charset="0"/>
              </a:rPr>
              <a:t>. </a:t>
            </a:r>
          </a:p>
          <a:p>
            <a:pPr lvl="1"/>
            <a:r>
              <a:rPr lang="sr-Latn-RS" sz="2400" b="1" dirty="0">
                <a:latin typeface="Times New Roman" panose="02020603050405020304" pitchFamily="18" charset="0"/>
                <a:cs typeface="Times New Roman" panose="02020603050405020304" pitchFamily="18" charset="0"/>
              </a:rPr>
              <a:t>Neograničeno dojenje </a:t>
            </a:r>
            <a:r>
              <a:rPr lang="sr-Latn-RS" sz="2400" dirty="0">
                <a:latin typeface="Times New Roman" panose="02020603050405020304" pitchFamily="18" charset="0"/>
                <a:cs typeface="Times New Roman" panose="02020603050405020304" pitchFamily="18" charset="0"/>
              </a:rPr>
              <a:t>je na zahtjev djeteta, 80-90% količine se pojede u prvih 5 minuta, oponaša prehranu u maternici (svake sekunde), probavni sistav se postupno „uvježbava“ za primanje hrane na usta i probavljivanje, podražaj na veće stvaranje mlijeka. </a:t>
            </a:r>
          </a:p>
          <a:p>
            <a:pPr lvl="1"/>
            <a:r>
              <a:rPr lang="sr-Latn-RS" sz="2400" b="1" dirty="0">
                <a:latin typeface="Times New Roman" panose="02020603050405020304" pitchFamily="18" charset="0"/>
                <a:cs typeface="Times New Roman" panose="02020603050405020304" pitchFamily="18" charset="0"/>
              </a:rPr>
              <a:t>Ograničeno je po satnici</a:t>
            </a:r>
            <a:r>
              <a:rPr lang="sr-Latn-RS" sz="2400" dirty="0">
                <a:latin typeface="Times New Roman" panose="02020603050405020304" pitchFamily="18" charset="0"/>
                <a:cs typeface="Times New Roman" panose="02020603050405020304" pitchFamily="18" charset="0"/>
              </a:rPr>
              <a:t>. Svakih 3-4h, prekid dojenja nakon 20 minuta, nema dovoljno stimulacije prolaktina i oksitocina, dijete je gladno nakon 1,5-2h zbog dobre probave majčinog mlijeka, dijete se može premoriti i slabo sisati, razdražljivo je i odbija dojku. </a:t>
            </a:r>
          </a:p>
          <a:p>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19D506D-CA34-4635-9727-F4C6DE2F1188}"/>
              </a:ext>
            </a:extLst>
          </p:cNvPr>
          <p:cNvSpPr txBox="1"/>
          <p:nvPr/>
        </p:nvSpPr>
        <p:spPr>
          <a:xfrm>
            <a:off x="2155371" y="84958"/>
            <a:ext cx="7737410" cy="369332"/>
          </a:xfrm>
          <a:prstGeom prst="rect">
            <a:avLst/>
          </a:prstGeom>
          <a:noFill/>
        </p:spPr>
        <p:txBody>
          <a:bodyPr wrap="square">
            <a:spAutoFit/>
          </a:bodyPr>
          <a:lstStyle/>
          <a:p>
            <a:pPr algn="ctr"/>
            <a:r>
              <a:rPr lang="sr-Latn-RS" sz="1800" b="1" dirty="0"/>
              <a:t>PRVI POSJETA PATRONAŽNE SESTRE  MAJCI I NOVOROĐENČETU</a:t>
            </a:r>
            <a:endParaRPr lang="en-US" dirty="0"/>
          </a:p>
        </p:txBody>
      </p:sp>
    </p:spTree>
    <p:extLst>
      <p:ext uri="{BB962C8B-B14F-4D97-AF65-F5344CB8AC3E}">
        <p14:creationId xmlns:p14="http://schemas.microsoft.com/office/powerpoint/2010/main" val="4236195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Čuvar mesta za sadržaj 3">
            <a:extLst>
              <a:ext uri="{FF2B5EF4-FFF2-40B4-BE49-F238E27FC236}">
                <a16:creationId xmlns:a16="http://schemas.microsoft.com/office/drawing/2014/main" id="{9F9115D6-5EEC-437F-9BF1-D8F0B7F6BD47}"/>
              </a:ext>
            </a:extLst>
          </p:cNvPr>
          <p:cNvPicPr>
            <a:picLocks noChangeAspect="1"/>
          </p:cNvPicPr>
          <p:nvPr/>
        </p:nvPicPr>
        <p:blipFill>
          <a:blip r:embed="rId2"/>
          <a:stretch>
            <a:fillRect/>
          </a:stretch>
        </p:blipFill>
        <p:spPr>
          <a:xfrm>
            <a:off x="196885" y="142461"/>
            <a:ext cx="3116158" cy="3116158"/>
          </a:xfrm>
          <a:prstGeom prst="rect">
            <a:avLst/>
          </a:prstGeom>
        </p:spPr>
      </p:pic>
      <p:sp>
        <p:nvSpPr>
          <p:cNvPr id="5" name="Okvir za tekst 4">
            <a:extLst>
              <a:ext uri="{FF2B5EF4-FFF2-40B4-BE49-F238E27FC236}">
                <a16:creationId xmlns:a16="http://schemas.microsoft.com/office/drawing/2014/main" id="{BF11BAEE-3F01-4278-9912-95BC0A804231}"/>
              </a:ext>
            </a:extLst>
          </p:cNvPr>
          <p:cNvSpPr txBox="1"/>
          <p:nvPr/>
        </p:nvSpPr>
        <p:spPr>
          <a:xfrm>
            <a:off x="1559250" y="2837745"/>
            <a:ext cx="1749197" cy="369332"/>
          </a:xfrm>
          <a:prstGeom prst="rect">
            <a:avLst/>
          </a:prstGeom>
          <a:noFill/>
        </p:spPr>
        <p:txBody>
          <a:bodyPr wrap="none" rtlCol="0">
            <a:spAutoFit/>
          </a:bodyPr>
          <a:lstStyle/>
          <a:p>
            <a:r>
              <a:rPr lang="sr-Latn-RS" b="1" dirty="0"/>
              <a:t>Ležeći položaj</a:t>
            </a:r>
          </a:p>
        </p:txBody>
      </p:sp>
      <p:pic>
        <p:nvPicPr>
          <p:cNvPr id="6" name="Slika 5">
            <a:extLst>
              <a:ext uri="{FF2B5EF4-FFF2-40B4-BE49-F238E27FC236}">
                <a16:creationId xmlns:a16="http://schemas.microsoft.com/office/drawing/2014/main" id="{69519DA6-C76F-4DB1-B09C-129F0E3DF9A8}"/>
              </a:ext>
            </a:extLst>
          </p:cNvPr>
          <p:cNvPicPr>
            <a:picLocks noChangeAspect="1"/>
          </p:cNvPicPr>
          <p:nvPr/>
        </p:nvPicPr>
        <p:blipFill>
          <a:blip r:embed="rId3"/>
          <a:stretch>
            <a:fillRect/>
          </a:stretch>
        </p:blipFill>
        <p:spPr>
          <a:xfrm>
            <a:off x="283881" y="3429000"/>
            <a:ext cx="3222964" cy="3222964"/>
          </a:xfrm>
          <a:prstGeom prst="rect">
            <a:avLst/>
          </a:prstGeom>
        </p:spPr>
      </p:pic>
      <p:sp>
        <p:nvSpPr>
          <p:cNvPr id="7" name="Okvir za tekst 6">
            <a:extLst>
              <a:ext uri="{FF2B5EF4-FFF2-40B4-BE49-F238E27FC236}">
                <a16:creationId xmlns:a16="http://schemas.microsoft.com/office/drawing/2014/main" id="{323D6F30-FBCC-437B-8E22-E596A7E34763}"/>
              </a:ext>
            </a:extLst>
          </p:cNvPr>
          <p:cNvSpPr txBox="1"/>
          <p:nvPr/>
        </p:nvSpPr>
        <p:spPr>
          <a:xfrm>
            <a:off x="1620682" y="6282444"/>
            <a:ext cx="2028504" cy="369332"/>
          </a:xfrm>
          <a:prstGeom prst="rect">
            <a:avLst/>
          </a:prstGeom>
          <a:noFill/>
        </p:spPr>
        <p:txBody>
          <a:bodyPr wrap="none" rtlCol="0">
            <a:spAutoFit/>
          </a:bodyPr>
          <a:lstStyle/>
          <a:p>
            <a:r>
              <a:rPr lang="sr-Latn-RS" b="1" dirty="0"/>
              <a:t>Položaj </a:t>
            </a:r>
            <a:r>
              <a:rPr lang="sr-Latn-RS" b="1" dirty="0" err="1"/>
              <a:t>kolijevke</a:t>
            </a:r>
            <a:endParaRPr lang="sr-Latn-RS" b="1" dirty="0"/>
          </a:p>
        </p:txBody>
      </p:sp>
      <p:pic>
        <p:nvPicPr>
          <p:cNvPr id="8" name="Slika 7">
            <a:extLst>
              <a:ext uri="{FF2B5EF4-FFF2-40B4-BE49-F238E27FC236}">
                <a16:creationId xmlns:a16="http://schemas.microsoft.com/office/drawing/2014/main" id="{7C6C85B9-72B7-40E3-9D68-EEC171AAD5A1}"/>
              </a:ext>
            </a:extLst>
          </p:cNvPr>
          <p:cNvPicPr>
            <a:picLocks noChangeAspect="1"/>
          </p:cNvPicPr>
          <p:nvPr/>
        </p:nvPicPr>
        <p:blipFill>
          <a:blip r:embed="rId4"/>
          <a:stretch>
            <a:fillRect/>
          </a:stretch>
        </p:blipFill>
        <p:spPr>
          <a:xfrm>
            <a:off x="7824746" y="21558"/>
            <a:ext cx="3000993" cy="3000993"/>
          </a:xfrm>
          <a:prstGeom prst="rect">
            <a:avLst/>
          </a:prstGeom>
        </p:spPr>
      </p:pic>
      <p:sp>
        <p:nvSpPr>
          <p:cNvPr id="9" name="Okvir za tekst 8">
            <a:extLst>
              <a:ext uri="{FF2B5EF4-FFF2-40B4-BE49-F238E27FC236}">
                <a16:creationId xmlns:a16="http://schemas.microsoft.com/office/drawing/2014/main" id="{EC00633F-9E2A-45BD-A7C7-0BEDD5B9BD81}"/>
              </a:ext>
            </a:extLst>
          </p:cNvPr>
          <p:cNvSpPr txBox="1"/>
          <p:nvPr/>
        </p:nvSpPr>
        <p:spPr>
          <a:xfrm>
            <a:off x="9949078" y="21558"/>
            <a:ext cx="2242922" cy="923330"/>
          </a:xfrm>
          <a:prstGeom prst="rect">
            <a:avLst/>
          </a:prstGeom>
          <a:noFill/>
        </p:spPr>
        <p:txBody>
          <a:bodyPr wrap="none" rtlCol="0">
            <a:spAutoFit/>
          </a:bodyPr>
          <a:lstStyle/>
          <a:p>
            <a:r>
              <a:rPr lang="sr-Latn-RS" b="1" dirty="0"/>
              <a:t>Unakrsni hvat u</a:t>
            </a:r>
          </a:p>
          <a:p>
            <a:r>
              <a:rPr lang="sr-Latn-RS" b="1" dirty="0"/>
              <a:t> položaju </a:t>
            </a:r>
            <a:r>
              <a:rPr lang="sr-Latn-RS" b="1" dirty="0" err="1"/>
              <a:t>kolijevke</a:t>
            </a:r>
            <a:endParaRPr lang="sr-Latn-RS" b="1" dirty="0"/>
          </a:p>
          <a:p>
            <a:endParaRPr lang="sr-Latn-RS" dirty="0"/>
          </a:p>
        </p:txBody>
      </p:sp>
      <p:pic>
        <p:nvPicPr>
          <p:cNvPr id="10" name="Slika 9">
            <a:extLst>
              <a:ext uri="{FF2B5EF4-FFF2-40B4-BE49-F238E27FC236}">
                <a16:creationId xmlns:a16="http://schemas.microsoft.com/office/drawing/2014/main" id="{534126B8-ED9D-4DA2-AC66-41111A8E3634}"/>
              </a:ext>
            </a:extLst>
          </p:cNvPr>
          <p:cNvPicPr>
            <a:picLocks noChangeAspect="1"/>
          </p:cNvPicPr>
          <p:nvPr/>
        </p:nvPicPr>
        <p:blipFill>
          <a:blip r:embed="rId5"/>
          <a:stretch>
            <a:fillRect/>
          </a:stretch>
        </p:blipFill>
        <p:spPr>
          <a:xfrm>
            <a:off x="7455160" y="3409674"/>
            <a:ext cx="3116158" cy="3116158"/>
          </a:xfrm>
          <a:prstGeom prst="rect">
            <a:avLst/>
          </a:prstGeom>
        </p:spPr>
      </p:pic>
      <p:sp>
        <p:nvSpPr>
          <p:cNvPr id="11" name="Okvir za tekst 10">
            <a:extLst>
              <a:ext uri="{FF2B5EF4-FFF2-40B4-BE49-F238E27FC236}">
                <a16:creationId xmlns:a16="http://schemas.microsoft.com/office/drawing/2014/main" id="{2610134D-66B1-4286-AACA-B28AB8771E31}"/>
              </a:ext>
            </a:extLst>
          </p:cNvPr>
          <p:cNvSpPr txBox="1"/>
          <p:nvPr/>
        </p:nvSpPr>
        <p:spPr>
          <a:xfrm>
            <a:off x="7455160" y="6467110"/>
            <a:ext cx="2934201" cy="369332"/>
          </a:xfrm>
          <a:prstGeom prst="rect">
            <a:avLst/>
          </a:prstGeom>
          <a:noFill/>
        </p:spPr>
        <p:txBody>
          <a:bodyPr wrap="none" rtlCol="0">
            <a:spAutoFit/>
          </a:bodyPr>
          <a:lstStyle/>
          <a:p>
            <a:r>
              <a:rPr lang="sr-Latn-RS" dirty="0"/>
              <a:t> </a:t>
            </a:r>
            <a:r>
              <a:rPr lang="sr-Latn-RS" b="1" dirty="0"/>
              <a:t>Položaj nogometne lopte</a:t>
            </a:r>
          </a:p>
        </p:txBody>
      </p:sp>
      <p:pic>
        <p:nvPicPr>
          <p:cNvPr id="12" name="Slika 11">
            <a:extLst>
              <a:ext uri="{FF2B5EF4-FFF2-40B4-BE49-F238E27FC236}">
                <a16:creationId xmlns:a16="http://schemas.microsoft.com/office/drawing/2014/main" id="{EF1030A8-F4C4-4B45-A0B1-8B5559D1CAC6}"/>
              </a:ext>
            </a:extLst>
          </p:cNvPr>
          <p:cNvPicPr>
            <a:picLocks noChangeAspect="1"/>
          </p:cNvPicPr>
          <p:nvPr/>
        </p:nvPicPr>
        <p:blipFill>
          <a:blip r:embed="rId6"/>
          <a:stretch>
            <a:fillRect/>
          </a:stretch>
        </p:blipFill>
        <p:spPr>
          <a:xfrm>
            <a:off x="4988108" y="483223"/>
            <a:ext cx="1605673" cy="1308623"/>
          </a:xfrm>
          <a:prstGeom prst="rect">
            <a:avLst/>
          </a:prstGeom>
        </p:spPr>
      </p:pic>
      <p:sp>
        <p:nvSpPr>
          <p:cNvPr id="13" name="Okvir za tekst 12">
            <a:extLst>
              <a:ext uri="{FF2B5EF4-FFF2-40B4-BE49-F238E27FC236}">
                <a16:creationId xmlns:a16="http://schemas.microsoft.com/office/drawing/2014/main" id="{5873AC0A-4537-4E37-9CB0-CDCF01F5A831}"/>
              </a:ext>
            </a:extLst>
          </p:cNvPr>
          <p:cNvSpPr txBox="1"/>
          <p:nvPr/>
        </p:nvSpPr>
        <p:spPr>
          <a:xfrm>
            <a:off x="5176550" y="66242"/>
            <a:ext cx="794769" cy="369332"/>
          </a:xfrm>
          <a:prstGeom prst="rect">
            <a:avLst/>
          </a:prstGeom>
          <a:noFill/>
        </p:spPr>
        <p:txBody>
          <a:bodyPr wrap="none" rtlCol="0">
            <a:spAutoFit/>
          </a:bodyPr>
          <a:lstStyle/>
          <a:p>
            <a:r>
              <a:rPr lang="sr-Latn-RS" b="1" dirty="0">
                <a:solidFill>
                  <a:srgbClr val="FF0000"/>
                </a:solidFill>
              </a:rPr>
              <a:t>C </a:t>
            </a:r>
            <a:r>
              <a:rPr lang="sr-Latn-RS" dirty="0"/>
              <a:t>hvat</a:t>
            </a:r>
          </a:p>
        </p:txBody>
      </p:sp>
      <p:pic>
        <p:nvPicPr>
          <p:cNvPr id="14" name="Slika 13">
            <a:extLst>
              <a:ext uri="{FF2B5EF4-FFF2-40B4-BE49-F238E27FC236}">
                <a16:creationId xmlns:a16="http://schemas.microsoft.com/office/drawing/2014/main" id="{748D72DA-2D92-4AA5-960C-DDB41B851462}"/>
              </a:ext>
            </a:extLst>
          </p:cNvPr>
          <p:cNvPicPr>
            <a:picLocks noChangeAspect="1"/>
          </p:cNvPicPr>
          <p:nvPr/>
        </p:nvPicPr>
        <p:blipFill>
          <a:blip r:embed="rId7"/>
          <a:stretch>
            <a:fillRect/>
          </a:stretch>
        </p:blipFill>
        <p:spPr>
          <a:xfrm>
            <a:off x="5053047" y="1934247"/>
            <a:ext cx="1475794" cy="1202772"/>
          </a:xfrm>
          <a:prstGeom prst="rect">
            <a:avLst/>
          </a:prstGeom>
        </p:spPr>
      </p:pic>
      <p:sp>
        <p:nvSpPr>
          <p:cNvPr id="15" name="Okvir za tekst 14">
            <a:extLst>
              <a:ext uri="{FF2B5EF4-FFF2-40B4-BE49-F238E27FC236}">
                <a16:creationId xmlns:a16="http://schemas.microsoft.com/office/drawing/2014/main" id="{C404B82F-F75B-405B-9833-FAA4204FFE50}"/>
              </a:ext>
            </a:extLst>
          </p:cNvPr>
          <p:cNvSpPr txBox="1"/>
          <p:nvPr/>
        </p:nvSpPr>
        <p:spPr>
          <a:xfrm>
            <a:off x="5176550" y="3214474"/>
            <a:ext cx="858889" cy="369332"/>
          </a:xfrm>
          <a:prstGeom prst="rect">
            <a:avLst/>
          </a:prstGeom>
          <a:noFill/>
        </p:spPr>
        <p:txBody>
          <a:bodyPr wrap="none" rtlCol="0">
            <a:spAutoFit/>
          </a:bodyPr>
          <a:lstStyle/>
          <a:p>
            <a:r>
              <a:rPr lang="sr-Latn-RS" b="1" dirty="0">
                <a:solidFill>
                  <a:srgbClr val="FF0000"/>
                </a:solidFill>
              </a:rPr>
              <a:t>U</a:t>
            </a:r>
            <a:r>
              <a:rPr lang="sr-Latn-RS" dirty="0"/>
              <a:t>  hvat</a:t>
            </a:r>
          </a:p>
        </p:txBody>
      </p:sp>
    </p:spTree>
    <p:extLst>
      <p:ext uri="{BB962C8B-B14F-4D97-AF65-F5344CB8AC3E}">
        <p14:creationId xmlns:p14="http://schemas.microsoft.com/office/powerpoint/2010/main" val="2430056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8E6FD2BE-28D2-4ED6-86BC-CFD01CA0F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2A32A2D-F4FE-433B-96E6-646933CED6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 name="Isosceles Triangle 5">
            <a:extLst>
              <a:ext uri="{FF2B5EF4-FFF2-40B4-BE49-F238E27FC236}">
                <a16:creationId xmlns:a16="http://schemas.microsoft.com/office/drawing/2014/main" id="{4980B195-AA94-4438-8B54-593B0C428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 name="Naslov 1">
            <a:extLst>
              <a:ext uri="{FF2B5EF4-FFF2-40B4-BE49-F238E27FC236}">
                <a16:creationId xmlns:a16="http://schemas.microsoft.com/office/drawing/2014/main" id="{8D7DD8D9-04BC-4DCD-BD34-39027C42CE0A}"/>
              </a:ext>
            </a:extLst>
          </p:cNvPr>
          <p:cNvSpPr txBox="1">
            <a:spLocks/>
          </p:cNvSpPr>
          <p:nvPr/>
        </p:nvSpPr>
        <p:spPr>
          <a:xfrm>
            <a:off x="607259" y="201209"/>
            <a:ext cx="3152284" cy="1375608"/>
          </a:xfrm>
          <a:prstGeom prst="rect">
            <a:avLst/>
          </a:prstGeom>
        </p:spPr>
        <p:txBody>
          <a:bodyPr anchor="ctr">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nSpc>
                <a:spcPct val="90000"/>
              </a:lnSpc>
            </a:pPr>
            <a:r>
              <a:rPr lang="sr-Latn-RS" sz="2300" b="1">
                <a:solidFill>
                  <a:schemeClr val="bg1"/>
                </a:solidFill>
              </a:rPr>
              <a:t>PRVI POSJET MAJCI I NOVOROĐENČETU</a:t>
            </a:r>
            <a:br>
              <a:rPr lang="sr-Latn-RS" sz="2300" b="1">
                <a:solidFill>
                  <a:schemeClr val="bg1"/>
                </a:solidFill>
              </a:rPr>
            </a:br>
            <a:r>
              <a:rPr lang="sr-Latn-RS" sz="2300" b="1" i="1">
                <a:solidFill>
                  <a:schemeClr val="bg1"/>
                </a:solidFill>
              </a:rPr>
              <a:t>Porodilja i novorođenče</a:t>
            </a:r>
            <a:endParaRPr lang="sr-Latn-RS" sz="2300" dirty="0">
              <a:solidFill>
                <a:schemeClr val="bg1"/>
              </a:solidFill>
            </a:endParaRPr>
          </a:p>
        </p:txBody>
      </p:sp>
      <p:sp>
        <p:nvSpPr>
          <p:cNvPr id="8" name="Čuvar mesta za sadržaj 2">
            <a:extLst>
              <a:ext uri="{FF2B5EF4-FFF2-40B4-BE49-F238E27FC236}">
                <a16:creationId xmlns:a16="http://schemas.microsoft.com/office/drawing/2014/main" id="{53746E88-5440-4E49-8FA6-D2F6DBD2222C}"/>
              </a:ext>
            </a:extLst>
          </p:cNvPr>
          <p:cNvSpPr txBox="1">
            <a:spLocks/>
          </p:cNvSpPr>
          <p:nvPr/>
        </p:nvSpPr>
        <p:spPr>
          <a:xfrm>
            <a:off x="333489" y="1778027"/>
            <a:ext cx="3343161" cy="4878758"/>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nSpc>
                <a:spcPct val="90000"/>
              </a:lnSpc>
            </a:pPr>
            <a:r>
              <a:rPr lang="sr-Latn-RS" dirty="0">
                <a:solidFill>
                  <a:schemeClr val="bg1"/>
                </a:solidFill>
              </a:rPr>
              <a:t>Pravilno postavljanje djeteta na dojku znači da će dijete prije nego obuhvati dojku na sam podražaj široko otvoriti usta, brzim pokretom privući dijete prema  prsima i staviti mu u usta čim veći dio areole, cijela bradavica je duboko u ustima, jezik se nalazi ispod bradavice, a donja usnica je izvrnuta prema van. </a:t>
            </a:r>
          </a:p>
          <a:p>
            <a:pPr>
              <a:lnSpc>
                <a:spcPct val="90000"/>
              </a:lnSpc>
            </a:pPr>
            <a:endParaRPr lang="sr-Latn-RS" dirty="0">
              <a:solidFill>
                <a:schemeClr val="bg1"/>
              </a:solidFill>
            </a:endParaRPr>
          </a:p>
        </p:txBody>
      </p:sp>
      <p:pic>
        <p:nvPicPr>
          <p:cNvPr id="9" name="Slika 3">
            <a:extLst>
              <a:ext uri="{FF2B5EF4-FFF2-40B4-BE49-F238E27FC236}">
                <a16:creationId xmlns:a16="http://schemas.microsoft.com/office/drawing/2014/main" id="{D08D3460-EE76-49E2-8126-D54908CC4D0B}"/>
              </a:ext>
            </a:extLst>
          </p:cNvPr>
          <p:cNvPicPr>
            <a:picLocks noChangeAspect="1"/>
          </p:cNvPicPr>
          <p:nvPr/>
        </p:nvPicPr>
        <p:blipFill>
          <a:blip r:embed="rId2"/>
          <a:stretch>
            <a:fillRect/>
          </a:stretch>
        </p:blipFill>
        <p:spPr>
          <a:xfrm>
            <a:off x="6980867" y="154556"/>
            <a:ext cx="2953054" cy="6455576"/>
          </a:xfrm>
          <a:prstGeom prst="rect">
            <a:avLst/>
          </a:prstGeom>
        </p:spPr>
      </p:pic>
      <p:sp>
        <p:nvSpPr>
          <p:cNvPr id="10" name="Isosceles Triangle 9">
            <a:extLst>
              <a:ext uri="{FF2B5EF4-FFF2-40B4-BE49-F238E27FC236}">
                <a16:creationId xmlns:a16="http://schemas.microsoft.com/office/drawing/2014/main" id="{BC9A6DE3-A2E9-4E0A-8124-CC24A6064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2602507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D54825-191A-408F-AE7C-3C9C1C46E6F6}"/>
              </a:ext>
            </a:extLst>
          </p:cNvPr>
          <p:cNvSpPr>
            <a:spLocks noGrp="1"/>
          </p:cNvSpPr>
          <p:nvPr>
            <p:ph idx="1"/>
          </p:nvPr>
        </p:nvSpPr>
        <p:spPr>
          <a:xfrm>
            <a:off x="522514" y="670618"/>
            <a:ext cx="9883408" cy="5972778"/>
          </a:xfrm>
          <a:solidFill>
            <a:schemeClr val="bg1"/>
          </a:solidFill>
        </p:spPr>
        <p:txBody>
          <a:bodyPr>
            <a:normAutofit fontScale="92500" lnSpcReduction="20000"/>
          </a:bodyPr>
          <a:lstStyle/>
          <a:p>
            <a:r>
              <a:rPr lang="sr-Latn-RS" sz="2400" b="1" i="1" dirty="0">
                <a:solidFill>
                  <a:srgbClr val="FF0000"/>
                </a:solidFill>
                <a:latin typeface="Times New Roman" panose="02020603050405020304" pitchFamily="18" charset="0"/>
                <a:cs typeface="Times New Roman" panose="02020603050405020304" pitchFamily="18" charset="0"/>
              </a:rPr>
              <a:t>Problemi kod dojenja </a:t>
            </a:r>
          </a:p>
          <a:p>
            <a:r>
              <a:rPr lang="sr-Latn-RS" b="1" dirty="0">
                <a:latin typeface="Times New Roman" panose="02020603050405020304" pitchFamily="18" charset="0"/>
                <a:cs typeface="Times New Roman" panose="02020603050405020304" pitchFamily="18" charset="0"/>
              </a:rPr>
              <a:t>PREPUNJENOST MLIJEKOM</a:t>
            </a:r>
            <a:r>
              <a:rPr lang="sr-Latn-RS" dirty="0">
                <a:latin typeface="Times New Roman" panose="02020603050405020304" pitchFamily="18" charset="0"/>
                <a:cs typeface="Times New Roman" panose="02020603050405020304" pitchFamily="18" charset="0"/>
              </a:rPr>
              <a:t>-2-6 dana nakon poroda započinje velika proizvodnja mlijeka pa može doći do </a:t>
            </a:r>
            <a:r>
              <a:rPr lang="sr-Latn-RS" b="1" dirty="0">
                <a:latin typeface="Times New Roman" panose="02020603050405020304" pitchFamily="18" charset="0"/>
                <a:cs typeface="Times New Roman" panose="02020603050405020304" pitchFamily="18" charset="0"/>
              </a:rPr>
              <a:t>prepunjenosti </a:t>
            </a:r>
            <a:r>
              <a:rPr lang="sr-Latn-RS" sz="1600" b="1" u="sng" dirty="0">
                <a:latin typeface="Times New Roman" panose="02020603050405020304" pitchFamily="18" charset="0"/>
                <a:cs typeface="Times New Roman" panose="02020603050405020304" pitchFamily="18" charset="0"/>
              </a:rPr>
              <a:t>(3-5 dan od poroda)</a:t>
            </a:r>
            <a:endParaRPr lang="sr-Latn-RS" b="1" u="sng" dirty="0">
              <a:latin typeface="Times New Roman" panose="02020603050405020304" pitchFamily="18" charset="0"/>
              <a:cs typeface="Times New Roman" panose="02020603050405020304" pitchFamily="18" charset="0"/>
            </a:endParaRPr>
          </a:p>
          <a:p>
            <a:pPr lvl="1"/>
            <a:r>
              <a:rPr lang="sr-Latn-RS" sz="2000" dirty="0">
                <a:latin typeface="Times New Roman" panose="02020603050405020304" pitchFamily="18" charset="0"/>
                <a:cs typeface="Times New Roman" panose="02020603050405020304" pitchFamily="18" charset="0"/>
              </a:rPr>
              <a:t>dojke postaju bolne, toplije, koža je napetija, sjajna i prozirna, pulsira. Bolnost i otok može sezati do pazuha, a može biti i umjereno povišena temperatura (&lt;38,4°C). </a:t>
            </a:r>
          </a:p>
          <a:p>
            <a:pPr lvl="1"/>
            <a:r>
              <a:rPr lang="sr-Latn-RS" sz="2000" dirty="0">
                <a:latin typeface="Times New Roman" panose="02020603050405020304" pitchFamily="18" charset="0"/>
                <a:cs typeface="Times New Roman" panose="02020603050405020304" pitchFamily="18" charset="0"/>
              </a:rPr>
              <a:t>Ovaj problem se rješava češćim i dužim podojima</a:t>
            </a:r>
            <a:r>
              <a:rPr lang="sr-Latn-RS" dirty="0">
                <a:latin typeface="Times New Roman" panose="02020603050405020304" pitchFamily="18" charset="0"/>
                <a:cs typeface="Times New Roman" panose="02020603050405020304" pitchFamily="18" charset="0"/>
              </a:rPr>
              <a:t>..</a:t>
            </a:r>
          </a:p>
          <a:p>
            <a:r>
              <a:rPr lang="sr-Latn-RS" b="1" cap="all" dirty="0">
                <a:latin typeface="Times New Roman" panose="02020603050405020304" pitchFamily="18" charset="0"/>
                <a:cs typeface="Times New Roman" panose="02020603050405020304" pitchFamily="18" charset="0"/>
              </a:rPr>
              <a:t>Začepljenje mliječnog kanalića -</a:t>
            </a:r>
            <a:r>
              <a:rPr lang="sr-Latn-RS" dirty="0">
                <a:latin typeface="Times New Roman" panose="02020603050405020304" pitchFamily="18" charset="0"/>
                <a:cs typeface="Times New Roman" panose="02020603050405020304" pitchFamily="18" charset="0"/>
              </a:rPr>
              <a:t>umjereno bolna, najčešće jednostrana oteklina u dojci, temperatura &lt;38,4°C. </a:t>
            </a:r>
          </a:p>
          <a:p>
            <a:pPr lvl="1"/>
            <a:r>
              <a:rPr lang="sr-Latn-RS" sz="2000" dirty="0">
                <a:latin typeface="Times New Roman" panose="02020603050405020304" pitchFamily="18" charset="0"/>
                <a:cs typeface="Times New Roman" panose="02020603050405020304" pitchFamily="18" charset="0"/>
              </a:rPr>
              <a:t>Nastaje postupno kada se pojedina mliječna žlijezda ne prazni dovoljno, pa se mlijeko „zgusne“ i začepi kanalić. Uzrok može biti slabo sisanje, nepotpuno izdajanje ili pritisak izvana. Potrebno je dobro isprazniti dojku, posebno taj dio. Ručnim izdajanjem se može istisnuti čep dok beba doji. Prije podoja staviti topli oblog. Nastaviti dojenje na obje dojke. Nakon podoja hladan oblog. </a:t>
            </a:r>
          </a:p>
          <a:p>
            <a:pPr lvl="1"/>
            <a:endParaRPr lang="sr-Latn-RS" dirty="0">
              <a:latin typeface="Times New Roman" panose="02020603050405020304" pitchFamily="18" charset="0"/>
              <a:cs typeface="Times New Roman" panose="02020603050405020304" pitchFamily="18" charset="0"/>
            </a:endParaRPr>
          </a:p>
          <a:p>
            <a:pPr>
              <a:lnSpc>
                <a:spcPct val="90000"/>
              </a:lnSpc>
            </a:pPr>
            <a:r>
              <a:rPr lang="sr-Latn-RS" sz="2000" b="1" cap="all" dirty="0">
                <a:latin typeface="Times New Roman" panose="02020603050405020304" pitchFamily="18" charset="0"/>
                <a:cs typeface="Times New Roman" panose="02020603050405020304" pitchFamily="18" charset="0"/>
              </a:rPr>
              <a:t>Mastitis</a:t>
            </a:r>
            <a:r>
              <a:rPr lang="sr-Latn-RS" sz="2000" b="1" dirty="0">
                <a:latin typeface="Times New Roman" panose="02020603050405020304" pitchFamily="18" charset="0"/>
                <a:cs typeface="Times New Roman" panose="02020603050405020304" pitchFamily="18" charset="0"/>
              </a:rPr>
              <a:t> -</a:t>
            </a:r>
            <a:r>
              <a:rPr lang="sr-Latn-RS" sz="2000" dirty="0">
                <a:latin typeface="Times New Roman" panose="02020603050405020304" pitchFamily="18" charset="0"/>
                <a:cs typeface="Times New Roman" panose="02020603050405020304" pitchFamily="18" charset="0"/>
              </a:rPr>
              <a:t> upala uzrokovana infekcijom.</a:t>
            </a:r>
          </a:p>
          <a:p>
            <a:pPr>
              <a:lnSpc>
                <a:spcPct val="90000"/>
              </a:lnSpc>
            </a:pPr>
            <a:r>
              <a:rPr lang="sr-Latn-RS" sz="2000" dirty="0">
                <a:latin typeface="Times New Roman" panose="02020603050405020304" pitchFamily="18" charset="0"/>
                <a:cs typeface="Times New Roman" panose="02020603050405020304" pitchFamily="18" charset="0"/>
              </a:rPr>
              <a:t>Mastitis i začepljenje je teško razlikovati. Mastitis se rješava antibioticima. Opšte stanje majke je poremećeno, </a:t>
            </a:r>
            <a:r>
              <a:rPr lang="sr-Latn-RS" sz="2000" b="1" dirty="0">
                <a:latin typeface="Times New Roman" panose="02020603050405020304" pitchFamily="18" charset="0"/>
                <a:cs typeface="Times New Roman" panose="02020603050405020304" pitchFamily="18" charset="0"/>
              </a:rPr>
              <a:t>temperatura &gt;38,4°C</a:t>
            </a:r>
            <a:r>
              <a:rPr lang="sr-Latn-RS" sz="2000" dirty="0">
                <a:latin typeface="Times New Roman" panose="02020603050405020304" pitchFamily="18" charset="0"/>
                <a:cs typeface="Times New Roman" panose="02020603050405020304" pitchFamily="18" charset="0"/>
              </a:rPr>
              <a:t>, simptomi su slični gripi, može biti prisutna mučnina, povraćanje, drhtavica, a dojka je često jako crvena.Nastaje naglo i može zahvatiti obe dojke. Nepravovremeno uzeta može dovesti do apscesa. Antibiotik bi trebao ići prema antibiogramu. Ovaj problem je potrebno shvatiti vrlo ozbiljno i početi uzimati antibiotik na vrijeme. Već pri pojavi začepljenih mliječnih kanalića ako majka primjećuje da se stanje ne popravlja bolje je posjetiti ljekara ili se savjetovati sa patronažnom sestrom kako bi prevenirali nastanak mastitisa.</a:t>
            </a:r>
          </a:p>
          <a:p>
            <a:endParaRPr lang="en-US" dirty="0">
              <a:latin typeface="Times New Roman" panose="02020603050405020304" pitchFamily="18" charset="0"/>
              <a:cs typeface="Times New Roman" panose="02020603050405020304" pitchFamily="18" charset="0"/>
            </a:endParaRPr>
          </a:p>
        </p:txBody>
      </p:sp>
      <p:pic>
        <p:nvPicPr>
          <p:cNvPr id="4" name="Slika 4">
            <a:extLst>
              <a:ext uri="{FF2B5EF4-FFF2-40B4-BE49-F238E27FC236}">
                <a16:creationId xmlns:a16="http://schemas.microsoft.com/office/drawing/2014/main" id="{F739E326-0944-4E74-988F-C95F4A59A66B}"/>
              </a:ext>
            </a:extLst>
          </p:cNvPr>
          <p:cNvPicPr>
            <a:picLocks noChangeAspect="1"/>
          </p:cNvPicPr>
          <p:nvPr/>
        </p:nvPicPr>
        <p:blipFill rotWithShape="1">
          <a:blip r:embed="rId2"/>
          <a:srcRect l="5566" r="15235" b="3"/>
          <a:stretch/>
        </p:blipFill>
        <p:spPr>
          <a:xfrm>
            <a:off x="10281625" y="4044138"/>
            <a:ext cx="1910375" cy="1875368"/>
          </a:xfrm>
          <a:prstGeom prst="rect">
            <a:avLst/>
          </a:prstGeom>
        </p:spPr>
      </p:pic>
      <p:pic>
        <p:nvPicPr>
          <p:cNvPr id="5" name="Slika 3">
            <a:extLst>
              <a:ext uri="{FF2B5EF4-FFF2-40B4-BE49-F238E27FC236}">
                <a16:creationId xmlns:a16="http://schemas.microsoft.com/office/drawing/2014/main" id="{3ECF4551-6EBE-4EAB-ACA4-2FF229FC195F}"/>
              </a:ext>
            </a:extLst>
          </p:cNvPr>
          <p:cNvPicPr>
            <a:picLocks noChangeAspect="1"/>
          </p:cNvPicPr>
          <p:nvPr/>
        </p:nvPicPr>
        <p:blipFill rotWithShape="1">
          <a:blip r:embed="rId3"/>
          <a:srcRect l="3431" r="23889" b="-3"/>
          <a:stretch/>
        </p:blipFill>
        <p:spPr>
          <a:xfrm>
            <a:off x="10405922" y="1562099"/>
            <a:ext cx="1786078" cy="1763277"/>
          </a:xfrm>
          <a:prstGeom prst="rect">
            <a:avLst/>
          </a:prstGeom>
        </p:spPr>
      </p:pic>
      <p:sp>
        <p:nvSpPr>
          <p:cNvPr id="6" name="TextBox 5">
            <a:extLst>
              <a:ext uri="{FF2B5EF4-FFF2-40B4-BE49-F238E27FC236}">
                <a16:creationId xmlns:a16="http://schemas.microsoft.com/office/drawing/2014/main" id="{01B708BC-5A2B-486F-931B-0D7AF466F6E5}"/>
              </a:ext>
            </a:extLst>
          </p:cNvPr>
          <p:cNvSpPr txBox="1"/>
          <p:nvPr/>
        </p:nvSpPr>
        <p:spPr>
          <a:xfrm>
            <a:off x="2635742" y="301285"/>
            <a:ext cx="8276097" cy="369332"/>
          </a:xfrm>
          <a:prstGeom prst="rect">
            <a:avLst/>
          </a:prstGeom>
          <a:noFill/>
        </p:spPr>
        <p:txBody>
          <a:bodyPr wrap="square">
            <a:spAutoFit/>
          </a:bodyPr>
          <a:lstStyle/>
          <a:p>
            <a:pPr algn="ctr"/>
            <a:r>
              <a:rPr lang="sr-Latn-RS" sz="1800" b="1" dirty="0"/>
              <a:t>PRVI POSJETA PATRONAŽNE SESTRE  MAJCI I NOVOROĐENČETU</a:t>
            </a:r>
            <a:endParaRPr lang="en-US" dirty="0"/>
          </a:p>
        </p:txBody>
      </p:sp>
    </p:spTree>
    <p:extLst>
      <p:ext uri="{BB962C8B-B14F-4D97-AF65-F5344CB8AC3E}">
        <p14:creationId xmlns:p14="http://schemas.microsoft.com/office/powerpoint/2010/main" val="2563587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DC85A-912B-44E4-ACD9-2C46E176A8FC}"/>
              </a:ext>
            </a:extLst>
          </p:cNvPr>
          <p:cNvSpPr>
            <a:spLocks noGrp="1"/>
          </p:cNvSpPr>
          <p:nvPr>
            <p:ph type="title"/>
          </p:nvPr>
        </p:nvSpPr>
        <p:spPr>
          <a:xfrm>
            <a:off x="1399592" y="0"/>
            <a:ext cx="9601200" cy="1485900"/>
          </a:xfrm>
        </p:spPr>
        <p:txBody>
          <a:bodyPr/>
          <a:lstStyle/>
          <a:p>
            <a:pPr algn="ctr"/>
            <a:r>
              <a:rPr lang="sr-Latn-RS" altLang="sr-Latn-RS" sz="4400" b="1" dirty="0">
                <a:solidFill>
                  <a:srgbClr val="FF0000"/>
                </a:solidFill>
              </a:rPr>
              <a:t>Procjena kvaliteta rada</a:t>
            </a:r>
            <a:endParaRPr lang="en-US" dirty="0"/>
          </a:p>
        </p:txBody>
      </p:sp>
      <p:sp>
        <p:nvSpPr>
          <p:cNvPr id="3" name="Content Placeholder 2">
            <a:extLst>
              <a:ext uri="{FF2B5EF4-FFF2-40B4-BE49-F238E27FC236}">
                <a16:creationId xmlns:a16="http://schemas.microsoft.com/office/drawing/2014/main" id="{73648C6B-1B3C-4AF5-994B-3E1F54605251}"/>
              </a:ext>
            </a:extLst>
          </p:cNvPr>
          <p:cNvSpPr>
            <a:spLocks noGrp="1"/>
          </p:cNvSpPr>
          <p:nvPr>
            <p:ph idx="1"/>
          </p:nvPr>
        </p:nvSpPr>
        <p:spPr>
          <a:xfrm>
            <a:off x="858416" y="951722"/>
            <a:ext cx="10926147" cy="5738327"/>
          </a:xfrm>
          <a:solidFill>
            <a:schemeClr val="bg1"/>
          </a:solidFill>
        </p:spPr>
        <p:txBody>
          <a:bodyPr>
            <a:normAutofit/>
          </a:bodyPr>
          <a:lstStyle/>
          <a:p>
            <a:pPr eaLnBrk="1" hangingPunct="1">
              <a:spcBef>
                <a:spcPts val="0"/>
              </a:spcBef>
              <a:spcAft>
                <a:spcPts val="0"/>
              </a:spcAft>
              <a:buFont typeface="Arial" panose="020B0604020202020204" pitchFamily="34" charset="0"/>
              <a:buChar char="•"/>
            </a:pPr>
            <a:r>
              <a:rPr lang="sr-Latn-RS" altLang="sr-Latn-RS" sz="2400" b="1" cap="all" dirty="0">
                <a:latin typeface="Times New Roman" panose="02020603050405020304" pitchFamily="18" charset="0"/>
                <a:cs typeface="Times New Roman" panose="02020603050405020304" pitchFamily="18" charset="0"/>
              </a:rPr>
              <a:t>Istorijski razvoj</a:t>
            </a:r>
          </a:p>
          <a:p>
            <a:pPr lvl="1">
              <a:spcBef>
                <a:spcPts val="0"/>
              </a:spcBef>
              <a:spcAft>
                <a:spcPts val="0"/>
              </a:spcAft>
              <a:buFont typeface="Arial" panose="020B0604020202020204" pitchFamily="34" charset="0"/>
              <a:buChar char="•"/>
            </a:pPr>
            <a:r>
              <a:rPr lang="sr-Latn-RS" altLang="en-US" sz="2400" b="1" u="sng" cap="all" dirty="0">
                <a:solidFill>
                  <a:srgbClr val="FF0000"/>
                </a:solidFill>
                <a:latin typeface="Times New Roman" panose="02020603050405020304" pitchFamily="18" charset="0"/>
                <a:cs typeface="Times New Roman" panose="02020603050405020304" pitchFamily="18" charset="0"/>
              </a:rPr>
              <a:t>1.</a:t>
            </a:r>
            <a:r>
              <a:rPr lang="sr-Latn-RS" altLang="en-US" sz="2400" b="1" u="sng" dirty="0">
                <a:solidFill>
                  <a:srgbClr val="FF0000"/>
                </a:solidFill>
                <a:latin typeface="Times New Roman" panose="02020603050405020304" pitchFamily="18" charset="0"/>
                <a:cs typeface="Times New Roman" panose="02020603050405020304" pitchFamily="18" charset="0"/>
              </a:rPr>
              <a:t>KLINIČKI KONCEPT:</a:t>
            </a:r>
            <a:r>
              <a:rPr lang="sr-Latn-RS" altLang="en-US" sz="2400" b="1" dirty="0">
                <a:solidFill>
                  <a:srgbClr val="FF0000"/>
                </a:solidFill>
                <a:latin typeface="Times New Roman" panose="02020603050405020304" pitchFamily="18" charset="0"/>
                <a:cs typeface="Times New Roman" panose="02020603050405020304" pitchFamily="18" charset="0"/>
              </a:rPr>
              <a:t>  </a:t>
            </a:r>
            <a:r>
              <a:rPr lang="sr-Latn-RS" altLang="en-US" sz="2400" dirty="0">
                <a:latin typeface="Times New Roman" panose="02020603050405020304" pitchFamily="18" charset="0"/>
                <a:cs typeface="Times New Roman" panose="02020603050405020304" pitchFamily="18" charset="0"/>
              </a:rPr>
              <a:t>obezbjeđivanje i održavanje kvaliteta zdravstvenih usluga koje se pružaju korisnicima:</a:t>
            </a:r>
          </a:p>
          <a:p>
            <a:pPr lvl="3">
              <a:spcBef>
                <a:spcPts val="0"/>
              </a:spcBef>
              <a:spcAft>
                <a:spcPts val="0"/>
              </a:spcAft>
              <a:buFont typeface="Arial" panose="020B0604020202020204" pitchFamily="34" charset="0"/>
              <a:buChar char="•"/>
            </a:pPr>
            <a:r>
              <a:rPr lang="sr-Latn-RS" altLang="en-US" sz="2400" dirty="0">
                <a:latin typeface="Times New Roman" panose="02020603050405020304" pitchFamily="18" charset="0"/>
                <a:cs typeface="Times New Roman" panose="02020603050405020304" pitchFamily="18" charset="0"/>
              </a:rPr>
              <a:t>zavisi </a:t>
            </a:r>
            <a:r>
              <a:rPr lang="sr-Latn-RS" altLang="en-US" sz="2400" b="1" i="1" dirty="0">
                <a:latin typeface="Times New Roman" panose="02020603050405020304" pitchFamily="18" charset="0"/>
                <a:cs typeface="Times New Roman" panose="02020603050405020304" pitchFamily="18" charset="0"/>
              </a:rPr>
              <a:t>od samih zdravstvenih </a:t>
            </a:r>
            <a:r>
              <a:rPr lang="pl-PL" altLang="en-US" sz="2400" b="1" i="1" dirty="0">
                <a:latin typeface="Times New Roman" panose="02020603050405020304" pitchFamily="18" charset="0"/>
                <a:cs typeface="Times New Roman" panose="02020603050405020304" pitchFamily="18" charset="0"/>
              </a:rPr>
              <a:t>radnika</a:t>
            </a:r>
            <a:r>
              <a:rPr lang="pl-PL" altLang="en-US" sz="2400" dirty="0">
                <a:latin typeface="Times New Roman" panose="02020603050405020304" pitchFamily="18" charset="0"/>
                <a:cs typeface="Times New Roman" panose="02020603050405020304" pitchFamily="18" charset="0"/>
              </a:rPr>
              <a:t>,</a:t>
            </a:r>
          </a:p>
          <a:p>
            <a:pPr lvl="3">
              <a:spcBef>
                <a:spcPts val="0"/>
              </a:spcBef>
              <a:spcAft>
                <a:spcPts val="0"/>
              </a:spcAft>
              <a:buFont typeface="Arial" panose="020B0604020202020204" pitchFamily="34" charset="0"/>
              <a:buChar char="•"/>
            </a:pPr>
            <a:r>
              <a:rPr lang="pl-PL" altLang="en-US" sz="2400" dirty="0">
                <a:latin typeface="Times New Roman" panose="02020603050405020304" pitchFamily="18" charset="0"/>
                <a:cs typeface="Times New Roman" panose="02020603050405020304" pitchFamily="18" charset="0"/>
              </a:rPr>
              <a:t>od njihovih </a:t>
            </a:r>
            <a:r>
              <a:rPr lang="pl-PL" altLang="en-US" sz="2400" b="1" i="1" dirty="0">
                <a:latin typeface="Times New Roman" panose="02020603050405020304" pitchFamily="18" charset="0"/>
                <a:cs typeface="Times New Roman" panose="02020603050405020304" pitchFamily="18" charset="0"/>
              </a:rPr>
              <a:t>kapaciteta i zalaganja.</a:t>
            </a:r>
            <a:r>
              <a:rPr lang="pl-PL" altLang="en-US" sz="2400" dirty="0">
                <a:latin typeface="Times New Roman" panose="02020603050405020304" pitchFamily="18" charset="0"/>
                <a:cs typeface="Times New Roman" panose="02020603050405020304" pitchFamily="18" charset="0"/>
              </a:rPr>
              <a:t> </a:t>
            </a:r>
          </a:p>
          <a:p>
            <a:pPr lvl="2">
              <a:spcBef>
                <a:spcPts val="0"/>
              </a:spcBef>
              <a:spcAft>
                <a:spcPts val="0"/>
              </a:spcAft>
              <a:buFont typeface="Arial" panose="020B0604020202020204" pitchFamily="34" charset="0"/>
              <a:buChar char="•"/>
            </a:pPr>
            <a:r>
              <a:rPr lang="pl-PL" altLang="en-US" sz="2400" dirty="0">
                <a:latin typeface="Times New Roman" panose="02020603050405020304" pitchFamily="18" charset="0"/>
                <a:cs typeface="Times New Roman" panose="02020603050405020304" pitchFamily="18" charset="0"/>
              </a:rPr>
              <a:t>Zdravstveni radnici</a:t>
            </a:r>
          </a:p>
          <a:p>
            <a:pPr lvl="3">
              <a:spcBef>
                <a:spcPts val="0"/>
              </a:spcBef>
              <a:spcAft>
                <a:spcPts val="0"/>
              </a:spcAft>
              <a:buFont typeface="Arial" panose="020B0604020202020204" pitchFamily="34" charset="0"/>
              <a:buChar char="•"/>
            </a:pPr>
            <a:r>
              <a:rPr lang="pl-PL" altLang="en-US" sz="2400" b="1" i="1" dirty="0">
                <a:latin typeface="Times New Roman" panose="02020603050405020304" pitchFamily="18" charset="0"/>
                <a:cs typeface="Times New Roman" panose="02020603050405020304" pitchFamily="18" charset="0"/>
              </a:rPr>
              <a:t>smatraju </a:t>
            </a:r>
            <a:r>
              <a:rPr lang="sr-Latn-RS" altLang="en-US" sz="2400" b="1" i="1" dirty="0">
                <a:latin typeface="Times New Roman" panose="02020603050405020304" pitchFamily="18" charset="0"/>
                <a:cs typeface="Times New Roman" panose="02020603050405020304" pitchFamily="18" charset="0"/>
              </a:rPr>
              <a:t>odgovornim kako za</a:t>
            </a:r>
            <a:r>
              <a:rPr lang="sr-Latn-RS" altLang="en-US" sz="2400" b="1" i="1" u="sng" dirty="0">
                <a:latin typeface="Times New Roman" panose="02020603050405020304" pitchFamily="18" charset="0"/>
                <a:cs typeface="Times New Roman" panose="02020603050405020304" pitchFamily="18" charset="0"/>
              </a:rPr>
              <a:t> </a:t>
            </a:r>
            <a:r>
              <a:rPr lang="pl-PL" altLang="en-US" sz="2400" b="1" i="1" u="sng" dirty="0">
                <a:latin typeface="Times New Roman" panose="02020603050405020304" pitchFamily="18" charset="0"/>
                <a:cs typeface="Times New Roman" panose="02020603050405020304" pitchFamily="18" charset="0"/>
              </a:rPr>
              <a:t>uspjeh</a:t>
            </a:r>
            <a:r>
              <a:rPr lang="pl-PL" altLang="en-US" sz="2400" b="1" i="1" dirty="0">
                <a:latin typeface="Times New Roman" panose="02020603050405020304" pitchFamily="18" charset="0"/>
                <a:cs typeface="Times New Roman" panose="02020603050405020304" pitchFamily="18" charset="0"/>
              </a:rPr>
              <a:t>-</a:t>
            </a:r>
            <a:r>
              <a:rPr lang="pl-PL" altLang="en-US" sz="2400" dirty="0">
                <a:latin typeface="Times New Roman" panose="02020603050405020304" pitchFamily="18" charset="0"/>
                <a:cs typeface="Times New Roman" panose="02020603050405020304" pitchFamily="18" charset="0"/>
              </a:rPr>
              <a:t> dobar ishod, </a:t>
            </a:r>
          </a:p>
          <a:p>
            <a:pPr lvl="3">
              <a:spcBef>
                <a:spcPts val="0"/>
              </a:spcBef>
              <a:spcAft>
                <a:spcPts val="0"/>
              </a:spcAft>
              <a:buFont typeface="Arial" panose="020B0604020202020204" pitchFamily="34" charset="0"/>
              <a:buChar char="•"/>
            </a:pPr>
            <a:r>
              <a:rPr lang="pl-PL" altLang="en-US" sz="2400" b="1" i="1" dirty="0">
                <a:latin typeface="Times New Roman" panose="02020603050405020304" pitchFamily="18" charset="0"/>
                <a:cs typeface="Times New Roman" panose="02020603050405020304" pitchFamily="18" charset="0"/>
              </a:rPr>
              <a:t>smatraju </a:t>
            </a:r>
            <a:r>
              <a:rPr lang="sr-Latn-RS" altLang="en-US" sz="2400" b="1" i="1" dirty="0">
                <a:latin typeface="Times New Roman" panose="02020603050405020304" pitchFamily="18" charset="0"/>
                <a:cs typeface="Times New Roman" panose="02020603050405020304" pitchFamily="18" charset="0"/>
              </a:rPr>
              <a:t>odgovornim </a:t>
            </a:r>
            <a:r>
              <a:rPr lang="pl-PL" altLang="en-US" sz="2400" dirty="0">
                <a:latin typeface="Times New Roman" panose="02020603050405020304" pitchFamily="18" charset="0"/>
                <a:cs typeface="Times New Roman" panose="02020603050405020304" pitchFamily="18" charset="0"/>
              </a:rPr>
              <a:t> </a:t>
            </a:r>
            <a:r>
              <a:rPr lang="pl-PL" altLang="en-US" sz="2400" b="1" i="1" u="sng" dirty="0">
                <a:latin typeface="Times New Roman" panose="02020603050405020304" pitchFamily="18" charset="0"/>
                <a:cs typeface="Times New Roman" panose="02020603050405020304" pitchFamily="18" charset="0"/>
              </a:rPr>
              <a:t>za nastale</a:t>
            </a:r>
            <a:r>
              <a:rPr lang="pl-PL" altLang="en-US" sz="2400" dirty="0">
                <a:latin typeface="Times New Roman" panose="02020603050405020304" pitchFamily="18" charset="0"/>
                <a:cs typeface="Times New Roman" panose="02020603050405020304" pitchFamily="18" charset="0"/>
              </a:rPr>
              <a:t> greške i propuste u radu.</a:t>
            </a:r>
          </a:p>
          <a:p>
            <a:pPr lvl="3">
              <a:spcBef>
                <a:spcPts val="0"/>
              </a:spcBef>
              <a:spcAft>
                <a:spcPts val="0"/>
              </a:spcAft>
              <a:buFont typeface="Arial" panose="020B0604020202020204" pitchFamily="34" charset="0"/>
              <a:buChar char="•"/>
            </a:pPr>
            <a:r>
              <a:rPr lang="pl-PL" altLang="en-US" sz="2400" b="1" i="1" u="sng" dirty="0">
                <a:latin typeface="Times New Roman" panose="02020603050405020304" pitchFamily="18" charset="0"/>
                <a:cs typeface="Times New Roman" panose="02020603050405020304" pitchFamily="18" charset="0"/>
              </a:rPr>
              <a:t>ne pridržavanje profesionalno </a:t>
            </a:r>
            <a:r>
              <a:rPr lang="pl-PL" altLang="en-US" sz="2400" b="1" i="1" dirty="0">
                <a:latin typeface="Times New Roman" panose="02020603050405020304" pitchFamily="18" charset="0"/>
                <a:cs typeface="Times New Roman" panose="02020603050405020304" pitchFamily="18" charset="0"/>
              </a:rPr>
              <a:t>definisanih standarda</a:t>
            </a:r>
            <a:r>
              <a:rPr lang="pl-PL" altLang="en-US" sz="2400" dirty="0">
                <a:latin typeface="Times New Roman" panose="02020603050405020304" pitchFamily="18" charset="0"/>
                <a:cs typeface="Times New Roman" panose="02020603050405020304" pitchFamily="18" charset="0"/>
              </a:rPr>
              <a:t>.</a:t>
            </a:r>
          </a:p>
          <a:p>
            <a:pPr lvl="3">
              <a:spcBef>
                <a:spcPts val="0"/>
              </a:spcBef>
              <a:spcAft>
                <a:spcPts val="0"/>
              </a:spcAft>
              <a:buFont typeface="Arial" panose="020B0604020202020204" pitchFamily="34" charset="0"/>
              <a:buChar char="•"/>
            </a:pPr>
            <a:endParaRPr lang="sr-Latn-RS" altLang="en-US" sz="2400" dirty="0">
              <a:latin typeface="Times New Roman" panose="02020603050405020304" pitchFamily="18" charset="0"/>
              <a:cs typeface="Times New Roman" panose="02020603050405020304" pitchFamily="18" charset="0"/>
            </a:endParaRPr>
          </a:p>
          <a:p>
            <a:pPr lvl="1">
              <a:spcBef>
                <a:spcPts val="0"/>
              </a:spcBef>
              <a:spcAft>
                <a:spcPts val="0"/>
              </a:spcAft>
              <a:buFont typeface="Arial" panose="020B0604020202020204" pitchFamily="34" charset="0"/>
              <a:buChar char="•"/>
            </a:pPr>
            <a:r>
              <a:rPr lang="sr-Latn-RS" altLang="sr-Latn-RS" sz="2400" b="1" cap="all" dirty="0">
                <a:solidFill>
                  <a:srgbClr val="FF0000"/>
                </a:solidFill>
                <a:latin typeface="Times New Roman" panose="02020603050405020304" pitchFamily="18" charset="0"/>
                <a:cs typeface="Times New Roman" panose="02020603050405020304" pitchFamily="18" charset="0"/>
              </a:rPr>
              <a:t>2.</a:t>
            </a:r>
            <a:r>
              <a:rPr lang="sr-Latn-RS" altLang="sr-Latn-RS" sz="2400" b="1" u="sng" dirty="0">
                <a:solidFill>
                  <a:srgbClr val="FF0000"/>
                </a:solidFill>
                <a:latin typeface="Times New Roman" panose="02020603050405020304" pitchFamily="18" charset="0"/>
                <a:cs typeface="Times New Roman" panose="02020603050405020304" pitchFamily="18" charset="0"/>
              </a:rPr>
              <a:t>INDUSTRIJSKI KONCEPT</a:t>
            </a:r>
            <a:r>
              <a:rPr lang="sr-Latn-RS" altLang="sr-Latn-RS" sz="2400" b="1" dirty="0">
                <a:solidFill>
                  <a:srgbClr val="FF0000"/>
                </a:solidFill>
                <a:latin typeface="Times New Roman" panose="02020603050405020304" pitchFamily="18" charset="0"/>
                <a:cs typeface="Times New Roman" panose="02020603050405020304" pitchFamily="18" charset="0"/>
              </a:rPr>
              <a:t> </a:t>
            </a:r>
            <a:r>
              <a:rPr lang="sr-Latn-RS" altLang="sr-Latn-RS" sz="2400" dirty="0">
                <a:latin typeface="Times New Roman" panose="02020603050405020304" pitchFamily="18" charset="0"/>
                <a:cs typeface="Times New Roman" panose="02020603050405020304" pitchFamily="18" charset="0"/>
              </a:rPr>
              <a:t>kvaliteta </a:t>
            </a:r>
            <a:r>
              <a:rPr lang="sr-Latn-RS" altLang="sr-Latn-RS" sz="2400" b="1" dirty="0">
                <a:latin typeface="Times New Roman" panose="02020603050405020304" pitchFamily="18" charset="0"/>
                <a:cs typeface="Times New Roman" panose="02020603050405020304" pitchFamily="18" charset="0"/>
              </a:rPr>
              <a:t>od sredine XX</a:t>
            </a:r>
            <a:r>
              <a:rPr lang="sr-Latn-RS" altLang="sr-Latn-RS" sz="2400" dirty="0">
                <a:latin typeface="Times New Roman" panose="02020603050405020304" pitchFamily="18" charset="0"/>
                <a:cs typeface="Times New Roman" panose="02020603050405020304" pitchFamily="18" charset="0"/>
              </a:rPr>
              <a:t> vj.:</a:t>
            </a:r>
            <a:r>
              <a:rPr lang="sr-Latn-RS" altLang="sr-Latn-RS" sz="2400" b="1" i="1" dirty="0">
                <a:latin typeface="Times New Roman" panose="02020603050405020304" pitchFamily="18" charset="0"/>
                <a:cs typeface="Times New Roman" panose="02020603050405020304" pitchFamily="18" charset="0"/>
              </a:rPr>
              <a:t>nije individualno orijentisan i bavi se organizacijom kao cjelinom.</a:t>
            </a:r>
            <a:r>
              <a:rPr lang="sr-Latn-RS" altLang="sr-Latn-RS" sz="2400" dirty="0">
                <a:latin typeface="Times New Roman" panose="02020603050405020304" pitchFamily="18" charset="0"/>
                <a:cs typeface="Times New Roman" panose="02020603050405020304" pitchFamily="18" charset="0"/>
              </a:rPr>
              <a:t> </a:t>
            </a:r>
          </a:p>
          <a:p>
            <a:pPr lvl="1">
              <a:spcBef>
                <a:spcPts val="0"/>
              </a:spcBef>
              <a:spcAft>
                <a:spcPts val="0"/>
              </a:spcAft>
              <a:buFont typeface="Arial" panose="020B0604020202020204" pitchFamily="34" charset="0"/>
              <a:buChar char="•"/>
            </a:pPr>
            <a:r>
              <a:rPr lang="sr-Latn-RS" altLang="sr-Latn-RS" sz="2400" b="1" dirty="0">
                <a:latin typeface="Times New Roman" panose="02020603050405020304" pitchFamily="18" charset="0"/>
                <a:cs typeface="Times New Roman" panose="02020603050405020304" pitchFamily="18" charset="0"/>
              </a:rPr>
              <a:t>Menadžersko organizacioni</a:t>
            </a:r>
            <a:r>
              <a:rPr lang="sr-Latn-RS" altLang="sr-Latn-RS" sz="2400" dirty="0">
                <a:latin typeface="Times New Roman" panose="02020603050405020304" pitchFamily="18" charset="0"/>
                <a:cs typeface="Times New Roman" panose="02020603050405020304" pitchFamily="18" charset="0"/>
              </a:rPr>
              <a:t>, što podrazumjeva, </a:t>
            </a:r>
            <a:r>
              <a:rPr lang="sr-Latn-RS" altLang="sr-Latn-RS" sz="2400" b="1" i="1" dirty="0">
                <a:latin typeface="Times New Roman" panose="02020603050405020304" pitchFamily="18" charset="0"/>
                <a:cs typeface="Times New Roman" panose="02020603050405020304" pitchFamily="18" charset="0"/>
              </a:rPr>
              <a:t>podršku lideru organizacije i odgovornost svakog pojedinačnog člana. </a:t>
            </a:r>
          </a:p>
          <a:p>
            <a:pPr lvl="1">
              <a:spcBef>
                <a:spcPts val="0"/>
              </a:spcBef>
              <a:spcAft>
                <a:spcPts val="0"/>
              </a:spcAft>
              <a:buFont typeface="Arial" panose="020B0604020202020204" pitchFamily="34" charset="0"/>
              <a:buChar char="•"/>
            </a:pPr>
            <a:r>
              <a:rPr lang="sr-Latn-RS" altLang="sr-Latn-RS" sz="2400" dirty="0">
                <a:latin typeface="Times New Roman" panose="02020603050405020304" pitchFamily="18" charset="0"/>
                <a:cs typeface="Times New Roman" panose="02020603050405020304" pitchFamily="18" charset="0"/>
              </a:rPr>
              <a:t>Osnovna filozofija ovog koncepta je zadovoljavanje potreba korisnika, a </a:t>
            </a:r>
            <a:r>
              <a:rPr lang="sr-Latn-RS" altLang="sr-Latn-RS" sz="2400" b="1" i="1" dirty="0">
                <a:latin typeface="Times New Roman" panose="02020603050405020304" pitchFamily="18" charset="0"/>
                <a:cs typeface="Times New Roman" panose="02020603050405020304" pitchFamily="18" charset="0"/>
              </a:rPr>
              <a:t>“u okviru organizacije, deo konstantne vučne sile ka boljem”</a:t>
            </a:r>
          </a:p>
          <a:p>
            <a:pPr>
              <a:spcBef>
                <a:spcPts val="0"/>
              </a:spcBef>
              <a:spcAft>
                <a:spcPts val="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eaLnBrk="1" hangingPunct="1">
              <a:spcBef>
                <a:spcPts val="0"/>
              </a:spcBef>
              <a:spcAft>
                <a:spcPts val="0"/>
              </a:spcAft>
              <a:buFont typeface="Arial" panose="020B0604020202020204" pitchFamily="34" charset="0"/>
              <a:buChar char="•"/>
            </a:pPr>
            <a:endParaRPr lang="pl-PL" altLang="en-US" sz="2400" dirty="0">
              <a:latin typeface="Times New Roman" panose="02020603050405020304" pitchFamily="18" charset="0"/>
              <a:cs typeface="Times New Roman" panose="02020603050405020304" pitchFamily="18" charset="0"/>
            </a:endParaRPr>
          </a:p>
          <a:p>
            <a:pPr>
              <a:spcBef>
                <a:spcPts val="0"/>
              </a:spcBef>
              <a:spcAft>
                <a:spcPts val="0"/>
              </a:spcAft>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08445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E363A2-0CC3-4015-99FC-40216394CE20}"/>
              </a:ext>
            </a:extLst>
          </p:cNvPr>
          <p:cNvSpPr>
            <a:spLocks noGrp="1"/>
          </p:cNvSpPr>
          <p:nvPr>
            <p:ph idx="1"/>
          </p:nvPr>
        </p:nvSpPr>
        <p:spPr>
          <a:xfrm>
            <a:off x="718458" y="390525"/>
            <a:ext cx="9601200" cy="6467475"/>
          </a:xfrm>
          <a:solidFill>
            <a:schemeClr val="bg1"/>
          </a:solidFill>
        </p:spPr>
        <p:txBody>
          <a:bodyPr>
            <a:normAutofit fontScale="92500" lnSpcReduction="20000"/>
          </a:bodyPr>
          <a:lstStyle/>
          <a:p>
            <a:r>
              <a:rPr lang="sr-Latn-RS" dirty="0">
                <a:latin typeface="Times New Roman" panose="02020603050405020304" pitchFamily="18" charset="0"/>
                <a:cs typeface="Times New Roman" panose="02020603050405020304" pitchFamily="18" charset="0"/>
              </a:rPr>
              <a:t> </a:t>
            </a:r>
            <a:r>
              <a:rPr lang="sr-Latn-RS" sz="2600" b="1" i="1" dirty="0">
                <a:solidFill>
                  <a:srgbClr val="FF0000"/>
                </a:solidFill>
                <a:latin typeface="Times New Roman" panose="02020603050405020304" pitchFamily="18" charset="0"/>
                <a:cs typeface="Times New Roman" panose="02020603050405020304" pitchFamily="18" charset="0"/>
              </a:rPr>
              <a:t>Patronažna sestra-porodilja i novorođenče</a:t>
            </a:r>
            <a:r>
              <a:rPr lang="sr-Latn-RS" sz="2400" b="1" i="1" dirty="0">
                <a:solidFill>
                  <a:srgbClr val="FF0000"/>
                </a:solidFill>
                <a:latin typeface="Times New Roman" panose="02020603050405020304" pitchFamily="18" charset="0"/>
                <a:cs typeface="Times New Roman" panose="02020603050405020304" pitchFamily="18" charset="0"/>
              </a:rPr>
              <a:t> </a:t>
            </a:r>
          </a:p>
          <a:p>
            <a:r>
              <a:rPr lang="sr-Latn-RS" sz="2400" dirty="0">
                <a:latin typeface="Times New Roman" panose="02020603050405020304" pitchFamily="18" charset="0"/>
                <a:cs typeface="Times New Roman" panose="02020603050405020304" pitchFamily="18" charset="0"/>
              </a:rPr>
              <a:t>U prvoj  posjeti patronažne sestre procjenjuje:</a:t>
            </a:r>
          </a:p>
          <a:p>
            <a:pPr lvl="1"/>
            <a:r>
              <a:rPr lang="sr-Latn-RS" sz="2400" b="1" dirty="0">
                <a:latin typeface="Times New Roman" panose="02020603050405020304" pitchFamily="18" charset="0"/>
                <a:cs typeface="Times New Roman" panose="02020603050405020304" pitchFamily="18" charset="0"/>
              </a:rPr>
              <a:t>kakvo je dojenje</a:t>
            </a:r>
            <a:r>
              <a:rPr lang="sr-Latn-RS" sz="2400" dirty="0">
                <a:latin typeface="Times New Roman" panose="02020603050405020304" pitchFamily="18" charset="0"/>
                <a:cs typeface="Times New Roman" panose="02020603050405020304" pitchFamily="18" charset="0"/>
              </a:rPr>
              <a:t>, uspješno ili ne i na koje sve prepreke je </a:t>
            </a:r>
          </a:p>
          <a:p>
            <a:pPr marL="530352" lvl="1" indent="0">
              <a:buNone/>
            </a:pPr>
            <a:r>
              <a:rPr lang="sr-Latn-RS" sz="2400" dirty="0">
                <a:latin typeface="Times New Roman" panose="02020603050405020304" pitchFamily="18" charset="0"/>
                <a:cs typeface="Times New Roman" panose="02020603050405020304" pitchFamily="18" charset="0"/>
              </a:rPr>
              <a:t>     mama naišla.</a:t>
            </a:r>
          </a:p>
          <a:p>
            <a:pPr lvl="1"/>
            <a:r>
              <a:rPr lang="sr-Latn-RS" sz="2400" b="1" dirty="0">
                <a:latin typeface="Times New Roman" panose="02020603050405020304" pitchFamily="18" charset="0"/>
                <a:cs typeface="Times New Roman" panose="02020603050405020304" pitchFamily="18" charset="0"/>
              </a:rPr>
              <a:t>majka pokazuje način na koji doji</a:t>
            </a:r>
            <a:r>
              <a:rPr lang="sr-Latn-RS" sz="2400" dirty="0">
                <a:latin typeface="Times New Roman" panose="02020603050405020304" pitchFamily="18" charset="0"/>
                <a:cs typeface="Times New Roman" panose="02020603050405020304" pitchFamily="18" charset="0"/>
              </a:rPr>
              <a:t>, a ona joj objasni</a:t>
            </a:r>
          </a:p>
          <a:p>
            <a:pPr lvl="1"/>
            <a:r>
              <a:rPr lang="sr-Latn-RS" sz="2400" b="1" dirty="0">
                <a:latin typeface="Times New Roman" panose="02020603050405020304" pitchFamily="18" charset="0"/>
                <a:cs typeface="Times New Roman" panose="02020603050405020304" pitchFamily="18" charset="0"/>
              </a:rPr>
              <a:t>pratiti</a:t>
            </a:r>
            <a:r>
              <a:rPr lang="sr-Latn-RS" sz="2400" dirty="0">
                <a:latin typeface="Times New Roman" panose="02020603050405020304" pitchFamily="18" charset="0"/>
                <a:cs typeface="Times New Roman" panose="02020603050405020304" pitchFamily="18" charset="0"/>
              </a:rPr>
              <a:t>  način na koji dijete sisa</a:t>
            </a:r>
          </a:p>
          <a:p>
            <a:pPr lvl="1"/>
            <a:r>
              <a:rPr lang="sr-Latn-RS" sz="2400" b="1" dirty="0">
                <a:latin typeface="Times New Roman" panose="02020603050405020304" pitchFamily="18" charset="0"/>
                <a:cs typeface="Times New Roman" panose="02020603050405020304" pitchFamily="18" charset="0"/>
              </a:rPr>
              <a:t>pokazati</a:t>
            </a:r>
            <a:r>
              <a:rPr lang="sr-Latn-RS" sz="2400" dirty="0">
                <a:latin typeface="Times New Roman" panose="02020603050405020304" pitchFamily="18" charset="0"/>
                <a:cs typeface="Times New Roman" panose="02020603050405020304" pitchFamily="18" charset="0"/>
              </a:rPr>
              <a:t> majci kako će i ona </a:t>
            </a:r>
            <a:r>
              <a:rPr lang="sr-Latn-RS" sz="2400" b="1" dirty="0">
                <a:latin typeface="Times New Roman" panose="02020603050405020304" pitchFamily="18" charset="0"/>
                <a:cs typeface="Times New Roman" panose="02020603050405020304" pitchFamily="18" charset="0"/>
              </a:rPr>
              <a:t>prepoznati pravilno sisanje</a:t>
            </a:r>
            <a:endParaRPr lang="sr-Latn-RS" sz="2400" dirty="0">
              <a:latin typeface="Times New Roman" panose="02020603050405020304" pitchFamily="18" charset="0"/>
              <a:cs typeface="Times New Roman" panose="02020603050405020304" pitchFamily="18" charset="0"/>
            </a:endParaRPr>
          </a:p>
          <a:p>
            <a:pPr lvl="1"/>
            <a:r>
              <a:rPr lang="sr-Latn-RS" sz="2400" b="1" dirty="0">
                <a:latin typeface="Times New Roman" panose="02020603050405020304" pitchFamily="18" charset="0"/>
                <a:cs typeface="Times New Roman" panose="02020603050405020304" pitchFamily="18" charset="0"/>
              </a:rPr>
              <a:t>Podstiče majku </a:t>
            </a:r>
            <a:r>
              <a:rPr lang="sr-Latn-RS" sz="2400" dirty="0">
                <a:latin typeface="Times New Roman" panose="02020603050405020304" pitchFamily="18" charset="0"/>
                <a:cs typeface="Times New Roman" panose="02020603050405020304" pitchFamily="18" charset="0"/>
              </a:rPr>
              <a:t>na dojenje i objasni joj sve prednosti i njegov blagotvorni učinak na dijete i majku. </a:t>
            </a:r>
          </a:p>
          <a:p>
            <a:pPr lvl="1"/>
            <a:r>
              <a:rPr lang="sr-Latn-RS" sz="2400" dirty="0">
                <a:latin typeface="Times New Roman" panose="02020603050405020304" pitchFamily="18" charset="0"/>
                <a:cs typeface="Times New Roman" panose="02020603050405020304" pitchFamily="18" charset="0"/>
              </a:rPr>
              <a:t>Potrebno je i </a:t>
            </a:r>
            <a:r>
              <a:rPr lang="sr-Latn-RS" sz="2400" b="1" dirty="0">
                <a:latin typeface="Times New Roman" panose="02020603050405020304" pitchFamily="18" charset="0"/>
                <a:cs typeface="Times New Roman" panose="02020603050405020304" pitchFamily="18" charset="0"/>
              </a:rPr>
              <a:t>ukazati na postojanje grupa </a:t>
            </a:r>
            <a:r>
              <a:rPr lang="sr-Latn-RS" sz="2400" dirty="0">
                <a:latin typeface="Times New Roman" panose="02020603050405020304" pitchFamily="18" charset="0"/>
                <a:cs typeface="Times New Roman" panose="02020603050405020304" pitchFamily="18" charset="0"/>
              </a:rPr>
              <a:t>za pomoć dojenju u koje se mogu uključiti i koje će im uvelike olakšati sami početak i dati sigurnost u ispravnost dojenja</a:t>
            </a:r>
          </a:p>
          <a:p>
            <a:r>
              <a:rPr lang="sr-Latn-RS" sz="2000" b="1" dirty="0">
                <a:latin typeface="Times New Roman" panose="02020603050405020304" pitchFamily="18" charset="0"/>
                <a:cs typeface="Times New Roman" panose="02020603050405020304" pitchFamily="18" charset="0"/>
              </a:rPr>
              <a:t>BOLNE BRADAVICE- </a:t>
            </a:r>
            <a:r>
              <a:rPr lang="sr-Latn-RS" sz="2000" dirty="0">
                <a:latin typeface="Times New Roman" panose="02020603050405020304" pitchFamily="18" charset="0"/>
                <a:cs typeface="Times New Roman" panose="02020603050405020304" pitchFamily="18" charset="0"/>
              </a:rPr>
              <a:t>nastaju grubom manipulacije s dojkama (trljanje ručnikom, pranje sapunom), nepravilnim hvatanjem zbog uvučenih ili plosnatih bradavica …</a:t>
            </a:r>
          </a:p>
          <a:p>
            <a:r>
              <a:rPr lang="sr-Latn-RS" sz="2000" b="1" dirty="0">
                <a:latin typeface="Times New Roman" panose="02020603050405020304" pitchFamily="18" charset="0"/>
                <a:cs typeface="Times New Roman" panose="02020603050405020304" pitchFamily="18" charset="0"/>
              </a:rPr>
              <a:t>RAGADE-</a:t>
            </a:r>
            <a:r>
              <a:rPr lang="sr-Latn-RS" sz="2000" dirty="0">
                <a:latin typeface="Times New Roman" panose="02020603050405020304" pitchFamily="18" charset="0"/>
                <a:cs typeface="Times New Roman" panose="02020603050405020304" pitchFamily="18" charset="0"/>
              </a:rPr>
              <a:t> bolne, ispucane bradavice koje mogu i krvariti. U takvom slučaju potrebno je umiriti majku i objasniti joj da to nije razlog za prestanak dojenja. Potrebno je nakon pranja dojki nježno ih obrisati mekanim ručnikom, istisnuti malo mlijeka koje će djelovati na ragade ako ih ima te nositi ugodne pamučne grudnjake. </a:t>
            </a:r>
          </a:p>
          <a:p>
            <a:r>
              <a:rPr lang="sr-Latn-RS" sz="2000" b="1" dirty="0">
                <a:latin typeface="Times New Roman" panose="02020603050405020304" pitchFamily="18" charset="0"/>
                <a:cs typeface="Times New Roman" panose="02020603050405020304" pitchFamily="18" charset="0"/>
              </a:rPr>
              <a:t>UVUČENE ILI JAKO PLOSNATE BRADAVICE- </a:t>
            </a:r>
            <a:r>
              <a:rPr lang="sr-Latn-RS" sz="2000" dirty="0">
                <a:latin typeface="Times New Roman" panose="02020603050405020304" pitchFamily="18" charset="0"/>
                <a:cs typeface="Times New Roman" panose="02020603050405020304" pitchFamily="18" charset="0"/>
              </a:rPr>
              <a:t>umanjiti ćemo nošenjem nastavaka za oblikovanje bradavica, dojenjem preko šeširića za dojenje (bradavice se u velikoj većini slučajeva izvuku dojenjem).</a:t>
            </a:r>
          </a:p>
          <a:p>
            <a:endParaRPr lang="en-US" dirty="0">
              <a:latin typeface="Times New Roman" panose="02020603050405020304" pitchFamily="18" charset="0"/>
              <a:cs typeface="Times New Roman" panose="02020603050405020304" pitchFamily="18" charset="0"/>
            </a:endParaRPr>
          </a:p>
        </p:txBody>
      </p:sp>
      <p:pic>
        <p:nvPicPr>
          <p:cNvPr id="4" name="Slika 3">
            <a:extLst>
              <a:ext uri="{FF2B5EF4-FFF2-40B4-BE49-F238E27FC236}">
                <a16:creationId xmlns:a16="http://schemas.microsoft.com/office/drawing/2014/main" id="{9A07E559-92B0-4DC5-9104-F74E9DB4F045}"/>
              </a:ext>
            </a:extLst>
          </p:cNvPr>
          <p:cNvPicPr>
            <a:picLocks noChangeAspect="1"/>
          </p:cNvPicPr>
          <p:nvPr/>
        </p:nvPicPr>
        <p:blipFill>
          <a:blip r:embed="rId2"/>
          <a:stretch>
            <a:fillRect/>
          </a:stretch>
        </p:blipFill>
        <p:spPr>
          <a:xfrm>
            <a:off x="8417581" y="233266"/>
            <a:ext cx="3707745" cy="2176560"/>
          </a:xfrm>
          <a:prstGeom prst="rect">
            <a:avLst/>
          </a:prstGeom>
        </p:spPr>
      </p:pic>
    </p:spTree>
    <p:extLst>
      <p:ext uri="{BB962C8B-B14F-4D97-AF65-F5344CB8AC3E}">
        <p14:creationId xmlns:p14="http://schemas.microsoft.com/office/powerpoint/2010/main" val="3356780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D99D60-771A-4223-8E4E-103582AE48D9}"/>
              </a:ext>
            </a:extLst>
          </p:cNvPr>
          <p:cNvSpPr>
            <a:spLocks noGrp="1"/>
          </p:cNvSpPr>
          <p:nvPr>
            <p:ph idx="1"/>
          </p:nvPr>
        </p:nvSpPr>
        <p:spPr>
          <a:xfrm>
            <a:off x="1371600" y="1278294"/>
            <a:ext cx="9601200" cy="5066522"/>
          </a:xfrm>
          <a:solidFill>
            <a:schemeClr val="bg1"/>
          </a:solidFill>
        </p:spPr>
        <p:txBody>
          <a:bodyPr>
            <a:normAutofit lnSpcReduction="10000"/>
          </a:bodyPr>
          <a:lstStyle/>
          <a:p>
            <a:r>
              <a:rPr lang="sr-Latn-RS" sz="2000" dirty="0">
                <a:latin typeface="Times New Roman" panose="02020603050405020304" pitchFamily="18" charset="0"/>
                <a:cs typeface="Times New Roman" panose="02020603050405020304" pitchFamily="18" charset="0"/>
              </a:rPr>
              <a:t>Dvije posjete </a:t>
            </a:r>
            <a:r>
              <a:rPr lang="sr-Latn-RS" dirty="0">
                <a:latin typeface="Times New Roman" panose="02020603050405020304" pitchFamily="18" charset="0"/>
                <a:cs typeface="Times New Roman" panose="02020603050405020304" pitchFamily="18" charset="0"/>
              </a:rPr>
              <a:t>u </a:t>
            </a:r>
            <a:r>
              <a:rPr lang="sr-Latn-RS" b="1" dirty="0">
                <a:latin typeface="Times New Roman" panose="02020603050405020304" pitchFamily="18" charset="0"/>
                <a:cs typeface="Times New Roman" panose="02020603050405020304" pitchFamily="18" charset="0"/>
              </a:rPr>
              <a:t>trećem i šestom mjesecu</a:t>
            </a:r>
            <a:r>
              <a:rPr lang="sr-Latn-RS" dirty="0">
                <a:latin typeface="Times New Roman" panose="02020603050405020304" pitchFamily="18" charset="0"/>
                <a:cs typeface="Times New Roman" panose="02020603050405020304" pitchFamily="18" charset="0"/>
              </a:rPr>
              <a:t>, </a:t>
            </a:r>
          </a:p>
          <a:p>
            <a:r>
              <a:rPr lang="sr-Latn-RS" b="1" dirty="0">
                <a:latin typeface="Times New Roman" panose="02020603050405020304" pitchFamily="18" charset="0"/>
                <a:cs typeface="Times New Roman" panose="02020603050405020304" pitchFamily="18" charset="0"/>
              </a:rPr>
              <a:t>Odojčad pod rizikom </a:t>
            </a:r>
            <a:r>
              <a:rPr lang="sr-Latn-RS" dirty="0">
                <a:latin typeface="Times New Roman" panose="02020603050405020304" pitchFamily="18" charset="0"/>
                <a:cs typeface="Times New Roman" panose="02020603050405020304" pitchFamily="18" charset="0"/>
              </a:rPr>
              <a:t>se obilaze </a:t>
            </a:r>
            <a:r>
              <a:rPr lang="sr-Latn-RS" b="1" i="1" dirty="0">
                <a:latin typeface="Times New Roman" panose="02020603050405020304" pitchFamily="18" charset="0"/>
                <a:cs typeface="Times New Roman" panose="02020603050405020304" pitchFamily="18" charset="0"/>
              </a:rPr>
              <a:t>četiri puta godišnje</a:t>
            </a:r>
            <a:r>
              <a:rPr lang="sr-Latn-RS" dirty="0">
                <a:latin typeface="Times New Roman" panose="02020603050405020304" pitchFamily="18" charset="0"/>
                <a:cs typeface="Times New Roman" panose="02020603050405020304" pitchFamily="18" charset="0"/>
              </a:rPr>
              <a:t>, po potrebi i češće.</a:t>
            </a:r>
          </a:p>
          <a:p>
            <a:pPr lvl="1"/>
            <a:r>
              <a:rPr lang="sr-Latn-RS" dirty="0">
                <a:latin typeface="Times New Roman" panose="02020603050405020304" pitchFamily="18" charset="0"/>
                <a:cs typeface="Times New Roman" panose="02020603050405020304" pitchFamily="18" charset="0"/>
              </a:rPr>
              <a:t>Praćenje </a:t>
            </a:r>
            <a:r>
              <a:rPr lang="sr-Latn-RS" b="1" dirty="0">
                <a:latin typeface="Times New Roman" panose="02020603050405020304" pitchFamily="18" charset="0"/>
                <a:cs typeface="Times New Roman" panose="02020603050405020304" pitchFamily="18" charset="0"/>
              </a:rPr>
              <a:t>rasta i razvoja </a:t>
            </a:r>
            <a:r>
              <a:rPr lang="sr-Latn-RS" dirty="0">
                <a:latin typeface="Times New Roman" panose="02020603050405020304" pitchFamily="18" charset="0"/>
                <a:cs typeface="Times New Roman" panose="02020603050405020304" pitchFamily="18" charset="0"/>
              </a:rPr>
              <a:t>odojčeta,</a:t>
            </a:r>
          </a:p>
          <a:p>
            <a:pPr lvl="1"/>
            <a:r>
              <a:rPr lang="sr-Latn-RS" b="1" dirty="0">
                <a:latin typeface="Times New Roman" panose="02020603050405020304" pitchFamily="18" charset="0"/>
                <a:cs typeface="Times New Roman" panose="02020603050405020304" pitchFamily="18" charset="0"/>
              </a:rPr>
              <a:t>Zdravstveni nadzor </a:t>
            </a:r>
            <a:r>
              <a:rPr lang="sr-Latn-RS" dirty="0">
                <a:latin typeface="Times New Roman" panose="02020603050405020304" pitchFamily="18" charset="0"/>
                <a:cs typeface="Times New Roman" panose="02020603050405020304" pitchFamily="18" charset="0"/>
              </a:rPr>
              <a:t>odojčeta pod rizikom, </a:t>
            </a:r>
          </a:p>
          <a:p>
            <a:pPr lvl="1"/>
            <a:r>
              <a:rPr lang="sr-Latn-RS" b="1" dirty="0">
                <a:latin typeface="Times New Roman" panose="02020603050405020304" pitchFamily="18" charset="0"/>
                <a:cs typeface="Times New Roman" panose="02020603050405020304" pitchFamily="18" charset="0"/>
              </a:rPr>
              <a:t>Kontrola vakcinalnog </a:t>
            </a:r>
            <a:r>
              <a:rPr lang="sr-Latn-RS" dirty="0">
                <a:latin typeface="Times New Roman" panose="02020603050405020304" pitchFamily="18" charset="0"/>
                <a:cs typeface="Times New Roman" panose="02020603050405020304" pitchFamily="18" charset="0"/>
              </a:rPr>
              <a:t>statusa,</a:t>
            </a:r>
          </a:p>
          <a:p>
            <a:pPr lvl="1"/>
            <a:r>
              <a:rPr lang="sr-Latn-RS" b="1" dirty="0">
                <a:latin typeface="Times New Roman" panose="02020603050405020304" pitchFamily="18" charset="0"/>
                <a:cs typeface="Times New Roman" panose="02020603050405020304" pitchFamily="18" charset="0"/>
              </a:rPr>
              <a:t>Kontrola i stimulacija </a:t>
            </a:r>
            <a:r>
              <a:rPr lang="sr-Latn-RS" dirty="0">
                <a:latin typeface="Times New Roman" panose="02020603050405020304" pitchFamily="18" charset="0"/>
                <a:cs typeface="Times New Roman" panose="02020603050405020304" pitchFamily="18" charset="0"/>
              </a:rPr>
              <a:t>pravilne njega odojčeta,dojenja, </a:t>
            </a:r>
          </a:p>
          <a:p>
            <a:pPr lvl="1"/>
            <a:r>
              <a:rPr lang="sr-Latn-RS" b="1" dirty="0">
                <a:latin typeface="Times New Roman" panose="02020603050405020304" pitchFamily="18" charset="0"/>
                <a:cs typeface="Times New Roman" panose="02020603050405020304" pitchFamily="18" charset="0"/>
              </a:rPr>
              <a:t>Pripremanje hrane i adekvatna ishrana </a:t>
            </a:r>
            <a:r>
              <a:rPr lang="sr-Latn-RS" dirty="0">
                <a:latin typeface="Times New Roman" panose="02020603050405020304" pitchFamily="18" charset="0"/>
                <a:cs typeface="Times New Roman" panose="02020603050405020304" pitchFamily="18" charset="0"/>
              </a:rPr>
              <a:t>– </a:t>
            </a:r>
            <a:r>
              <a:rPr lang="sr-Latn-RS" b="1" dirty="0">
                <a:latin typeface="Times New Roman" panose="02020603050405020304" pitchFamily="18" charset="0"/>
                <a:cs typeface="Times New Roman" panose="02020603050405020304" pitchFamily="18" charset="0"/>
              </a:rPr>
              <a:t> dopunska ishrana</a:t>
            </a:r>
            <a:r>
              <a:rPr lang="sr-Latn-RS" dirty="0">
                <a:latin typeface="Times New Roman" panose="02020603050405020304" pitchFamily="18" charset="0"/>
                <a:cs typeface="Times New Roman" panose="02020603050405020304" pitchFamily="18" charset="0"/>
              </a:rPr>
              <a:t>  </a:t>
            </a:r>
          </a:p>
          <a:p>
            <a:pPr lvl="1"/>
            <a:r>
              <a:rPr lang="sr-Latn-RS" dirty="0">
                <a:latin typeface="Times New Roman" panose="02020603050405020304" pitchFamily="18" charset="0"/>
                <a:cs typeface="Times New Roman" panose="02020603050405020304" pitchFamily="18" charset="0"/>
              </a:rPr>
              <a:t>Informisanje i </a:t>
            </a:r>
            <a:r>
              <a:rPr lang="sr-Latn-RS" b="1" dirty="0">
                <a:latin typeface="Times New Roman" panose="02020603050405020304" pitchFamily="18" charset="0"/>
                <a:cs typeface="Times New Roman" panose="02020603050405020304" pitchFamily="18" charset="0"/>
              </a:rPr>
              <a:t>savjt o dnevnom režimu </a:t>
            </a:r>
            <a:r>
              <a:rPr lang="sr-Latn-RS" dirty="0">
                <a:latin typeface="Times New Roman" panose="02020603050405020304" pitchFamily="18" charset="0"/>
                <a:cs typeface="Times New Roman" panose="02020603050405020304" pitchFamily="18" charset="0"/>
              </a:rPr>
              <a:t>odojčeta, </a:t>
            </a:r>
          </a:p>
          <a:p>
            <a:pPr lvl="1"/>
            <a:r>
              <a:rPr lang="sr-Latn-RS" dirty="0">
                <a:latin typeface="Times New Roman" panose="02020603050405020304" pitchFamily="18" charset="0"/>
                <a:cs typeface="Times New Roman" panose="02020603050405020304" pitchFamily="18" charset="0"/>
              </a:rPr>
              <a:t>Upućivanje na </a:t>
            </a:r>
            <a:r>
              <a:rPr lang="sr-Latn-RS" b="1" dirty="0">
                <a:latin typeface="Times New Roman" panose="02020603050405020304" pitchFamily="18" charset="0"/>
                <a:cs typeface="Times New Roman" panose="02020603050405020304" pitchFamily="18" charset="0"/>
              </a:rPr>
              <a:t>značaj razvijanja dobre komunikacije </a:t>
            </a:r>
            <a:r>
              <a:rPr lang="sr-Latn-RS" dirty="0">
                <a:latin typeface="Times New Roman" panose="02020603050405020304" pitchFamily="18" charset="0"/>
                <a:cs typeface="Times New Roman" panose="02020603050405020304" pitchFamily="18" charset="0"/>
              </a:rPr>
              <a:t>odojčeta i majke ali i ostalih </a:t>
            </a:r>
          </a:p>
          <a:p>
            <a:pPr lvl="1"/>
            <a:r>
              <a:rPr lang="sr-Latn-RS" dirty="0">
                <a:latin typeface="Times New Roman" panose="02020603050405020304" pitchFamily="18" charset="0"/>
                <a:cs typeface="Times New Roman" panose="02020603050405020304" pitchFamily="18" charset="0"/>
              </a:rPr>
              <a:t> </a:t>
            </a:r>
            <a:r>
              <a:rPr lang="sr-Latn-RS" b="1" dirty="0">
                <a:latin typeface="Times New Roman" panose="02020603050405020304" pitchFamily="18" charset="0"/>
                <a:cs typeface="Times New Roman" panose="02020603050405020304" pitchFamily="18" charset="0"/>
              </a:rPr>
              <a:t>Stimulacija igranja </a:t>
            </a:r>
            <a:r>
              <a:rPr lang="sr-Latn-RS" dirty="0">
                <a:latin typeface="Times New Roman" panose="02020603050405020304" pitchFamily="18" charset="0"/>
                <a:cs typeface="Times New Roman" panose="02020603050405020304" pitchFamily="18" charset="0"/>
              </a:rPr>
              <a:t>s djetetom, </a:t>
            </a:r>
          </a:p>
          <a:p>
            <a:pPr lvl="1"/>
            <a:r>
              <a:rPr lang="sr-Latn-RS" b="1" dirty="0">
                <a:latin typeface="Times New Roman" panose="02020603050405020304" pitchFamily="18" charset="0"/>
                <a:cs typeface="Times New Roman" panose="02020603050405020304" pitchFamily="18" charset="0"/>
              </a:rPr>
              <a:t>Prepoznavanje zanemarivanja ili zlostavljanja djeteta </a:t>
            </a:r>
            <a:r>
              <a:rPr lang="sr-Latn-RS" dirty="0">
                <a:latin typeface="Times New Roman" panose="02020603050405020304" pitchFamily="18" charset="0"/>
                <a:cs typeface="Times New Roman" panose="02020603050405020304" pitchFamily="18" charset="0"/>
              </a:rPr>
              <a:t>i intervencije u slučaju postojanja, sagledavanje mogućih rizika i po potrebi preduzimanje adekvatnih mjera, </a:t>
            </a:r>
          </a:p>
          <a:p>
            <a:pPr lvl="1"/>
            <a:r>
              <a:rPr lang="sr-Latn-RS" dirty="0">
                <a:latin typeface="Times New Roman" panose="02020603050405020304" pitchFamily="18" charset="0"/>
                <a:cs typeface="Times New Roman" panose="02020603050405020304" pitchFamily="18" charset="0"/>
              </a:rPr>
              <a:t>uključujući i potrebnu saradnju </a:t>
            </a:r>
            <a:r>
              <a:rPr lang="sr-Latn-RS" b="1" dirty="0">
                <a:latin typeface="Times New Roman" panose="02020603050405020304" pitchFamily="18" charset="0"/>
                <a:cs typeface="Times New Roman" panose="02020603050405020304" pitchFamily="18" charset="0"/>
              </a:rPr>
              <a:t>sa ostalim službama u zajednici</a:t>
            </a:r>
            <a:r>
              <a:rPr lang="sr-Latn-R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AFA8C78-F5C5-46E5-9583-40F2FD468206}"/>
              </a:ext>
            </a:extLst>
          </p:cNvPr>
          <p:cNvSpPr txBox="1"/>
          <p:nvPr/>
        </p:nvSpPr>
        <p:spPr>
          <a:xfrm>
            <a:off x="1502229" y="278659"/>
            <a:ext cx="7642548" cy="369332"/>
          </a:xfrm>
          <a:prstGeom prst="rect">
            <a:avLst/>
          </a:prstGeom>
          <a:noFill/>
        </p:spPr>
        <p:txBody>
          <a:bodyPr wrap="square">
            <a:spAutoFit/>
          </a:bodyPr>
          <a:lstStyle/>
          <a:p>
            <a:pPr algn="ctr"/>
            <a:r>
              <a:rPr lang="sr-Latn-RS" sz="1800" b="1" dirty="0"/>
              <a:t>PRVI POSJETA PATRONAŽNE SESTRE  MAJCI I NOVOROĐENČETU</a:t>
            </a:r>
            <a:endParaRPr lang="en-US" dirty="0"/>
          </a:p>
        </p:txBody>
      </p:sp>
    </p:spTree>
    <p:extLst>
      <p:ext uri="{BB962C8B-B14F-4D97-AF65-F5344CB8AC3E}">
        <p14:creationId xmlns:p14="http://schemas.microsoft.com/office/powerpoint/2010/main" val="36303596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CEE196B-7D55-4786-9620-0F6D22D507C0}"/>
              </a:ext>
            </a:extLst>
          </p:cNvPr>
          <p:cNvSpPr txBox="1"/>
          <p:nvPr/>
        </p:nvSpPr>
        <p:spPr>
          <a:xfrm>
            <a:off x="2908818" y="2217967"/>
            <a:ext cx="6097554" cy="1692771"/>
          </a:xfrm>
          <a:prstGeom prst="rect">
            <a:avLst/>
          </a:prstGeom>
          <a:noFill/>
        </p:spPr>
        <p:txBody>
          <a:bodyPr wrap="square">
            <a:spAutoFit/>
          </a:bodyPr>
          <a:lstStyle/>
          <a:p>
            <a:pPr algn="ctr"/>
            <a:r>
              <a:rPr lang="sr-Latn-RS" altLang="sr-Latn-RS" sz="4400" dirty="0">
                <a:latin typeface="Arial" panose="020B0604020202020204" pitchFamily="34" charset="0"/>
              </a:rPr>
              <a:t>HVALA NA PAŽNJI !</a:t>
            </a:r>
          </a:p>
          <a:p>
            <a:pPr algn="ctr"/>
            <a:endParaRPr lang="sr-Latn-RS" altLang="sr-Latn-RS" sz="6000" dirty="0">
              <a:latin typeface="Arial" panose="020B0604020202020204" pitchFamily="34" charset="0"/>
            </a:endParaRPr>
          </a:p>
        </p:txBody>
      </p:sp>
    </p:spTree>
    <p:extLst>
      <p:ext uri="{BB962C8B-B14F-4D97-AF65-F5344CB8AC3E}">
        <p14:creationId xmlns:p14="http://schemas.microsoft.com/office/powerpoint/2010/main" val="1917663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115A1-59EE-42EE-97A3-CFE34DEB059E}"/>
              </a:ext>
            </a:extLst>
          </p:cNvPr>
          <p:cNvSpPr>
            <a:spLocks noGrp="1"/>
          </p:cNvSpPr>
          <p:nvPr>
            <p:ph type="title"/>
          </p:nvPr>
        </p:nvSpPr>
        <p:spPr>
          <a:xfrm>
            <a:off x="1418834" y="162119"/>
            <a:ext cx="9601200" cy="1485900"/>
          </a:xfrm>
        </p:spPr>
        <p:txBody>
          <a:bodyPr/>
          <a:lstStyle/>
          <a:p>
            <a:pPr algn="ctr"/>
            <a:r>
              <a:rPr lang="sr-Latn-RS" altLang="sr-Latn-RS" sz="4400" b="1" dirty="0">
                <a:solidFill>
                  <a:srgbClr val="FF0000"/>
                </a:solidFill>
              </a:rPr>
              <a:t>Procjena kvaliteta rada</a:t>
            </a:r>
            <a:endParaRPr lang="en-US" dirty="0"/>
          </a:p>
        </p:txBody>
      </p:sp>
      <p:sp>
        <p:nvSpPr>
          <p:cNvPr id="3" name="Content Placeholder 2">
            <a:extLst>
              <a:ext uri="{FF2B5EF4-FFF2-40B4-BE49-F238E27FC236}">
                <a16:creationId xmlns:a16="http://schemas.microsoft.com/office/drawing/2014/main" id="{74375019-9EB6-44A8-B862-C1042DB9CD09}"/>
              </a:ext>
            </a:extLst>
          </p:cNvPr>
          <p:cNvSpPr>
            <a:spLocks noGrp="1"/>
          </p:cNvSpPr>
          <p:nvPr>
            <p:ph idx="1"/>
          </p:nvPr>
        </p:nvSpPr>
        <p:spPr>
          <a:xfrm>
            <a:off x="1009455" y="1043569"/>
            <a:ext cx="10775108" cy="5652312"/>
          </a:xfrm>
          <a:solidFill>
            <a:schemeClr val="bg1"/>
          </a:solidFill>
        </p:spPr>
        <p:txBody>
          <a:bodyPr>
            <a:normAutofit fontScale="70000" lnSpcReduction="20000"/>
          </a:bodyPr>
          <a:lstStyle/>
          <a:p>
            <a:pPr lvl="1">
              <a:spcAft>
                <a:spcPts val="0"/>
              </a:spcAft>
              <a:buClr>
                <a:srgbClr val="FF0000"/>
              </a:buClr>
              <a:buFont typeface="Wingdings" panose="05000000000000000000" pitchFamily="2" charset="2"/>
              <a:buChar char="q"/>
              <a:defRPr/>
            </a:pPr>
            <a:r>
              <a:rPr lang="sr-Latn-RS" altLang="sr-Latn-RS" sz="3200" b="1" i="1" u="sng" cap="all" dirty="0">
                <a:solidFill>
                  <a:srgbClr val="FF0000"/>
                </a:solidFill>
                <a:latin typeface="Times New Roman" panose="02020603050405020304" pitchFamily="18" charset="0"/>
                <a:cs typeface="Times New Roman" panose="02020603050405020304" pitchFamily="18" charset="0"/>
              </a:rPr>
              <a:t>industrijski koncept :</a:t>
            </a:r>
          </a:p>
          <a:p>
            <a:pPr lvl="1">
              <a:spcAft>
                <a:spcPts val="0"/>
              </a:spcAft>
              <a:buClr>
                <a:srgbClr val="FF0000"/>
              </a:buClr>
              <a:buFont typeface="Wingdings" panose="05000000000000000000" pitchFamily="2" charset="2"/>
              <a:buChar char="q"/>
              <a:defRPr/>
            </a:pPr>
            <a:r>
              <a:rPr lang="sr-Latn-RS" altLang="sr-Latn-RS" sz="2800" b="1" cap="all" dirty="0">
                <a:latin typeface="Times New Roman" panose="02020603050405020304" pitchFamily="18" charset="0"/>
                <a:cs typeface="Times New Roman" panose="02020603050405020304" pitchFamily="18" charset="0"/>
              </a:rPr>
              <a:t>dobar kvalitet:</a:t>
            </a:r>
          </a:p>
          <a:p>
            <a:pPr lvl="2">
              <a:spcAft>
                <a:spcPts val="0"/>
              </a:spcAft>
              <a:buClr>
                <a:srgbClr val="FF0000"/>
              </a:buClr>
              <a:buFont typeface="Wingdings" panose="05000000000000000000" pitchFamily="2" charset="2"/>
              <a:buChar char="q"/>
              <a:defRPr/>
            </a:pPr>
            <a:r>
              <a:rPr lang="sr-Latn-RS" altLang="sr-Latn-RS" sz="2600" b="1" i="1" dirty="0">
                <a:latin typeface="Times New Roman" panose="02020603050405020304" pitchFamily="18" charset="0"/>
                <a:cs typeface="Times New Roman" panose="02020603050405020304" pitchFamily="18" charset="0"/>
              </a:rPr>
              <a:t>smanjuje troškove</a:t>
            </a:r>
            <a:r>
              <a:rPr lang="sr-Latn-RS" altLang="sr-Latn-RS" sz="2600" dirty="0">
                <a:latin typeface="Times New Roman" panose="02020603050405020304" pitchFamily="18" charset="0"/>
                <a:cs typeface="Times New Roman" panose="02020603050405020304" pitchFamily="18" charset="0"/>
              </a:rPr>
              <a:t>,</a:t>
            </a:r>
          </a:p>
          <a:p>
            <a:pPr lvl="2">
              <a:spcAft>
                <a:spcPts val="0"/>
              </a:spcAft>
              <a:buClr>
                <a:srgbClr val="FF0000"/>
              </a:buClr>
              <a:buFont typeface="Wingdings" panose="05000000000000000000" pitchFamily="2" charset="2"/>
              <a:buChar char="q"/>
              <a:defRPr/>
            </a:pPr>
            <a:r>
              <a:rPr lang="sr-Latn-RS" altLang="sr-Latn-RS" sz="2600" b="1" i="1" dirty="0">
                <a:latin typeface="Times New Roman" panose="02020603050405020304" pitchFamily="18" charset="0"/>
                <a:cs typeface="Times New Roman" panose="02020603050405020304" pitchFamily="18" charset="0"/>
              </a:rPr>
              <a:t>povećava produktivnost</a:t>
            </a:r>
            <a:r>
              <a:rPr lang="sr-Latn-RS" altLang="sr-Latn-RS" sz="2600" dirty="0">
                <a:latin typeface="Times New Roman" panose="02020603050405020304" pitchFamily="18" charset="0"/>
                <a:cs typeface="Times New Roman" panose="02020603050405020304" pitchFamily="18" charset="0"/>
              </a:rPr>
              <a:t>, </a:t>
            </a:r>
          </a:p>
          <a:p>
            <a:pPr lvl="2">
              <a:spcAft>
                <a:spcPts val="0"/>
              </a:spcAft>
              <a:buClr>
                <a:srgbClr val="FF0000"/>
              </a:buClr>
              <a:buFont typeface="Wingdings" panose="05000000000000000000" pitchFamily="2" charset="2"/>
              <a:buChar char="q"/>
              <a:defRPr/>
            </a:pPr>
            <a:r>
              <a:rPr lang="sr-Latn-RS" altLang="sr-Latn-RS" sz="2600" b="1" i="1" dirty="0">
                <a:latin typeface="Times New Roman" panose="02020603050405020304" pitchFamily="18" charset="0"/>
                <a:cs typeface="Times New Roman" panose="02020603050405020304" pitchFamily="18" charset="0"/>
              </a:rPr>
              <a:t>stvara nove materijalne vrijednosti</a:t>
            </a:r>
            <a:r>
              <a:rPr lang="sr-Latn-RS" altLang="sr-Latn-RS" sz="2600" dirty="0">
                <a:latin typeface="Times New Roman" panose="02020603050405020304" pitchFamily="18" charset="0"/>
                <a:cs typeface="Times New Roman" panose="02020603050405020304" pitchFamily="18" charset="0"/>
              </a:rPr>
              <a:t>,</a:t>
            </a:r>
          </a:p>
          <a:p>
            <a:pPr lvl="2">
              <a:spcAft>
                <a:spcPts val="0"/>
              </a:spcAft>
              <a:buClr>
                <a:srgbClr val="FF0000"/>
              </a:buClr>
              <a:buFont typeface="Wingdings" panose="05000000000000000000" pitchFamily="2" charset="2"/>
              <a:buChar char="q"/>
              <a:defRPr/>
            </a:pPr>
            <a:r>
              <a:rPr lang="sr-Latn-RS" altLang="sr-Latn-RS" sz="2600" dirty="0">
                <a:latin typeface="Times New Roman" panose="02020603050405020304" pitchFamily="18" charset="0"/>
                <a:cs typeface="Times New Roman" panose="02020603050405020304" pitchFamily="18" charset="0"/>
              </a:rPr>
              <a:t>povećava </a:t>
            </a:r>
            <a:r>
              <a:rPr lang="pl-PL" altLang="sr-Latn-RS" sz="2600" dirty="0">
                <a:latin typeface="Times New Roman" panose="02020603050405020304" pitchFamily="18" charset="0"/>
                <a:cs typeface="Times New Roman" panose="02020603050405020304" pitchFamily="18" charset="0"/>
              </a:rPr>
              <a:t>kompetentu </a:t>
            </a:r>
            <a:r>
              <a:rPr lang="pl-PL" altLang="sr-Latn-RS" sz="2600" b="1" i="1" dirty="0">
                <a:latin typeface="Times New Roman" panose="02020603050405020304" pitchFamily="18" charset="0"/>
                <a:cs typeface="Times New Roman" panose="02020603050405020304" pitchFamily="18" charset="0"/>
              </a:rPr>
              <a:t>poziciju organizacije</a:t>
            </a:r>
          </a:p>
          <a:p>
            <a:pPr lvl="2">
              <a:spcAft>
                <a:spcPts val="0"/>
              </a:spcAft>
              <a:buClr>
                <a:srgbClr val="FF0000"/>
              </a:buClr>
              <a:buFont typeface="Wingdings" panose="05000000000000000000" pitchFamily="2" charset="2"/>
              <a:buChar char="q"/>
              <a:defRPr/>
            </a:pPr>
            <a:r>
              <a:rPr lang="pl-PL" altLang="sr-Latn-RS" sz="2600" dirty="0">
                <a:latin typeface="Times New Roman" panose="02020603050405020304" pitchFamily="18" charset="0"/>
                <a:cs typeface="Times New Roman" panose="02020603050405020304" pitchFamily="18" charset="0"/>
              </a:rPr>
              <a:t>stvara </a:t>
            </a:r>
            <a:r>
              <a:rPr lang="pl-PL" altLang="sr-Latn-RS" sz="2600" b="1" i="1" dirty="0">
                <a:latin typeface="Times New Roman" panose="02020603050405020304" pitchFamily="18" charset="0"/>
                <a:cs typeface="Times New Roman" panose="02020603050405020304" pitchFamily="18" charset="0"/>
              </a:rPr>
              <a:t>više prostora za zapošljavanje</a:t>
            </a:r>
          </a:p>
          <a:p>
            <a:pPr lvl="2">
              <a:spcAft>
                <a:spcPts val="0"/>
              </a:spcAft>
              <a:buClr>
                <a:srgbClr val="FF0000"/>
              </a:buClr>
              <a:buFont typeface="Wingdings" panose="05000000000000000000" pitchFamily="2" charset="2"/>
              <a:buChar char="q"/>
              <a:defRPr/>
            </a:pPr>
            <a:r>
              <a:rPr lang="pl-PL" altLang="sr-Latn-RS" sz="2600" dirty="0">
                <a:latin typeface="Times New Roman" panose="02020603050405020304" pitchFamily="18" charset="0"/>
                <a:cs typeface="Times New Roman" panose="02020603050405020304" pitchFamily="18" charset="0"/>
              </a:rPr>
              <a:t>dovodi do</a:t>
            </a:r>
            <a:r>
              <a:rPr lang="pl-PL" altLang="sr-Latn-RS" sz="2600" b="1" i="1" dirty="0">
                <a:latin typeface="Times New Roman" panose="02020603050405020304" pitchFamily="18" charset="0"/>
                <a:cs typeface="Times New Roman" panose="02020603050405020304" pitchFamily="18" charset="0"/>
              </a:rPr>
              <a:t> </a:t>
            </a:r>
            <a:r>
              <a:rPr lang="sr-Latn-RS" altLang="sr-Latn-RS" sz="2600" b="1" i="1" dirty="0">
                <a:latin typeface="Times New Roman" panose="02020603050405020304" pitchFamily="18" charset="0"/>
                <a:cs typeface="Times New Roman" panose="02020603050405020304" pitchFamily="18" charset="0"/>
              </a:rPr>
              <a:t>pobošljšanja kvaliteta,</a:t>
            </a:r>
            <a:r>
              <a:rPr lang="sr-Latn-RS" altLang="sr-Latn-RS" sz="2600" dirty="0">
                <a:latin typeface="Times New Roman" panose="02020603050405020304" pitchFamily="18" charset="0"/>
                <a:cs typeface="Times New Roman" panose="02020603050405020304" pitchFamily="18" charset="0"/>
              </a:rPr>
              <a:t> čime se jedan ciklus zaokružuje, a istovremeno naredni počinje</a:t>
            </a:r>
          </a:p>
          <a:p>
            <a:pPr eaLnBrk="1" hangingPunct="1">
              <a:defRPr/>
            </a:pPr>
            <a:r>
              <a:rPr lang="sr-Latn-RS" altLang="sr-Latn-RS" sz="2400" b="1" u="sng" dirty="0">
                <a:solidFill>
                  <a:srgbClr val="FF0000"/>
                </a:solidFill>
                <a:latin typeface="Times New Roman" panose="02020603050405020304" pitchFamily="18" charset="0"/>
                <a:cs typeface="Times New Roman" panose="02020603050405020304" pitchFamily="18" charset="0"/>
              </a:rPr>
              <a:t>NE PRIHVATA:</a:t>
            </a:r>
            <a:endParaRPr lang="sr-Latn-RS" altLang="sr-Latn-RS" sz="2400" b="1" i="1" u="sng" dirty="0">
              <a:solidFill>
                <a:srgbClr val="FF0000"/>
              </a:solidFill>
              <a:latin typeface="Times New Roman" panose="02020603050405020304" pitchFamily="18" charset="0"/>
              <a:cs typeface="Times New Roman" panose="02020603050405020304" pitchFamily="18" charset="0"/>
            </a:endParaRPr>
          </a:p>
          <a:p>
            <a:pPr lvl="1" eaLnBrk="1" hangingPunct="1">
              <a:buFont typeface="Arial" panose="020B0604020202020204" pitchFamily="34" charset="0"/>
              <a:buChar char="•"/>
              <a:defRPr/>
            </a:pPr>
            <a:r>
              <a:rPr lang="sr-Latn-RS" altLang="sr-Latn-RS" sz="2600" b="1" i="1" dirty="0">
                <a:solidFill>
                  <a:srgbClr val="000000"/>
                </a:solidFill>
                <a:latin typeface="Times New Roman" panose="02020603050405020304" pitchFamily="18" charset="0"/>
                <a:cs typeface="Times New Roman" panose="02020603050405020304" pitchFamily="18" charset="0"/>
              </a:rPr>
              <a:t>neujednačen</a:t>
            </a:r>
            <a:r>
              <a:rPr lang="sr-Latn-RS" altLang="sr-Latn-RS" sz="2600" dirty="0">
                <a:solidFill>
                  <a:srgbClr val="000000"/>
                </a:solidFill>
                <a:latin typeface="Times New Roman" panose="02020603050405020304" pitchFamily="18" charset="0"/>
                <a:cs typeface="Times New Roman" panose="02020603050405020304" pitchFamily="18" charset="0"/>
              </a:rPr>
              <a:t> kvalitet zdravstvenih usluga</a:t>
            </a:r>
            <a:endParaRPr lang="sr-Latn-RS" altLang="sr-Latn-RS" sz="2600" b="1" i="1" dirty="0">
              <a:solidFill>
                <a:srgbClr val="000000"/>
              </a:solidFill>
              <a:latin typeface="Times New Roman" panose="02020603050405020304" pitchFamily="18" charset="0"/>
              <a:cs typeface="Times New Roman" panose="02020603050405020304" pitchFamily="18" charset="0"/>
            </a:endParaRPr>
          </a:p>
          <a:p>
            <a:pPr lvl="1" eaLnBrk="1" hangingPunct="1">
              <a:buFont typeface="Arial" panose="020B0604020202020204" pitchFamily="34" charset="0"/>
              <a:buChar char="•"/>
              <a:defRPr/>
            </a:pPr>
            <a:r>
              <a:rPr lang="sr-Latn-RS" altLang="sr-Latn-RS" sz="2600" b="1" i="1" dirty="0">
                <a:solidFill>
                  <a:srgbClr val="000000"/>
                </a:solidFill>
                <a:latin typeface="Times New Roman" panose="02020603050405020304" pitchFamily="18" charset="0"/>
                <a:cs typeface="Times New Roman" panose="02020603050405020304" pitchFamily="18" charset="0"/>
              </a:rPr>
              <a:t>neprihvatljiv nivo variranja </a:t>
            </a:r>
            <a:r>
              <a:rPr lang="sr-Latn-RS" altLang="sr-Latn-RS" sz="2600" dirty="0">
                <a:solidFill>
                  <a:srgbClr val="000000"/>
                </a:solidFill>
                <a:latin typeface="Times New Roman" panose="02020603050405020304" pitchFamily="18" charset="0"/>
                <a:cs typeface="Times New Roman" panose="02020603050405020304" pitchFamily="18" charset="0"/>
              </a:rPr>
              <a:t>u ishodima po zdravlje liječenja pacijenata</a:t>
            </a:r>
            <a:endParaRPr lang="sr-Latn-RS" altLang="sr-Latn-RS" sz="2600" b="1" i="1" dirty="0">
              <a:solidFill>
                <a:srgbClr val="000000"/>
              </a:solidFill>
              <a:latin typeface="Times New Roman" panose="02020603050405020304" pitchFamily="18" charset="0"/>
              <a:cs typeface="Times New Roman" panose="02020603050405020304" pitchFamily="18" charset="0"/>
            </a:endParaRPr>
          </a:p>
          <a:p>
            <a:pPr lvl="1" eaLnBrk="1" hangingPunct="1">
              <a:buFont typeface="Arial" panose="020B0604020202020204" pitchFamily="34" charset="0"/>
              <a:buChar char="•"/>
              <a:defRPr/>
            </a:pPr>
            <a:r>
              <a:rPr lang="sr-Latn-RS" altLang="sr-Latn-RS" sz="2600" b="1" i="1" dirty="0">
                <a:solidFill>
                  <a:srgbClr val="000000"/>
                </a:solidFill>
                <a:latin typeface="Times New Roman" panose="02020603050405020304" pitchFamily="18" charset="0"/>
                <a:cs typeface="Times New Roman" panose="02020603050405020304" pitchFamily="18" charset="0"/>
              </a:rPr>
              <a:t>neefikasno</a:t>
            </a:r>
            <a:r>
              <a:rPr lang="sr-Latn-RS" altLang="sr-Latn-RS" sz="2600" dirty="0">
                <a:solidFill>
                  <a:srgbClr val="000000"/>
                </a:solidFill>
                <a:latin typeface="Times New Roman" panose="02020603050405020304" pitchFamily="18" charset="0"/>
                <a:cs typeface="Times New Roman" panose="02020603050405020304" pitchFamily="18" charset="0"/>
              </a:rPr>
              <a:t> korišćenje zdravstvenih tehnologija</a:t>
            </a:r>
          </a:p>
          <a:p>
            <a:pPr lvl="1" eaLnBrk="1" hangingPunct="1">
              <a:buFont typeface="Arial" panose="020B0604020202020204" pitchFamily="34" charset="0"/>
              <a:buChar char="•"/>
              <a:defRPr/>
            </a:pPr>
            <a:r>
              <a:rPr lang="sr-Latn-RS" altLang="sr-Latn-RS" sz="2600" b="1" i="1" dirty="0">
                <a:solidFill>
                  <a:srgbClr val="000000"/>
                </a:solidFill>
                <a:latin typeface="Times New Roman" panose="02020603050405020304" pitchFamily="18" charset="0"/>
                <a:cs typeface="Times New Roman" panose="02020603050405020304" pitchFamily="18" charset="0"/>
              </a:rPr>
              <a:t>dugo vrijeme čekanja</a:t>
            </a:r>
            <a:r>
              <a:rPr lang="sr-Latn-RS" altLang="sr-Latn-RS" sz="2600" dirty="0">
                <a:solidFill>
                  <a:srgbClr val="FF0000"/>
                </a:solidFill>
                <a:latin typeface="Times New Roman" panose="02020603050405020304" pitchFamily="18" charset="0"/>
                <a:cs typeface="Times New Roman" panose="02020603050405020304" pitchFamily="18" charset="0"/>
              </a:rPr>
              <a:t> </a:t>
            </a:r>
            <a:r>
              <a:rPr lang="sr-Latn-RS" altLang="sr-Latn-RS" sz="2600" dirty="0">
                <a:solidFill>
                  <a:srgbClr val="000000"/>
                </a:solidFill>
                <a:latin typeface="Times New Roman" panose="02020603050405020304" pitchFamily="18" charset="0"/>
                <a:cs typeface="Times New Roman" panose="02020603050405020304" pitchFamily="18" charset="0"/>
              </a:rPr>
              <a:t>na medicinske procedure i intervencije </a:t>
            </a:r>
          </a:p>
          <a:p>
            <a:pPr lvl="1" eaLnBrk="1" hangingPunct="1">
              <a:buFont typeface="Arial" panose="020B0604020202020204" pitchFamily="34" charset="0"/>
              <a:buChar char="•"/>
              <a:defRPr/>
            </a:pPr>
            <a:r>
              <a:rPr lang="sr-Latn-RS" altLang="sr-Latn-RS" sz="2600" b="1" i="1" dirty="0">
                <a:solidFill>
                  <a:srgbClr val="000000"/>
                </a:solidFill>
                <a:latin typeface="Times New Roman" panose="02020603050405020304" pitchFamily="18" charset="0"/>
                <a:cs typeface="Times New Roman" panose="02020603050405020304" pitchFamily="18" charset="0"/>
              </a:rPr>
              <a:t>nezadovoljstvo korisnika </a:t>
            </a:r>
            <a:r>
              <a:rPr lang="sr-Latn-RS" altLang="sr-Latn-RS" sz="2600" dirty="0">
                <a:solidFill>
                  <a:srgbClr val="000000"/>
                </a:solidFill>
                <a:latin typeface="Times New Roman" panose="02020603050405020304" pitchFamily="18" charset="0"/>
                <a:cs typeface="Times New Roman" panose="02020603050405020304" pitchFamily="18" charset="0"/>
              </a:rPr>
              <a:t>pruženim zdravstvenim uslugama</a:t>
            </a:r>
          </a:p>
          <a:p>
            <a:pPr lvl="1" eaLnBrk="1" hangingPunct="1">
              <a:buFont typeface="Arial" panose="020B0604020202020204" pitchFamily="34" charset="0"/>
              <a:buChar char="•"/>
              <a:defRPr/>
            </a:pPr>
            <a:r>
              <a:rPr lang="sr-Latn-RS" altLang="sr-Latn-RS" sz="2600" b="1" i="1" dirty="0">
                <a:solidFill>
                  <a:srgbClr val="000000"/>
                </a:solidFill>
                <a:latin typeface="Times New Roman" panose="02020603050405020304" pitchFamily="18" charset="0"/>
                <a:cs typeface="Times New Roman" panose="02020603050405020304" pitchFamily="18" charset="0"/>
              </a:rPr>
              <a:t>nezadovoljstvo zaposlenih</a:t>
            </a:r>
            <a:r>
              <a:rPr lang="sr-Latn-RS" altLang="sr-Latn-RS" sz="2600" dirty="0">
                <a:solidFill>
                  <a:srgbClr val="FF0000"/>
                </a:solidFill>
                <a:latin typeface="Times New Roman" panose="02020603050405020304" pitchFamily="18" charset="0"/>
                <a:cs typeface="Times New Roman" panose="02020603050405020304" pitchFamily="18" charset="0"/>
              </a:rPr>
              <a:t> </a:t>
            </a:r>
            <a:r>
              <a:rPr lang="sr-Latn-RS" altLang="sr-Latn-RS" sz="2600" dirty="0">
                <a:solidFill>
                  <a:srgbClr val="000000"/>
                </a:solidFill>
                <a:latin typeface="Times New Roman" panose="02020603050405020304" pitchFamily="18" charset="0"/>
                <a:cs typeface="Times New Roman" panose="02020603050405020304" pitchFamily="18" charset="0"/>
              </a:rPr>
              <a:t>u sistemu zdravstvene zaštite </a:t>
            </a:r>
            <a:endParaRPr lang="sr-Latn-RS" altLang="sr-Latn-RS" sz="2600" b="1" i="1" dirty="0">
              <a:solidFill>
                <a:srgbClr val="000000"/>
              </a:solidFill>
              <a:latin typeface="Times New Roman" panose="02020603050405020304" pitchFamily="18" charset="0"/>
              <a:cs typeface="Times New Roman" panose="02020603050405020304" pitchFamily="18" charset="0"/>
            </a:endParaRPr>
          </a:p>
          <a:p>
            <a:pPr lvl="1" eaLnBrk="1" hangingPunct="1">
              <a:buFont typeface="Arial" panose="020B0604020202020204" pitchFamily="34" charset="0"/>
              <a:buChar char="•"/>
              <a:defRPr/>
            </a:pPr>
            <a:r>
              <a:rPr lang="sr-Latn-RS" altLang="sr-Latn-RS" sz="2600" b="1" i="1" dirty="0">
                <a:solidFill>
                  <a:srgbClr val="000000"/>
                </a:solidFill>
                <a:latin typeface="Times New Roman" panose="02020603050405020304" pitchFamily="18" charset="0"/>
                <a:cs typeface="Times New Roman" panose="02020603050405020304" pitchFamily="18" charset="0"/>
              </a:rPr>
              <a:t>troškove</a:t>
            </a:r>
            <a:r>
              <a:rPr lang="sr-Latn-RS" altLang="sr-Latn-RS" sz="2600" dirty="0">
                <a:solidFill>
                  <a:srgbClr val="000000"/>
                </a:solidFill>
                <a:latin typeface="Times New Roman" panose="02020603050405020304" pitchFamily="18" charset="0"/>
                <a:cs typeface="Times New Roman" panose="02020603050405020304" pitchFamily="18" charset="0"/>
              </a:rPr>
              <a:t> koji nastaju zbog lošeg kvaliteta </a:t>
            </a:r>
          </a:p>
          <a:p>
            <a:pPr lvl="1" eaLnBrk="1" hangingPunct="1">
              <a:buFont typeface="Arial" panose="020B0604020202020204" pitchFamily="34" charset="0"/>
              <a:buChar char="•"/>
              <a:defRPr/>
            </a:pPr>
            <a:endParaRPr lang="sr-Latn-RS" altLang="sr-Latn-RS" sz="2600" dirty="0">
              <a:solidFill>
                <a:srgbClr val="000000"/>
              </a:solidFill>
              <a:latin typeface="Times New Roman" panose="02020603050405020304" pitchFamily="18" charset="0"/>
              <a:cs typeface="Times New Roman" panose="02020603050405020304" pitchFamily="18" charset="0"/>
            </a:endParaRPr>
          </a:p>
          <a:p>
            <a:pPr marL="530352" lvl="1" indent="0">
              <a:buNone/>
              <a:defRPr/>
            </a:pPr>
            <a:r>
              <a:rPr lang="sr-Latn-RS" altLang="sr-Latn-RS" sz="2800" b="1" u="sng" dirty="0">
                <a:solidFill>
                  <a:srgbClr val="FF0000"/>
                </a:solidFill>
                <a:latin typeface="Times New Roman" panose="02020603050405020304" pitchFamily="18" charset="0"/>
                <a:cs typeface="Times New Roman" panose="02020603050405020304" pitchFamily="18" charset="0"/>
              </a:rPr>
              <a:t>Strategija</a:t>
            </a:r>
            <a:r>
              <a:rPr lang="sr-Latn-RS" altLang="sr-Latn-RS" sz="2800" b="1" dirty="0">
                <a:solidFill>
                  <a:srgbClr val="FF0000"/>
                </a:solidFill>
                <a:latin typeface="Times New Roman" panose="02020603050405020304" pitchFamily="18" charset="0"/>
                <a:cs typeface="Times New Roman" panose="02020603050405020304" pitchFamily="18" charset="0"/>
              </a:rPr>
              <a:t> </a:t>
            </a:r>
            <a:r>
              <a:rPr lang="sr-Latn-RS" altLang="sr-Latn-RS" sz="2800" b="1" u="sng" dirty="0">
                <a:solidFill>
                  <a:srgbClr val="FF0000"/>
                </a:solidFill>
                <a:latin typeface="Times New Roman" panose="02020603050405020304" pitchFamily="18" charset="0"/>
                <a:cs typeface="Times New Roman" panose="02020603050405020304" pitchFamily="18" charset="0"/>
              </a:rPr>
              <a:t>za </a:t>
            </a:r>
            <a:r>
              <a:rPr lang="sr-Latn-RS" altLang="sr-Latn-RS" sz="2800" b="1" i="1" u="sng" dirty="0">
                <a:solidFill>
                  <a:srgbClr val="FF0000"/>
                </a:solidFill>
                <a:latin typeface="Times New Roman" panose="02020603050405020304" pitchFamily="18" charset="0"/>
                <a:cs typeface="Times New Roman" panose="02020603050405020304" pitchFamily="18" charset="0"/>
              </a:rPr>
              <a:t>stalno unapređenje </a:t>
            </a:r>
            <a:r>
              <a:rPr lang="sr-Latn-RS" altLang="sr-Latn-RS" sz="2800" b="1" i="1" dirty="0">
                <a:solidFill>
                  <a:srgbClr val="FF0000"/>
                </a:solidFill>
                <a:latin typeface="Times New Roman" panose="02020603050405020304" pitchFamily="18" charset="0"/>
                <a:cs typeface="Times New Roman" panose="02020603050405020304" pitchFamily="18" charset="0"/>
              </a:rPr>
              <a:t>kvaliteta zdravstvene </a:t>
            </a:r>
            <a:r>
              <a:rPr lang="sr-Latn-RS" altLang="sr-Latn-RS" sz="2800" b="1" dirty="0">
                <a:solidFill>
                  <a:srgbClr val="FF0000"/>
                </a:solidFill>
                <a:latin typeface="Times New Roman" panose="02020603050405020304" pitchFamily="18" charset="0"/>
                <a:cs typeface="Times New Roman" panose="02020603050405020304" pitchFamily="18" charset="0"/>
              </a:rPr>
              <a:t>zaštite i bezbjednosti pacijenta</a:t>
            </a:r>
          </a:p>
          <a:p>
            <a:pPr lvl="1" eaLnBrk="1" hangingPunct="1">
              <a:buFont typeface="Arial" panose="020B0604020202020204" pitchFamily="34" charset="0"/>
              <a:buChar char="•"/>
              <a:defRPr/>
            </a:pPr>
            <a:endParaRPr lang="sr-Latn-RS" altLang="sr-Latn-RS" sz="2600" dirty="0">
              <a:solidFill>
                <a:srgbClr val="000000"/>
              </a:solidFill>
              <a:latin typeface="Times New Roman" panose="02020603050405020304" pitchFamily="18" charset="0"/>
              <a:cs typeface="Times New Roman" panose="02020603050405020304" pitchFamily="18" charset="0"/>
            </a:endParaRPr>
          </a:p>
          <a:p>
            <a:pPr lvl="2">
              <a:spcAft>
                <a:spcPts val="0"/>
              </a:spcAft>
              <a:buClr>
                <a:srgbClr val="FF0000"/>
              </a:buClr>
              <a:buFont typeface="Wingdings" panose="05000000000000000000" pitchFamily="2" charset="2"/>
              <a:buChar char="q"/>
              <a:defRPr/>
            </a:pPr>
            <a:endParaRPr lang="sr-Latn-RS" altLang="sr-Latn-RS" sz="26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A8BCCB0-0887-45B8-AB87-DE7C35E09CC1}"/>
              </a:ext>
            </a:extLst>
          </p:cNvPr>
          <p:cNvSpPr txBox="1"/>
          <p:nvPr/>
        </p:nvSpPr>
        <p:spPr>
          <a:xfrm>
            <a:off x="5960319" y="5352766"/>
            <a:ext cx="5222226" cy="461665"/>
          </a:xfrm>
          <a:prstGeom prst="rect">
            <a:avLst/>
          </a:prstGeom>
          <a:solidFill>
            <a:schemeClr val="bg1"/>
          </a:solidFill>
        </p:spPr>
        <p:txBody>
          <a:bodyPr wrap="square">
            <a:spAutoFit/>
          </a:bodyPr>
          <a:lstStyle/>
          <a:p>
            <a:pPr eaLnBrk="1" hangingPunct="1">
              <a:defRPr/>
            </a:pPr>
            <a:endParaRPr lang="sr-Latn-RS" altLang="sr-Latn-RS" sz="2400" b="1" dirty="0">
              <a:solidFill>
                <a:srgbClr val="FF0000"/>
              </a:solidFill>
            </a:endParaRPr>
          </a:p>
        </p:txBody>
      </p:sp>
    </p:spTree>
    <p:extLst>
      <p:ext uri="{BB962C8B-B14F-4D97-AF65-F5344CB8AC3E}">
        <p14:creationId xmlns:p14="http://schemas.microsoft.com/office/powerpoint/2010/main" val="1795624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0F9C1-9A32-458D-A2ED-E6291CAE6C3D}"/>
              </a:ext>
            </a:extLst>
          </p:cNvPr>
          <p:cNvSpPr>
            <a:spLocks noGrp="1"/>
          </p:cNvSpPr>
          <p:nvPr>
            <p:ph type="title"/>
          </p:nvPr>
        </p:nvSpPr>
        <p:spPr/>
        <p:txBody>
          <a:bodyPr/>
          <a:lstStyle/>
          <a:p>
            <a:pPr algn="ctr"/>
            <a:r>
              <a:rPr lang="sr-Latn-RS" altLang="sr-Latn-RS" sz="4400" b="1" dirty="0">
                <a:solidFill>
                  <a:srgbClr val="FF0000"/>
                </a:solidFill>
              </a:rPr>
              <a:t>Procjena kvaliteta rada</a:t>
            </a:r>
            <a:endParaRPr lang="en-US" dirty="0"/>
          </a:p>
        </p:txBody>
      </p:sp>
      <p:sp>
        <p:nvSpPr>
          <p:cNvPr id="3" name="Content Placeholder 2">
            <a:extLst>
              <a:ext uri="{FF2B5EF4-FFF2-40B4-BE49-F238E27FC236}">
                <a16:creationId xmlns:a16="http://schemas.microsoft.com/office/drawing/2014/main" id="{9487F105-21D8-4633-9B42-068EE2D7BC24}"/>
              </a:ext>
            </a:extLst>
          </p:cNvPr>
          <p:cNvSpPr>
            <a:spLocks noGrp="1"/>
          </p:cNvSpPr>
          <p:nvPr>
            <p:ph idx="1"/>
          </p:nvPr>
        </p:nvSpPr>
        <p:spPr>
          <a:xfrm>
            <a:off x="886408" y="1828801"/>
            <a:ext cx="10599576" cy="4460032"/>
          </a:xfrm>
          <a:solidFill>
            <a:schemeClr val="bg1"/>
          </a:solidFill>
        </p:spPr>
        <p:txBody>
          <a:bodyPr>
            <a:noAutofit/>
          </a:bodyPr>
          <a:lstStyle/>
          <a:p>
            <a:pPr eaLnBrk="1" hangingPunct="1"/>
            <a:r>
              <a:rPr lang="sr-Latn-RS" altLang="sr-Latn-RS" sz="2400" b="1" dirty="0">
                <a:solidFill>
                  <a:srgbClr val="FF0000"/>
                </a:solidFill>
                <a:latin typeface="Times New Roman" panose="02020603050405020304" pitchFamily="18" charset="0"/>
                <a:cs typeface="Times New Roman" panose="02020603050405020304" pitchFamily="18" charset="0"/>
              </a:rPr>
              <a:t>Zakon u oblasti zdravstva:</a:t>
            </a:r>
          </a:p>
          <a:p>
            <a:pPr eaLnBrk="1" hangingPunct="1"/>
            <a:r>
              <a:rPr lang="sr-Latn-RS" altLang="sr-Latn-RS" sz="2400" b="1" dirty="0">
                <a:latin typeface="Times New Roman" panose="02020603050405020304" pitchFamily="18" charset="0"/>
                <a:cs typeface="Times New Roman" panose="02020603050405020304" pitchFamily="18" charset="0"/>
              </a:rPr>
              <a:t>regulisana su profesionalna prava i obaveze zdravstvenih radnika:</a:t>
            </a:r>
          </a:p>
          <a:p>
            <a:pPr lvl="1"/>
            <a:r>
              <a:rPr lang="sr-Latn-RS" altLang="sr-Latn-RS" sz="2400" dirty="0">
                <a:latin typeface="Times New Roman" panose="02020603050405020304" pitchFamily="18" charset="0"/>
                <a:cs typeface="Times New Roman" panose="02020603050405020304" pitchFamily="18" charset="0"/>
              </a:rPr>
              <a:t>u pogledu </a:t>
            </a:r>
            <a:r>
              <a:rPr lang="sr-Latn-RS" altLang="sr-Latn-RS" sz="2400" b="1" i="1" dirty="0">
                <a:latin typeface="Times New Roman" panose="02020603050405020304" pitchFamily="18" charset="0"/>
                <a:cs typeface="Times New Roman" panose="02020603050405020304" pitchFamily="18" charset="0"/>
              </a:rPr>
              <a:t>pružanja zdravstvene zaštite</a:t>
            </a:r>
            <a:r>
              <a:rPr lang="sr-Latn-RS" altLang="sr-Latn-RS" sz="2400" dirty="0">
                <a:latin typeface="Times New Roman" panose="02020603050405020304" pitchFamily="18" charset="0"/>
                <a:cs typeface="Times New Roman" panose="02020603050405020304" pitchFamily="18" charset="0"/>
              </a:rPr>
              <a:t> koju pružaju korisnicima svojih usluga</a:t>
            </a:r>
          </a:p>
          <a:p>
            <a:pPr lvl="1"/>
            <a:r>
              <a:rPr lang="sr-Latn-RS" altLang="sr-Latn-RS" sz="2400" dirty="0">
                <a:latin typeface="Times New Roman" panose="02020603050405020304" pitchFamily="18" charset="0"/>
                <a:cs typeface="Times New Roman" panose="02020603050405020304" pitchFamily="18" charset="0"/>
              </a:rPr>
              <a:t>tako i u pogledu </a:t>
            </a:r>
            <a:r>
              <a:rPr lang="sr-Latn-RS" altLang="sr-Latn-RS" sz="2400" b="1" i="1" dirty="0">
                <a:latin typeface="Times New Roman" panose="02020603050405020304" pitchFamily="18" charset="0"/>
                <a:cs typeface="Times New Roman" panose="02020603050405020304" pitchFamily="18" charset="0"/>
              </a:rPr>
              <a:t>etičkih normi i principa</a:t>
            </a:r>
            <a:r>
              <a:rPr lang="sr-Latn-RS" altLang="sr-Latn-RS" sz="2400" dirty="0">
                <a:latin typeface="Times New Roman" panose="02020603050405020304" pitchFamily="18" charset="0"/>
                <a:cs typeface="Times New Roman" panose="02020603050405020304" pitchFamily="18" charset="0"/>
              </a:rPr>
              <a:t> koji tom prilikom moraju biti na zadovoljavajućem nivou</a:t>
            </a:r>
          </a:p>
          <a:p>
            <a:pPr lvl="1"/>
            <a:r>
              <a:rPr lang="sr-Latn-RS" altLang="sr-Latn-RS" sz="2400" b="1" i="0" dirty="0">
                <a:solidFill>
                  <a:srgbClr val="FF0000"/>
                </a:solidFill>
                <a:latin typeface="Times New Roman" panose="02020603050405020304" pitchFamily="18" charset="0"/>
                <a:cs typeface="Times New Roman" panose="02020603050405020304" pitchFamily="18" charset="0"/>
              </a:rPr>
              <a:t>Regulisana su zakonom:</a:t>
            </a:r>
          </a:p>
          <a:p>
            <a:pPr lvl="2">
              <a:buFont typeface="Wingdings" panose="05000000000000000000" pitchFamily="2" charset="2"/>
              <a:buChar char="§"/>
            </a:pPr>
            <a:r>
              <a:rPr lang="sr-Latn-RS" altLang="sr-Latn-RS" sz="2400" dirty="0">
                <a:latin typeface="Times New Roman" panose="02020603050405020304" pitchFamily="18" charset="0"/>
                <a:cs typeface="Times New Roman" panose="02020603050405020304" pitchFamily="18" charset="0"/>
              </a:rPr>
              <a:t>Procjena/mjerenje  kvaliteta, stalno unapređenje kvaliteta , menadžment totalnim kvalitetetom, upravljanje kvalitetom,</a:t>
            </a:r>
            <a:r>
              <a:rPr lang="pl-PL" altLang="sr-Latn-RS" sz="2400" dirty="0">
                <a:latin typeface="Times New Roman" panose="02020603050405020304" pitchFamily="18" charset="0"/>
                <a:cs typeface="Times New Roman" panose="02020603050405020304" pitchFamily="18" charset="0"/>
              </a:rPr>
              <a:t>sertifikacija, licenciranje, akreditacija </a:t>
            </a:r>
            <a:endParaRPr lang="sr-Latn-RS" altLang="sr-Latn-RS" sz="2400" dirty="0">
              <a:latin typeface="Times New Roman" panose="02020603050405020304" pitchFamily="18" charset="0"/>
              <a:cs typeface="Times New Roman" panose="02020603050405020304" pitchFamily="18" charset="0"/>
            </a:endParaRPr>
          </a:p>
          <a:p>
            <a:pPr marL="530352" lvl="1" indent="0">
              <a:buNone/>
            </a:pPr>
            <a:endParaRPr lang="sr-Latn-RS" altLang="sr-Latn-R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4278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1C729-D2A2-44A9-AB27-43AB3927EA21}"/>
              </a:ext>
            </a:extLst>
          </p:cNvPr>
          <p:cNvSpPr>
            <a:spLocks noGrp="1"/>
          </p:cNvSpPr>
          <p:nvPr>
            <p:ph type="title"/>
          </p:nvPr>
        </p:nvSpPr>
        <p:spPr>
          <a:xfrm>
            <a:off x="1371600" y="135294"/>
            <a:ext cx="9601200" cy="1485900"/>
          </a:xfrm>
        </p:spPr>
        <p:txBody>
          <a:bodyPr/>
          <a:lstStyle/>
          <a:p>
            <a:pPr algn="ctr"/>
            <a:r>
              <a:rPr lang="sr-Latn-RS" altLang="sr-Latn-RS" sz="4400" b="1" dirty="0">
                <a:solidFill>
                  <a:srgbClr val="FF0000"/>
                </a:solidFill>
              </a:rPr>
              <a:t>Procjena kvaliteta rada</a:t>
            </a:r>
            <a:endParaRPr lang="en-US" dirty="0"/>
          </a:p>
        </p:txBody>
      </p:sp>
      <p:sp>
        <p:nvSpPr>
          <p:cNvPr id="3" name="Content Placeholder 2">
            <a:extLst>
              <a:ext uri="{FF2B5EF4-FFF2-40B4-BE49-F238E27FC236}">
                <a16:creationId xmlns:a16="http://schemas.microsoft.com/office/drawing/2014/main" id="{9270D75E-419B-4EA3-86C8-535944E45818}"/>
              </a:ext>
            </a:extLst>
          </p:cNvPr>
          <p:cNvSpPr>
            <a:spLocks noGrp="1"/>
          </p:cNvSpPr>
          <p:nvPr>
            <p:ph idx="1"/>
          </p:nvPr>
        </p:nvSpPr>
        <p:spPr>
          <a:xfrm>
            <a:off x="1334278" y="1278293"/>
            <a:ext cx="10254342" cy="5290457"/>
          </a:xfrm>
          <a:solidFill>
            <a:schemeClr val="bg1"/>
          </a:solidFill>
        </p:spPr>
        <p:txBody>
          <a:bodyPr>
            <a:normAutofit fontScale="92500" lnSpcReduction="20000"/>
          </a:bodyPr>
          <a:lstStyle/>
          <a:p>
            <a:pPr eaLnBrk="1" hangingPunct="1"/>
            <a:r>
              <a:rPr lang="sr-Latn-RS" altLang="sr-Latn-RS" sz="2800" b="1" dirty="0">
                <a:latin typeface="Times New Roman" panose="02020603050405020304" pitchFamily="18" charset="0"/>
                <a:cs typeface="Times New Roman" panose="02020603050405020304" pitchFamily="18" charset="0"/>
              </a:rPr>
              <a:t>Mjerenje kvaliteta je skup dijagnostičkih procedura </a:t>
            </a:r>
            <a:r>
              <a:rPr lang="sr-Latn-RS" altLang="sr-Latn-RS" sz="2800" dirty="0">
                <a:latin typeface="Times New Roman" panose="02020603050405020304" pitchFamily="18" charset="0"/>
                <a:cs typeface="Times New Roman" panose="02020603050405020304" pitchFamily="18" charset="0"/>
              </a:rPr>
              <a:t>kojima se </a:t>
            </a:r>
            <a:r>
              <a:rPr lang="sr-Latn-RS" altLang="sr-Latn-RS" sz="2800" b="1" i="1" dirty="0">
                <a:latin typeface="Times New Roman" panose="02020603050405020304" pitchFamily="18" charset="0"/>
                <a:cs typeface="Times New Roman" panose="02020603050405020304" pitchFamily="18" charset="0"/>
              </a:rPr>
              <a:t>obezbjeđuju informacije za opisivanje dostignutog nivoa kvaliteta u zdravstvu:</a:t>
            </a:r>
          </a:p>
          <a:p>
            <a:pPr marL="1044702" lvl="1" indent="-514350" eaLnBrk="1" hangingPunct="1">
              <a:buFont typeface="+mj-lt"/>
              <a:buAutoNum type="arabicPeriod"/>
            </a:pPr>
            <a:r>
              <a:rPr lang="sr-Latn-RS" altLang="sr-Latn-RS" sz="2800" b="1" i="1" dirty="0">
                <a:latin typeface="Times New Roman" panose="02020603050405020304" pitchFamily="18" charset="0"/>
                <a:cs typeface="Times New Roman" panose="02020603050405020304" pitchFamily="18" charset="0"/>
              </a:rPr>
              <a:t>struktura</a:t>
            </a:r>
          </a:p>
          <a:p>
            <a:pPr marL="1044702" lvl="1" indent="-514350" eaLnBrk="1" hangingPunct="1">
              <a:buFont typeface="+mj-lt"/>
              <a:buAutoNum type="arabicPeriod"/>
            </a:pPr>
            <a:r>
              <a:rPr lang="sr-Latn-RS" altLang="sr-Latn-RS" sz="2800" b="1" i="1" dirty="0">
                <a:latin typeface="Times New Roman" panose="02020603050405020304" pitchFamily="18" charset="0"/>
                <a:cs typeface="Times New Roman" panose="02020603050405020304" pitchFamily="18" charset="0"/>
              </a:rPr>
              <a:t>proces</a:t>
            </a:r>
            <a:r>
              <a:rPr lang="sr-Latn-RS" altLang="sr-Latn-RS" sz="2800" dirty="0">
                <a:latin typeface="Times New Roman" panose="02020603050405020304" pitchFamily="18" charset="0"/>
                <a:cs typeface="Times New Roman" panose="02020603050405020304" pitchFamily="18" charset="0"/>
              </a:rPr>
              <a:t> </a:t>
            </a:r>
          </a:p>
          <a:p>
            <a:pPr marL="1044702" lvl="1" indent="-514350" eaLnBrk="1" hangingPunct="1">
              <a:buFont typeface="+mj-lt"/>
              <a:buAutoNum type="arabicPeriod"/>
            </a:pPr>
            <a:r>
              <a:rPr lang="sr-Latn-RS" altLang="sr-Latn-RS" sz="2800" b="1" i="1" dirty="0">
                <a:latin typeface="Times New Roman" panose="02020603050405020304" pitchFamily="18" charset="0"/>
                <a:cs typeface="Times New Roman" panose="02020603050405020304" pitchFamily="18" charset="0"/>
              </a:rPr>
              <a:t>ishod</a:t>
            </a:r>
            <a:endParaRPr lang="sr-Latn-RS" altLang="sr-Latn-RS" sz="3600" b="1" dirty="0">
              <a:latin typeface="Times New Roman" panose="02020603050405020304" pitchFamily="18" charset="0"/>
              <a:cs typeface="Times New Roman" panose="02020603050405020304" pitchFamily="18" charset="0"/>
            </a:endParaRPr>
          </a:p>
          <a:p>
            <a:pPr eaLnBrk="1" hangingPunct="1">
              <a:lnSpc>
                <a:spcPct val="80000"/>
              </a:lnSpc>
            </a:pPr>
            <a:r>
              <a:rPr lang="sr-Latn-RS" altLang="sr-Latn-RS" sz="2400" b="1" u="sng" dirty="0">
                <a:solidFill>
                  <a:srgbClr val="FF0000"/>
                </a:solidFill>
                <a:latin typeface="Times New Roman" panose="02020603050405020304" pitchFamily="18" charset="0"/>
                <a:cs typeface="Times New Roman" panose="02020603050405020304" pitchFamily="18" charset="0"/>
              </a:rPr>
              <a:t>1. STRUKTURA</a:t>
            </a:r>
          </a:p>
          <a:p>
            <a:pPr lvl="1" eaLnBrk="1" hangingPunct="1">
              <a:lnSpc>
                <a:spcPct val="80000"/>
              </a:lnSpc>
            </a:pPr>
            <a:r>
              <a:rPr lang="pl-PL" altLang="sr-Latn-RS" sz="2600" dirty="0">
                <a:latin typeface="Times New Roman" panose="02020603050405020304" pitchFamily="18" charset="0"/>
                <a:cs typeface="Times New Roman" panose="02020603050405020304" pitchFamily="18" charset="0"/>
              </a:rPr>
              <a:t>struktura zdravstvene zaštite je mjera koja pokazuje da li </a:t>
            </a:r>
            <a:r>
              <a:rPr lang="pl-PL" altLang="sr-Latn-RS" sz="2600" b="1" i="1" dirty="0">
                <a:latin typeface="Times New Roman" panose="02020603050405020304" pitchFamily="18" charset="0"/>
                <a:cs typeface="Times New Roman" panose="02020603050405020304" pitchFamily="18" charset="0"/>
              </a:rPr>
              <a:t>organizacioni resursi i </a:t>
            </a:r>
            <a:r>
              <a:rPr lang="sr-Latn-RS" altLang="sr-Latn-RS" sz="2600" b="1" i="1" dirty="0">
                <a:latin typeface="Times New Roman" panose="02020603050405020304" pitchFamily="18" charset="0"/>
                <a:cs typeface="Times New Roman" panose="02020603050405020304" pitchFamily="18" charset="0"/>
              </a:rPr>
              <a:t>uređenje zdravstvene ustanove imaju </a:t>
            </a:r>
            <a:r>
              <a:rPr lang="sr-Latn-RS" altLang="sr-Latn-RS" sz="2600" b="1" i="1" u="sng" dirty="0">
                <a:solidFill>
                  <a:srgbClr val="FF0000"/>
                </a:solidFill>
                <a:latin typeface="Times New Roman" panose="02020603050405020304" pitchFamily="18" charset="0"/>
                <a:cs typeface="Times New Roman" panose="02020603050405020304" pitchFamily="18" charset="0"/>
              </a:rPr>
              <a:t>k</a:t>
            </a:r>
            <a:r>
              <a:rPr lang="sr-Latn-RS" altLang="sr-Latn-RS" sz="2600" b="1" i="1" u="sng" dirty="0">
                <a:latin typeface="Times New Roman" panose="02020603050405020304" pitchFamily="18" charset="0"/>
                <a:cs typeface="Times New Roman" panose="02020603050405020304" pitchFamily="18" charset="0"/>
              </a:rPr>
              <a:t>apacitet</a:t>
            </a:r>
            <a:r>
              <a:rPr lang="sr-Latn-RS" altLang="sr-Latn-RS" sz="2600" b="1" i="1" dirty="0">
                <a:latin typeface="Times New Roman" panose="02020603050405020304" pitchFamily="18" charset="0"/>
                <a:cs typeface="Times New Roman" panose="02020603050405020304" pitchFamily="18" charset="0"/>
              </a:rPr>
              <a:t> </a:t>
            </a:r>
            <a:r>
              <a:rPr lang="sr-Latn-RS" altLang="sr-Latn-RS" sz="2600" dirty="0">
                <a:latin typeface="Times New Roman" panose="02020603050405020304" pitchFamily="18" charset="0"/>
                <a:cs typeface="Times New Roman" panose="02020603050405020304" pitchFamily="18" charset="0"/>
              </a:rPr>
              <a:t>da korisnicima pruže odgovarajuću zdravstvenu zaštitu</a:t>
            </a:r>
          </a:p>
          <a:p>
            <a:pPr lvl="1" eaLnBrk="1" hangingPunct="1">
              <a:lnSpc>
                <a:spcPct val="80000"/>
              </a:lnSpc>
            </a:pPr>
            <a:r>
              <a:rPr lang="sr-Latn-RS" altLang="sr-Latn-RS" sz="2600" b="1" i="1" dirty="0">
                <a:latin typeface="Times New Roman" panose="02020603050405020304" pitchFamily="18" charset="0"/>
                <a:cs typeface="Times New Roman" panose="02020603050405020304" pitchFamily="18" charset="0"/>
              </a:rPr>
              <a:t>ljekar kao pojedinac, tim ljekara, zdravstvene organizacije i sistem zdravstvene zaštite, lokacija i dostupnost službe i pretpostavlja da davaoci usluga raspolažu sa adekvatnim resursima;</a:t>
            </a:r>
            <a:r>
              <a:rPr lang="sr-Latn-RS" altLang="sr-Latn-RS" sz="2600" b="1" i="0" dirty="0">
                <a:latin typeface="Times New Roman" panose="02020603050405020304" pitchFamily="18" charset="0"/>
                <a:cs typeface="Times New Roman" panose="02020603050405020304" pitchFamily="18" charset="0"/>
              </a:rPr>
              <a:t>( </a:t>
            </a:r>
            <a:r>
              <a:rPr lang="sr-Latn-RS" altLang="sr-Latn-RS" sz="2400" b="1" i="0" dirty="0">
                <a:latin typeface="Times New Roman" panose="02020603050405020304" pitchFamily="18" charset="0"/>
                <a:cs typeface="Times New Roman" panose="02020603050405020304" pitchFamily="18" charset="0"/>
              </a:rPr>
              <a:t>dozvole za rad, potvrde o završenoj specijalizaciji, a da zdravstvena ustanova posjeduje vladinu dozvolu za rad, akreditaciju)</a:t>
            </a:r>
            <a:r>
              <a:rPr lang="sr-Latn-RS" altLang="sr-Latn-RS" sz="2400" b="1" i="1" dirty="0">
                <a:latin typeface="Times New Roman" panose="02020603050405020304" pitchFamily="18" charset="0"/>
                <a:cs typeface="Times New Roman" panose="02020603050405020304" pitchFamily="18" charset="0"/>
              </a:rPr>
              <a:t>.</a:t>
            </a:r>
            <a:endParaRPr lang="sr-Latn-RS" altLang="sr-Latn-RS" sz="2400" dirty="0">
              <a:latin typeface="Times New Roman" panose="02020603050405020304" pitchFamily="18" charset="0"/>
              <a:cs typeface="Times New Roman" panose="02020603050405020304" pitchFamily="18" charset="0"/>
            </a:endParaRPr>
          </a:p>
          <a:p>
            <a:pPr lvl="1" eaLnBrk="1" hangingPunct="1">
              <a:lnSpc>
                <a:spcPct val="80000"/>
              </a:lnSpc>
            </a:pPr>
            <a:r>
              <a:rPr lang="sr-Latn-RS" altLang="sr-Latn-RS" sz="2600" b="1" i="1" dirty="0">
                <a:latin typeface="Times New Roman" panose="02020603050405020304" pitchFamily="18" charset="0"/>
                <a:cs typeface="Times New Roman" panose="02020603050405020304" pitchFamily="18" charset="0"/>
              </a:rPr>
              <a:t>državnu zdravstvenu politiku</a:t>
            </a:r>
            <a:r>
              <a:rPr lang="sr-Latn-RS" altLang="sr-Latn-RS" sz="2600" dirty="0">
                <a:latin typeface="Times New Roman" panose="02020603050405020304" pitchFamily="18" charset="0"/>
                <a:cs typeface="Times New Roman" panose="02020603050405020304" pitchFamily="18" charset="0"/>
              </a:rPr>
              <a:t> sa pratećim programima, zakone,pravilnike, kao i zdravstvene usluge u koje se ubrajaju i programi promocije zdravlja</a:t>
            </a:r>
          </a:p>
          <a:p>
            <a:pPr eaLnBrk="1" hangingPunct="1">
              <a:lnSpc>
                <a:spcPct val="80000"/>
              </a:lnSpc>
            </a:pPr>
            <a:endParaRPr lang="sr-Latn-RS" altLang="sr-Latn-RS" sz="2400" dirty="0"/>
          </a:p>
          <a:p>
            <a:endParaRPr lang="en-US" dirty="0"/>
          </a:p>
        </p:txBody>
      </p:sp>
    </p:spTree>
    <p:extLst>
      <p:ext uri="{BB962C8B-B14F-4D97-AF65-F5344CB8AC3E}">
        <p14:creationId xmlns:p14="http://schemas.microsoft.com/office/powerpoint/2010/main" val="2819547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5B98D-E82B-4559-8B64-BAC3670F7CD3}"/>
              </a:ext>
            </a:extLst>
          </p:cNvPr>
          <p:cNvSpPr>
            <a:spLocks noGrp="1"/>
          </p:cNvSpPr>
          <p:nvPr>
            <p:ph type="title"/>
          </p:nvPr>
        </p:nvSpPr>
        <p:spPr>
          <a:xfrm>
            <a:off x="1371600" y="181947"/>
            <a:ext cx="9601200" cy="1485900"/>
          </a:xfrm>
        </p:spPr>
        <p:txBody>
          <a:bodyPr/>
          <a:lstStyle/>
          <a:p>
            <a:pPr algn="ctr"/>
            <a:r>
              <a:rPr lang="sr-Latn-RS" altLang="sr-Latn-RS" sz="4400" b="1" dirty="0">
                <a:solidFill>
                  <a:srgbClr val="FF0000"/>
                </a:solidFill>
              </a:rPr>
              <a:t>Procjena kvaliteta rada</a:t>
            </a:r>
            <a:endParaRPr lang="en-US" dirty="0"/>
          </a:p>
        </p:txBody>
      </p:sp>
      <p:sp>
        <p:nvSpPr>
          <p:cNvPr id="3" name="Content Placeholder 2">
            <a:extLst>
              <a:ext uri="{FF2B5EF4-FFF2-40B4-BE49-F238E27FC236}">
                <a16:creationId xmlns:a16="http://schemas.microsoft.com/office/drawing/2014/main" id="{9CFAA5F3-4B7F-42BC-93F6-698E3D48DD52}"/>
              </a:ext>
            </a:extLst>
          </p:cNvPr>
          <p:cNvSpPr>
            <a:spLocks noGrp="1"/>
          </p:cNvSpPr>
          <p:nvPr>
            <p:ph idx="1"/>
          </p:nvPr>
        </p:nvSpPr>
        <p:spPr>
          <a:xfrm>
            <a:off x="1371600" y="1492897"/>
            <a:ext cx="10394302" cy="5183155"/>
          </a:xfrm>
          <a:solidFill>
            <a:schemeClr val="bg1"/>
          </a:solidFill>
        </p:spPr>
        <p:txBody>
          <a:bodyPr>
            <a:normAutofit/>
          </a:bodyPr>
          <a:lstStyle/>
          <a:p>
            <a:pPr eaLnBrk="1" hangingPunct="1">
              <a:lnSpc>
                <a:spcPct val="80000"/>
              </a:lnSpc>
            </a:pPr>
            <a:r>
              <a:rPr lang="sr-Latn-RS" altLang="sr-Latn-RS" sz="4000" b="1" dirty="0">
                <a:latin typeface="Times New Roman" panose="02020603050405020304" pitchFamily="18" charset="0"/>
                <a:cs typeface="Times New Roman" panose="02020603050405020304" pitchFamily="18" charset="0"/>
              </a:rPr>
              <a:t>Procjena ili mjerenje kvaliteta</a:t>
            </a:r>
          </a:p>
          <a:p>
            <a:pPr eaLnBrk="1" hangingPunct="1">
              <a:lnSpc>
                <a:spcPct val="80000"/>
              </a:lnSpc>
            </a:pPr>
            <a:r>
              <a:rPr lang="sr-Latn-RS" altLang="sr-Latn-RS" sz="2800" b="1" u="sng" dirty="0">
                <a:solidFill>
                  <a:srgbClr val="FF0000"/>
                </a:solidFill>
                <a:latin typeface="Times New Roman" panose="02020603050405020304" pitchFamily="18" charset="0"/>
                <a:cs typeface="Times New Roman" panose="02020603050405020304" pitchFamily="18" charset="0"/>
              </a:rPr>
              <a:t>2.PROCES</a:t>
            </a:r>
            <a:r>
              <a:rPr lang="sr-Latn-RS" altLang="sr-Latn-RS" sz="2800" b="1" dirty="0">
                <a:solidFill>
                  <a:srgbClr val="FF0000"/>
                </a:solidFill>
                <a:latin typeface="Times New Roman" panose="02020603050405020304" pitchFamily="18" charset="0"/>
                <a:cs typeface="Times New Roman" panose="02020603050405020304" pitchFamily="18" charset="0"/>
              </a:rPr>
              <a:t> </a:t>
            </a:r>
          </a:p>
          <a:p>
            <a:pPr lvl="1" eaLnBrk="1" hangingPunct="1">
              <a:lnSpc>
                <a:spcPct val="80000"/>
              </a:lnSpc>
            </a:pPr>
            <a:r>
              <a:rPr lang="sr-Latn-RS" altLang="sr-Latn-RS" sz="2800" dirty="0">
                <a:latin typeface="Times New Roman" panose="02020603050405020304" pitchFamily="18" charset="0"/>
                <a:cs typeface="Times New Roman" panose="02020603050405020304" pitchFamily="18" charset="0"/>
              </a:rPr>
              <a:t>proces zdravstvene zaštite obuhvata </a:t>
            </a:r>
            <a:r>
              <a:rPr lang="sr-Latn-RS" altLang="sr-Latn-RS" sz="2800" b="1" i="1" u="sng" dirty="0">
                <a:latin typeface="Times New Roman" panose="02020603050405020304" pitchFamily="18" charset="0"/>
                <a:cs typeface="Times New Roman" panose="02020603050405020304" pitchFamily="18" charset="0"/>
              </a:rPr>
              <a:t>sveukupne aktivnosti preduzete od strane zdravstvenih profesionalaca</a:t>
            </a:r>
            <a:r>
              <a:rPr lang="sr-Latn-RS" altLang="sr-Latn-RS" sz="2800" dirty="0">
                <a:latin typeface="Times New Roman" panose="02020603050405020304" pitchFamily="18" charset="0"/>
                <a:cs typeface="Times New Roman" panose="02020603050405020304" pitchFamily="18" charset="0"/>
              </a:rPr>
              <a:t>, a koje su u funkciji zadovoljavanja potreba pacijenata</a:t>
            </a:r>
          </a:p>
          <a:p>
            <a:pPr lvl="1" eaLnBrk="1" hangingPunct="1">
              <a:lnSpc>
                <a:spcPct val="80000"/>
              </a:lnSpc>
            </a:pPr>
            <a:r>
              <a:rPr lang="sr-Latn-RS" altLang="sr-Latn-RS" sz="2800" b="1" i="1" dirty="0">
                <a:latin typeface="Times New Roman" panose="02020603050405020304" pitchFamily="18" charset="0"/>
                <a:cs typeface="Times New Roman" panose="02020603050405020304" pitchFamily="18" charset="0"/>
              </a:rPr>
              <a:t>predstavlja mjeru koja se koristi da procjeni usmjerenost ka cilju međusobno povezane serije akcija, događaja, mehanizama ili faza. </a:t>
            </a:r>
          </a:p>
          <a:p>
            <a:pPr lvl="1" eaLnBrk="1" hangingPunct="1">
              <a:lnSpc>
                <a:spcPct val="80000"/>
              </a:lnSpc>
            </a:pPr>
            <a:r>
              <a:rPr lang="sr-Latn-RS" altLang="sr-Latn-RS" sz="2800" b="1" i="1" dirty="0">
                <a:latin typeface="Times New Roman" panose="02020603050405020304" pitchFamily="18" charset="0"/>
                <a:cs typeface="Times New Roman" panose="02020603050405020304" pitchFamily="18" charset="0"/>
              </a:rPr>
              <a:t>obuhvata različite aktivnosti, počevši od pacijentovog traženja zdravstvene zaštite, pa do aktivnosti zdravstvenih radnika koje se odnose na dijagnostičke, terapijske i rehabilitacione usluge.</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45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CC119-4316-47A2-93B1-D47ED59E85F9}"/>
              </a:ext>
            </a:extLst>
          </p:cNvPr>
          <p:cNvSpPr>
            <a:spLocks noGrp="1"/>
          </p:cNvSpPr>
          <p:nvPr>
            <p:ph type="title"/>
          </p:nvPr>
        </p:nvSpPr>
        <p:spPr>
          <a:xfrm>
            <a:off x="1371600" y="121298"/>
            <a:ext cx="9601200" cy="746449"/>
          </a:xfrm>
        </p:spPr>
        <p:txBody>
          <a:bodyPr/>
          <a:lstStyle/>
          <a:p>
            <a:pPr algn="ctr"/>
            <a:r>
              <a:rPr lang="sr-Latn-RS" altLang="sr-Latn-RS" sz="4400" b="1" dirty="0">
                <a:solidFill>
                  <a:srgbClr val="FF0000"/>
                </a:solidFill>
              </a:rPr>
              <a:t>Procjena kvaliteta rada</a:t>
            </a:r>
            <a:endParaRPr lang="en-US" dirty="0"/>
          </a:p>
        </p:txBody>
      </p:sp>
      <p:sp>
        <p:nvSpPr>
          <p:cNvPr id="3" name="Content Placeholder 2">
            <a:extLst>
              <a:ext uri="{FF2B5EF4-FFF2-40B4-BE49-F238E27FC236}">
                <a16:creationId xmlns:a16="http://schemas.microsoft.com/office/drawing/2014/main" id="{9E5C80C7-B5C0-4D79-B72D-6A4B1D5EB797}"/>
              </a:ext>
            </a:extLst>
          </p:cNvPr>
          <p:cNvSpPr>
            <a:spLocks noGrp="1"/>
          </p:cNvSpPr>
          <p:nvPr>
            <p:ph idx="1"/>
          </p:nvPr>
        </p:nvSpPr>
        <p:spPr>
          <a:xfrm>
            <a:off x="1194318" y="1035698"/>
            <a:ext cx="10403633" cy="5505061"/>
          </a:xfrm>
          <a:solidFill>
            <a:schemeClr val="bg1"/>
          </a:solidFill>
          <a:ln>
            <a:solidFill>
              <a:srgbClr val="7030A0"/>
            </a:solidFill>
          </a:ln>
        </p:spPr>
        <p:txBody>
          <a:bodyPr>
            <a:normAutofit/>
          </a:bodyPr>
          <a:lstStyle/>
          <a:p>
            <a:pPr eaLnBrk="1" hangingPunct="1">
              <a:lnSpc>
                <a:spcPct val="70000"/>
              </a:lnSpc>
            </a:pPr>
            <a:r>
              <a:rPr lang="sr-Latn-RS" altLang="sr-Latn-RS" sz="3600" b="1" dirty="0">
                <a:latin typeface="Times New Roman" panose="02020603050405020304" pitchFamily="18" charset="0"/>
                <a:cs typeface="Times New Roman" panose="02020603050405020304" pitchFamily="18" charset="0"/>
              </a:rPr>
              <a:t>Procjena ili mjerenje kvaliteta</a:t>
            </a:r>
          </a:p>
          <a:p>
            <a:pPr eaLnBrk="1" hangingPunct="1">
              <a:lnSpc>
                <a:spcPct val="70000"/>
              </a:lnSpc>
            </a:pPr>
            <a:r>
              <a:rPr lang="sr-Latn-RS" altLang="sr-Latn-RS" sz="2200" b="1" u="sng" dirty="0">
                <a:solidFill>
                  <a:srgbClr val="FF0000"/>
                </a:solidFill>
                <a:latin typeface="Times New Roman" panose="02020603050405020304" pitchFamily="18" charset="0"/>
                <a:cs typeface="Times New Roman" panose="02020603050405020304" pitchFamily="18" charset="0"/>
              </a:rPr>
              <a:t>3.ISHOD</a:t>
            </a:r>
          </a:p>
          <a:p>
            <a:pPr lvl="1" eaLnBrk="1" hangingPunct="1">
              <a:lnSpc>
                <a:spcPct val="70000"/>
              </a:lnSpc>
            </a:pPr>
            <a:r>
              <a:rPr lang="sr-Latn-RS" altLang="sr-Latn-RS" sz="2400" dirty="0">
                <a:latin typeface="Times New Roman" panose="02020603050405020304" pitchFamily="18" charset="0"/>
                <a:cs typeface="Times New Roman" panose="02020603050405020304" pitchFamily="18" charset="0"/>
              </a:rPr>
              <a:t>kvantifikuje </a:t>
            </a:r>
            <a:r>
              <a:rPr lang="sr-Latn-RS" altLang="sr-Latn-RS" sz="2400" b="1" i="1" u="sng" dirty="0">
                <a:latin typeface="Times New Roman" panose="02020603050405020304" pitchFamily="18" charset="0"/>
                <a:cs typeface="Times New Roman" panose="02020603050405020304" pitchFamily="18" charset="0"/>
              </a:rPr>
              <a:t>efekat pružene zdravstvene zaštite na zdravstveno stanje individue ili populacije</a:t>
            </a:r>
            <a:r>
              <a:rPr lang="sr-Latn-RS" altLang="sr-Latn-RS" sz="2400" dirty="0">
                <a:latin typeface="Times New Roman" panose="02020603050405020304" pitchFamily="18" charset="0"/>
                <a:cs typeface="Times New Roman" panose="02020603050405020304" pitchFamily="18" charset="0"/>
              </a:rPr>
              <a:t> i on je zapravo „rezultat primenjenog procesa u određenoj strukturi</a:t>
            </a:r>
            <a:endParaRPr lang="sr-Latn-RS" altLang="sr-Latn-RS" sz="2200" dirty="0">
              <a:latin typeface="Times New Roman" panose="02020603050405020304" pitchFamily="18" charset="0"/>
              <a:cs typeface="Times New Roman" panose="02020603050405020304" pitchFamily="18" charset="0"/>
            </a:endParaRPr>
          </a:p>
          <a:p>
            <a:pPr lvl="1" eaLnBrk="1" hangingPunct="1">
              <a:lnSpc>
                <a:spcPct val="70000"/>
              </a:lnSpc>
            </a:pPr>
            <a:r>
              <a:rPr lang="sr-Latn-RS" altLang="sr-Latn-RS" sz="2600" b="1" dirty="0">
                <a:latin typeface="Times New Roman" panose="02020603050405020304" pitchFamily="18" charset="0"/>
                <a:cs typeface="Times New Roman" panose="02020603050405020304" pitchFamily="18" charset="0"/>
              </a:rPr>
              <a:t>Mjere koje opisuju</a:t>
            </a:r>
            <a:r>
              <a:rPr lang="sr-Latn-RS" altLang="sr-Latn-RS" sz="2600" dirty="0">
                <a:latin typeface="Times New Roman" panose="02020603050405020304" pitchFamily="18" charset="0"/>
                <a:cs typeface="Times New Roman" panose="02020603050405020304" pitchFamily="18" charset="0"/>
              </a:rPr>
              <a:t> </a:t>
            </a:r>
            <a:r>
              <a:rPr lang="sr-Latn-RS" altLang="sr-Latn-RS" sz="2600" b="1" u="sng" dirty="0">
                <a:latin typeface="Times New Roman" panose="02020603050405020304" pitchFamily="18" charset="0"/>
                <a:cs typeface="Times New Roman" panose="02020603050405020304" pitchFamily="18" charset="0"/>
              </a:rPr>
              <a:t>ishod</a:t>
            </a:r>
            <a:r>
              <a:rPr lang="sr-Latn-RS" altLang="sr-Latn-RS" sz="2600" b="1" dirty="0">
                <a:latin typeface="Times New Roman" panose="02020603050405020304" pitchFamily="18" charset="0"/>
                <a:cs typeface="Times New Roman" panose="02020603050405020304" pitchFamily="18" charset="0"/>
              </a:rPr>
              <a:t> kvaliteta:</a:t>
            </a:r>
          </a:p>
          <a:p>
            <a:pPr lvl="2" eaLnBrk="1" hangingPunct="1">
              <a:lnSpc>
                <a:spcPct val="70000"/>
              </a:lnSpc>
            </a:pPr>
            <a:r>
              <a:rPr lang="sr-Latn-RS" altLang="sr-Latn-RS" sz="2600" dirty="0">
                <a:latin typeface="Times New Roman" panose="02020603050405020304" pitchFamily="18" charset="0"/>
                <a:cs typeface="Times New Roman" panose="02020603050405020304" pitchFamily="18" charset="0"/>
              </a:rPr>
              <a:t> </a:t>
            </a:r>
            <a:r>
              <a:rPr lang="sr-Latn-RS" altLang="sr-Latn-RS" sz="2600" b="1" i="1" dirty="0">
                <a:latin typeface="Times New Roman" panose="02020603050405020304" pitchFamily="18" charset="0"/>
                <a:cs typeface="Times New Roman" panose="02020603050405020304" pitchFamily="18" charset="0"/>
              </a:rPr>
              <a:t>mjere preživljavanja</a:t>
            </a:r>
            <a:r>
              <a:rPr lang="sr-Latn-RS" altLang="sr-Latn-RS" sz="2600" dirty="0">
                <a:latin typeface="Times New Roman" panose="02020603050405020304" pitchFamily="18" charset="0"/>
                <a:cs typeface="Times New Roman" panose="02020603050405020304" pitchFamily="18" charset="0"/>
              </a:rPr>
              <a:t> (standardizovane </a:t>
            </a:r>
            <a:r>
              <a:rPr lang="sr-Latn-RS" altLang="sr-Latn-RS" sz="2600" b="1" i="1" dirty="0">
                <a:latin typeface="Times New Roman" panose="02020603050405020304" pitchFamily="18" charset="0"/>
                <a:cs typeface="Times New Roman" panose="02020603050405020304" pitchFamily="18" charset="0"/>
              </a:rPr>
              <a:t>stope  mortaliteta</a:t>
            </a:r>
            <a:r>
              <a:rPr lang="sr-Latn-RS" altLang="sr-Latn-RS" sz="2600" dirty="0">
                <a:latin typeface="Times New Roman" panose="02020603050405020304" pitchFamily="18" charset="0"/>
                <a:cs typeface="Times New Roman" panose="02020603050405020304" pitchFamily="18" charset="0"/>
              </a:rPr>
              <a:t>),</a:t>
            </a:r>
          </a:p>
          <a:p>
            <a:pPr lvl="2" eaLnBrk="1" hangingPunct="1">
              <a:lnSpc>
                <a:spcPct val="70000"/>
              </a:lnSpc>
            </a:pPr>
            <a:r>
              <a:rPr lang="sr-Latn-RS" altLang="sr-Latn-RS" sz="2600" b="1" i="1" dirty="0">
                <a:latin typeface="Times New Roman" panose="02020603050405020304" pitchFamily="18" charset="0"/>
                <a:cs typeface="Times New Roman" panose="02020603050405020304" pitchFamily="18" charset="0"/>
              </a:rPr>
              <a:t>neželjene efekte liječenja</a:t>
            </a:r>
            <a:r>
              <a:rPr lang="sr-Latn-RS" altLang="sr-Latn-RS" sz="2600" dirty="0">
                <a:latin typeface="Times New Roman" panose="02020603050405020304" pitchFamily="18" charset="0"/>
                <a:cs typeface="Times New Roman" panose="02020603050405020304" pitchFamily="18" charset="0"/>
              </a:rPr>
              <a:t> ( infekcije)</a:t>
            </a:r>
          </a:p>
          <a:p>
            <a:pPr lvl="2" eaLnBrk="1" hangingPunct="1">
              <a:lnSpc>
                <a:spcPct val="70000"/>
              </a:lnSpc>
            </a:pPr>
            <a:r>
              <a:rPr lang="sr-Latn-RS" altLang="sr-Latn-RS" sz="2600" b="1" i="1" dirty="0">
                <a:latin typeface="Times New Roman" panose="02020603050405020304" pitchFamily="18" charset="0"/>
                <a:cs typeface="Times New Roman" panose="02020603050405020304" pitchFamily="18" charset="0"/>
              </a:rPr>
              <a:t>olakšavanje simptoma.</a:t>
            </a:r>
            <a:r>
              <a:rPr lang="sr-Latn-RS" altLang="sr-Latn-RS" sz="2600" dirty="0">
                <a:latin typeface="Times New Roman" panose="02020603050405020304" pitchFamily="18" charset="0"/>
                <a:cs typeface="Times New Roman" panose="02020603050405020304" pitchFamily="18" charset="0"/>
              </a:rPr>
              <a:t> </a:t>
            </a:r>
          </a:p>
          <a:p>
            <a:pPr lvl="2" eaLnBrk="1" hangingPunct="1">
              <a:lnSpc>
                <a:spcPct val="70000"/>
              </a:lnSpc>
            </a:pPr>
            <a:r>
              <a:rPr lang="sr-Latn-RS" altLang="sr-Latn-RS" sz="2600" dirty="0">
                <a:latin typeface="Times New Roman" panose="02020603050405020304" pitchFamily="18" charset="0"/>
                <a:cs typeface="Times New Roman" panose="02020603050405020304" pitchFamily="18" charset="0"/>
              </a:rPr>
              <a:t>podatke </a:t>
            </a:r>
            <a:r>
              <a:rPr lang="sr-Latn-RS" altLang="sr-Latn-RS" sz="2600" b="1" i="1" dirty="0">
                <a:latin typeface="Times New Roman" panose="02020603050405020304" pitchFamily="18" charset="0"/>
                <a:cs typeface="Times New Roman" panose="02020603050405020304" pitchFamily="18" charset="0"/>
              </a:rPr>
              <a:t>o zdravstvenom stanju </a:t>
            </a:r>
            <a:r>
              <a:rPr lang="sr-Latn-RS" altLang="sr-Latn-RS" sz="2600" dirty="0">
                <a:latin typeface="Times New Roman" panose="02020603050405020304" pitchFamily="18" charset="0"/>
                <a:cs typeface="Times New Roman" panose="02020603050405020304" pitchFamily="18" charset="0"/>
              </a:rPr>
              <a:t>koje pacijenti sami daju,</a:t>
            </a:r>
          </a:p>
          <a:p>
            <a:pPr lvl="2" eaLnBrk="1" hangingPunct="1">
              <a:lnSpc>
                <a:spcPct val="70000"/>
              </a:lnSpc>
            </a:pPr>
            <a:r>
              <a:rPr lang="sr-Latn-RS" altLang="sr-Latn-RS" sz="2600" b="1" i="1" dirty="0">
                <a:latin typeface="Times New Roman" panose="02020603050405020304" pitchFamily="18" charset="0"/>
                <a:cs typeface="Times New Roman" panose="02020603050405020304" pitchFamily="18" charset="0"/>
              </a:rPr>
              <a:t>zadovoljstvo pruženim zdravstvenim</a:t>
            </a:r>
            <a:r>
              <a:rPr lang="sr-Latn-RS" altLang="sr-Latn-RS" sz="2600" dirty="0">
                <a:latin typeface="Times New Roman" panose="02020603050405020304" pitchFamily="18" charset="0"/>
                <a:cs typeface="Times New Roman" panose="02020603050405020304" pitchFamily="18" charset="0"/>
              </a:rPr>
              <a:t> uslugama.</a:t>
            </a:r>
          </a:p>
          <a:p>
            <a:pPr lvl="2" eaLnBrk="1" hangingPunct="1">
              <a:lnSpc>
                <a:spcPct val="70000"/>
              </a:lnSpc>
            </a:pPr>
            <a:r>
              <a:rPr lang="sr-Latn-RS" altLang="sr-Latn-RS" sz="2600" b="1" i="1" dirty="0">
                <a:latin typeface="Times New Roman" panose="02020603050405020304" pitchFamily="18" charset="0"/>
                <a:cs typeface="Times New Roman" panose="02020603050405020304" pitchFamily="18" charset="0"/>
              </a:rPr>
              <a:t>faktor koji</a:t>
            </a:r>
            <a:r>
              <a:rPr lang="sr-Latn-RS" altLang="sr-Latn-RS" sz="2600" dirty="0">
                <a:latin typeface="Times New Roman" panose="02020603050405020304" pitchFamily="18" charset="0"/>
                <a:cs typeface="Times New Roman" panose="02020603050405020304" pitchFamily="18" charset="0"/>
              </a:rPr>
              <a:t> </a:t>
            </a:r>
            <a:r>
              <a:rPr lang="sr-Latn-RS" altLang="sr-Latn-RS" sz="2600" b="1" i="1" dirty="0">
                <a:latin typeface="Times New Roman" panose="02020603050405020304" pitchFamily="18" charset="0"/>
                <a:cs typeface="Times New Roman" panose="02020603050405020304" pitchFamily="18" charset="0"/>
              </a:rPr>
              <a:t>doprinosi smanjenju troškova </a:t>
            </a:r>
          </a:p>
          <a:p>
            <a:pPr lvl="2" eaLnBrk="1" hangingPunct="1">
              <a:lnSpc>
                <a:spcPct val="70000"/>
              </a:lnSpc>
            </a:pPr>
            <a:r>
              <a:rPr lang="sr-Latn-RS" altLang="sr-Latn-RS" sz="2600" b="1" i="1" dirty="0">
                <a:latin typeface="Times New Roman" panose="02020603050405020304" pitchFamily="18" charset="0"/>
                <a:cs typeface="Times New Roman" panose="02020603050405020304" pitchFamily="18" charset="0"/>
              </a:rPr>
              <a:t>doprinosi poboljšanju kvaliteta rada u zdravstvenom sistemu</a:t>
            </a:r>
          </a:p>
          <a:p>
            <a:pPr lvl="1" eaLnBrk="1" hangingPunct="1">
              <a:lnSpc>
                <a:spcPct val="70000"/>
              </a:lnSpc>
            </a:pPr>
            <a:endParaRPr lang="sr-Latn-RS" altLang="sr-Latn-RS" sz="2200" dirty="0">
              <a:latin typeface="Times New Roman" panose="02020603050405020304" pitchFamily="18" charset="0"/>
              <a:cs typeface="Times New Roman" panose="02020603050405020304" pitchFamily="18" charset="0"/>
            </a:endParaRPr>
          </a:p>
          <a:p>
            <a:pPr eaLnBrk="1" hangingPunct="1">
              <a:lnSpc>
                <a:spcPct val="70000"/>
              </a:lnSpc>
            </a:pPr>
            <a:endParaRPr lang="sr-Latn-RS" altLang="sr-Latn-RS" sz="22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4296079"/>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{FDC46424-C8A4-4D43-A98A-7BA90FE245B9}tf10001105</Template>
  <TotalTime>515</TotalTime>
  <Words>5100</Words>
  <Application>Microsoft Office PowerPoint</Application>
  <PresentationFormat>Widescreen</PresentationFormat>
  <Paragraphs>465</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Algerian</vt:lpstr>
      <vt:lpstr>Arial</vt:lpstr>
      <vt:lpstr>Franklin Gothic Book</vt:lpstr>
      <vt:lpstr>Times New Roman</vt:lpstr>
      <vt:lpstr>Wingdings</vt:lpstr>
      <vt:lpstr>Crop</vt:lpstr>
      <vt:lpstr>PATRONAŽNA ZDRAVSTVENA NJEGA  PRAĆENJE KVALITETA RADA</vt:lpstr>
      <vt:lpstr>Procjena kvaliteta rada</vt:lpstr>
      <vt:lpstr>Procjena kvaliteta rada</vt:lpstr>
      <vt:lpstr>Procjena kvaliteta rada</vt:lpstr>
      <vt:lpstr>Procjena kvaliteta rada</vt:lpstr>
      <vt:lpstr>Procjena kvaliteta rada</vt:lpstr>
      <vt:lpstr>Procjena kvaliteta rada</vt:lpstr>
      <vt:lpstr>Procjena kvaliteta rada</vt:lpstr>
      <vt:lpstr>Procjena kvaliteta rada</vt:lpstr>
      <vt:lpstr>Procjena kvaliteta rada</vt:lpstr>
      <vt:lpstr>Procjena kvaliteta rada</vt:lpstr>
      <vt:lpstr>Procjena kvaliteta rada</vt:lpstr>
      <vt:lpstr>Procjena kvaliteta rada</vt:lpstr>
      <vt:lpstr>Procjena kvaliteta rada</vt:lpstr>
      <vt:lpstr>Procjena kvaliteta rada</vt:lpstr>
      <vt:lpstr>Procjena kvaliteta rada</vt:lpstr>
      <vt:lpstr>PowerPoint Presentation</vt:lpstr>
      <vt:lpstr>PowerPoint Presentation</vt:lpstr>
      <vt:lpstr>PowerPoint Presentation</vt:lpstr>
      <vt:lpstr>Procjena kvaliteta rada</vt:lpstr>
      <vt:lpstr>Procjena kvaliteta rada</vt:lpstr>
      <vt:lpstr>Procjena kvaliteta rada</vt:lpstr>
      <vt:lpstr>Procjena kvaliteta rada</vt:lpstr>
      <vt:lpstr>Procjena kvaliteta rada</vt:lpstr>
      <vt:lpstr>Procjena kvaliteta rada</vt:lpstr>
      <vt:lpstr>Procjena kvaliteta rada</vt:lpstr>
      <vt:lpstr>Procjena kvaliteta rada</vt:lpstr>
      <vt:lpstr>Procjena kvaliteta rada</vt:lpstr>
      <vt:lpstr>PRVI POSJETA PATRONAŽNE SESTRE  MAJCI I NOVOROĐENČETU</vt:lpstr>
      <vt:lpstr>PRVI POSJETA PATRONAŽNE SESTRE  MAJCI I NOVOROĐENČETU</vt:lpstr>
      <vt:lpstr>PRVI POSJETA PATRONAŽNE SESTRE  MAJCI I NOVOROĐENČETU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18</cp:revision>
  <dcterms:created xsi:type="dcterms:W3CDTF">2021-09-18T05:32:50Z</dcterms:created>
  <dcterms:modified xsi:type="dcterms:W3CDTF">2022-04-12T06:17:14Z</dcterms:modified>
</cp:coreProperties>
</file>