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3" r:id="rId4"/>
    <p:sldId id="284" r:id="rId5"/>
    <p:sldId id="285" r:id="rId6"/>
    <p:sldId id="312" r:id="rId7"/>
    <p:sldId id="311" r:id="rId8"/>
    <p:sldId id="313" r:id="rId9"/>
    <p:sldId id="314" r:id="rId10"/>
    <p:sldId id="286" r:id="rId11"/>
    <p:sldId id="289" r:id="rId12"/>
    <p:sldId id="287" r:id="rId13"/>
    <p:sldId id="288" r:id="rId14"/>
    <p:sldId id="290" r:id="rId15"/>
    <p:sldId id="291" r:id="rId16"/>
    <p:sldId id="295" r:id="rId17"/>
    <p:sldId id="293" r:id="rId18"/>
    <p:sldId id="316" r:id="rId19"/>
    <p:sldId id="294" r:id="rId20"/>
    <p:sldId id="317" r:id="rId21"/>
    <p:sldId id="318" r:id="rId22"/>
    <p:sldId id="296" r:id="rId23"/>
    <p:sldId id="31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8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4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92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88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79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2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3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33046-DE29-443A-9A8E-37E5D4659240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4389-EB04-4882-B6D1-7AA540E9C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41" y="1122363"/>
            <a:ext cx="11532637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4900" b="1" dirty="0">
                <a:solidFill>
                  <a:srgbClr val="FF0000"/>
                </a:solidFill>
              </a:rPr>
              <a:t>ZDRAVSTVENA NJEGA U TRAUMATOLOGIJI </a:t>
            </a:r>
            <a:br>
              <a:rPr lang="sr-Latn-BA" sz="6000" b="1" dirty="0">
                <a:solidFill>
                  <a:srgbClr val="FF0000"/>
                </a:solidFill>
              </a:rPr>
            </a:br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E7953-0E31-45D0-8EFC-FDF61EF23E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B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Prof. Dr Predrag Grubor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3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65" y="1930400"/>
            <a:ext cx="8596668" cy="38807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Patomehanizam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nastajanja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pelvi</a:t>
            </a:r>
            <a:r>
              <a:rPr lang="sr-Latn-C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disrupcije</a:t>
            </a:r>
            <a:endParaRPr lang="sr-Latn-BA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karlica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prstena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jednog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hr-H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prstena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izaziva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drugog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hr-H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traume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r-Latn-C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biti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prednje</a:t>
            </a:r>
            <a:r>
              <a:rPr 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zadnja</a:t>
            </a:r>
            <a:r>
              <a:rPr 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kompresija</a:t>
            </a:r>
            <a:endParaRPr lang="sr-Latn-BA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sr-Latn-C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kompresija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</a:t>
            </a:r>
            <a:r>
              <a:rPr lang="hr-H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eranje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vertikali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Vrste klasifikacije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Young-Burgess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-ova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klasifikacija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temelju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povrede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karlice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Marvin Tile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-ova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klasifikacija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nastala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mehanizma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Clr>
                <a:schemeClr val="tx2"/>
              </a:buClr>
              <a:buNone/>
              <a:defRPr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dejstva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kinetičke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karlicu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klasifikacija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temelji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anatomskoj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podjeli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frakturiranih</a:t>
            </a:r>
            <a:endParaRPr lang="sr-Latn-B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Clr>
                <a:schemeClr val="tx2"/>
              </a:buClr>
              <a:buNone/>
              <a:defRPr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segmenata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karlice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 2" pitchFamily="18" charset="2"/>
              <a:buNone/>
              <a:defRPr/>
            </a:pPr>
            <a:endParaRPr lang="en-US" sz="1800" kern="0" dirty="0">
              <a:latin typeface="Arial YU Bold" pitchFamily="34" charset="0"/>
            </a:endParaRP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5E8FEA-0F02-4758-BEE1-465DC44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46" y="609600"/>
            <a:ext cx="5247514" cy="17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6FD8F4C-0943-43D2-952D-B33C77E5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35" y="2427981"/>
            <a:ext cx="5018574" cy="167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341117-01D4-4E2F-B261-9A8BEF4A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07" y="4292600"/>
            <a:ext cx="2474913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4F7C79-E010-4268-86AD-4C453AFE90EE}"/>
              </a:ext>
            </a:extLst>
          </p:cNvPr>
          <p:cNvSpPr txBox="1"/>
          <p:nvPr/>
        </p:nvSpPr>
        <p:spPr>
          <a:xfrm>
            <a:off x="7468344" y="240268"/>
            <a:ext cx="3741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Young-Burgess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klasifikacija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86D8E-1DB4-4AC6-9E4E-83687C928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377" y="5272954"/>
            <a:ext cx="1804352" cy="145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CC1D3-4C86-43C1-8048-B2A70C935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581" y="1483566"/>
            <a:ext cx="6941975" cy="52158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KLINIČKA SLIKA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Bol, otok i osjetljivost na dodir i pritisak</a:t>
            </a:r>
            <a:endParaRPr lang="en-US" altLang="sr-Latn-R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Krvarenje,</a:t>
            </a: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vodeći uzrok smrti kod povrede karlice</a:t>
            </a:r>
            <a:endParaRPr lang="sr-Latn-C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vensko, koštano i arterijsko,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abdominalno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ekstraperitonealnog</a:t>
            </a:r>
            <a:endParaRPr lang="sr-Latn-C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retroperitonealni prostor prima i do 5 l krvi</a:t>
            </a: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hemodinamski stabilan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  preko -  20% gubtak krvi,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 ispod 100 mmHg 30%</a:t>
            </a:r>
            <a:endParaRPr lang="sr-Latn-CS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povreda donjeg dijela urinarnog trakta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opstetrikalne , ginekološke povrede i povrede testisa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povrede rektuma, anusa i tankog crijeva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neurološke povrede </a:t>
            </a:r>
          </a:p>
          <a:p>
            <a:pPr>
              <a:defRPr/>
            </a:pPr>
            <a:endParaRPr lang="hr-HR" sz="1800" kern="0" dirty="0"/>
          </a:p>
          <a:p>
            <a:pPr>
              <a:defRPr/>
            </a:pPr>
            <a:endParaRPr lang="sr-Latn-CS" sz="1800" kern="0" dirty="0"/>
          </a:p>
          <a:p>
            <a:pPr eaLnBrk="1" hangingPunct="1">
              <a:lnSpc>
                <a:spcPct val="90000"/>
              </a:lnSpc>
              <a:defRPr/>
            </a:pPr>
            <a:endParaRPr lang="en-US" sz="1800" kern="0" dirty="0"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8" descr="D:\BackUP08.02.2013\Pictures\r2341.png">
            <a:extLst>
              <a:ext uri="{FF2B5EF4-FFF2-40B4-BE49-F238E27FC236}">
                <a16:creationId xmlns:a16="http://schemas.microsoft.com/office/drawing/2014/main" id="{B87F2736-C7ED-443A-BF7D-B2BFF0BC35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88" y="167692"/>
            <a:ext cx="2678367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id="{A74D0D47-5686-4BF7-8DD5-A3D36A0B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769" y="4421981"/>
            <a:ext cx="2865003" cy="21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13450"/>
            <a:ext cx="8596668" cy="1320800"/>
          </a:xfrm>
        </p:spPr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A6813-A975-4BE7-A6FF-BE54FDD68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75" y="1734491"/>
            <a:ext cx="7315200" cy="451390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DIJAGNOSTIKA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Anamneza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Inspekcija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2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Asimetrija nogu oko 1,5 cm, deformacija(karlica je kosa),  SIAS nisu u istoj ravni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Palpacija</a:t>
            </a:r>
            <a:endParaRPr lang="sr-Latn-CS" altLang="sr-Latn-R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Pritisak na karlični prsten  odozgo dlanovima u prijedjelu krila ilijačne kosti ; krepitacije i nestabilnost u karličnom predjelu posljedica je pomjeranje fragmenata,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Direktan pritisak na pubičnu simfizu, palpira diastaza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Pokreti u kuku, ograničeni i bolni,hod onemogućen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CS" altLang="sr-Latn-R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Rektalni pregled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sr-Latn-CS" altLang="sr-Latn-R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Content Placeholder 5" descr="CIMG0580">
            <a:extLst>
              <a:ext uri="{FF2B5EF4-FFF2-40B4-BE49-F238E27FC236}">
                <a16:creationId xmlns:a16="http://schemas.microsoft.com/office/drawing/2014/main" id="{96A3552D-5A98-4555-B127-73B03638D6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4851" y="131156"/>
            <a:ext cx="3038302" cy="2277687"/>
          </a:xfrm>
          <a:prstGeom prst="rect">
            <a:avLst/>
          </a:prstGeom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6" descr="CIMG0578">
            <a:extLst>
              <a:ext uri="{FF2B5EF4-FFF2-40B4-BE49-F238E27FC236}">
                <a16:creationId xmlns:a16="http://schemas.microsoft.com/office/drawing/2014/main" id="{405A744E-5890-4676-BEEF-FB779043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51" y="2489686"/>
            <a:ext cx="3038302" cy="218598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MG0582">
            <a:extLst>
              <a:ext uri="{FF2B5EF4-FFF2-40B4-BE49-F238E27FC236}">
                <a16:creationId xmlns:a16="http://schemas.microsoft.com/office/drawing/2014/main" id="{216D0D6E-CE57-4DC0-8AFC-12C73241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86" y="4775915"/>
            <a:ext cx="2775631" cy="208208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73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0E018-1438-4B7F-9D81-8282CE4A9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483" y="2240541"/>
            <a:ext cx="7156627" cy="388077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Rendgensko snimanje u PA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Polukosi  cefalični od glave 40</a:t>
            </a:r>
            <a:r>
              <a:rPr lang="sr-Latn-CS" sz="20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Polukosi kaudalni od nogu  40</a:t>
            </a:r>
            <a:r>
              <a:rPr lang="sr-Latn-CS" sz="20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sr-Latn-C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Scintigrafsko snimanje karlice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stres  prelom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Kompjuterizovana  tomgrafija CT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Trodimenzionalnakomputerizovana tomografija (3D)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Magnetna rezonanca (MR)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82D31A-19D6-41E9-B690-8E82480306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48" y="466530"/>
            <a:ext cx="2379210" cy="1860434"/>
          </a:xfrm>
          <a:prstGeom prst="rect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IMG2137">
            <a:extLst>
              <a:ext uri="{FF2B5EF4-FFF2-40B4-BE49-F238E27FC236}">
                <a16:creationId xmlns:a16="http://schemas.microsoft.com/office/drawing/2014/main" id="{334DBB24-A77D-4CF0-A744-80686280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/>
          <a:stretch>
            <a:fillRect/>
          </a:stretch>
        </p:blipFill>
        <p:spPr>
          <a:xfrm>
            <a:off x="8927052" y="1190137"/>
            <a:ext cx="2379209" cy="171071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8" descr="CIMG2140">
            <a:extLst>
              <a:ext uri="{FF2B5EF4-FFF2-40B4-BE49-F238E27FC236}">
                <a16:creationId xmlns:a16="http://schemas.microsoft.com/office/drawing/2014/main" id="{8D6D3739-4538-41A8-B304-BD5A25D57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/>
          <a:stretch>
            <a:fillRect/>
          </a:stretch>
        </p:blipFill>
        <p:spPr bwMode="auto">
          <a:xfrm>
            <a:off x="7800170" y="3344358"/>
            <a:ext cx="3403453" cy="255259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85" y="1684728"/>
            <a:ext cx="8596668" cy="45636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sr-Latn-R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Liječenje</a:t>
            </a:r>
            <a:r>
              <a:rPr lang="en-US" altLang="sr-Latn-R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povrede</a:t>
            </a:r>
            <a:r>
              <a:rPr lang="en-US" altLang="sr-Latn-R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karlice</a:t>
            </a:r>
            <a:endParaRPr lang="en-US" altLang="sr-Latn-RS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Zavisno o mehaničkoj i hemodinamskoj stabilnosti: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mehanički i hemodinamski stabilan: konzervativni tretman,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mehanički nestabilan i hemodinamski stabilan: odgođena unutarnja fiksacija,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mehanički stabilan, hemodinamski nestabilan: utvrđivanje mjesta krvarenja i shodno tome hemostaze,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mehanički i hemodinamski nestabilan: “ljuljačka” ili C klješta, te tamponada zdjelice;</a:t>
            </a:r>
            <a:r>
              <a:rPr lang="bs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bs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zatvaranje “open book” preloma zdjelice zaustavlja krvarenje smanjenjem ret.prostora</a:t>
            </a:r>
            <a:endParaRPr lang="en-US" altLang="sr-Latn-RS" sz="24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FD556A1-1FAF-46E5-9904-9E0071CA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81" y="69669"/>
            <a:ext cx="3141662" cy="2560638"/>
          </a:xfrm>
          <a:prstGeom prst="rect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AFE8886-9904-44D8-AFB1-8CDDA579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04" y="2355475"/>
            <a:ext cx="2376487" cy="2971800"/>
          </a:xfrm>
          <a:prstGeom prst="rect">
            <a:avLst/>
          </a:prstGeom>
          <a:noFill/>
          <a:ln w="127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16E8D8A-FDC7-4DB2-897C-82C30C22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84" y="4417185"/>
            <a:ext cx="3438525" cy="2190750"/>
          </a:xfrm>
          <a:prstGeom prst="rect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6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24313" y="609600"/>
            <a:ext cx="4572000" cy="1320800"/>
          </a:xfrm>
        </p:spPr>
        <p:txBody>
          <a:bodyPr>
            <a:normAutofit/>
          </a:bodyPr>
          <a:lstStyle/>
          <a:p>
            <a:r>
              <a:rPr lang="sr-Latn-BA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sz="3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7C27A6-D08D-4EF5-8399-F6E3F8C6E516}"/>
              </a:ext>
            </a:extLst>
          </p:cNvPr>
          <p:cNvSpPr txBox="1">
            <a:spLocks/>
          </p:cNvSpPr>
          <p:nvPr/>
        </p:nvSpPr>
        <p:spPr bwMode="auto">
          <a:xfrm>
            <a:off x="0" y="29718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s-Latn-BA" altLang="sr-Latn-RS" sz="3200">
                <a:solidFill>
                  <a:schemeClr val="tx2"/>
                </a:solidFill>
              </a:rPr>
              <a:t>“Ljuljačka”, steznik i C klješta.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8CEF74-F34F-483D-8BC7-88807F3F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92BCCA1-2BFF-4B85-B1EE-9BE6D356AC8B}" type="slidenum">
              <a:rPr kumimoji="0" lang="en-US" altLang="sr-Latn-RS" sz="1400"/>
              <a:pPr eaLnBrk="1" hangingPunct="1"/>
              <a:t>15</a:t>
            </a:fld>
            <a:endParaRPr kumimoji="0" lang="en-US" altLang="sr-Latn-RS" sz="1400"/>
          </a:p>
        </p:txBody>
      </p:sp>
      <p:pic>
        <p:nvPicPr>
          <p:cNvPr id="6" name="Picture 7" descr="imagesCA1QJIPZ">
            <a:extLst>
              <a:ext uri="{FF2B5EF4-FFF2-40B4-BE49-F238E27FC236}">
                <a16:creationId xmlns:a16="http://schemas.microsoft.com/office/drawing/2014/main" id="{C5B563C0-9966-4D19-8CEE-8597B855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762084"/>
            <a:ext cx="35814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DSCN0458">
            <a:extLst>
              <a:ext uri="{FF2B5EF4-FFF2-40B4-BE49-F238E27FC236}">
                <a16:creationId xmlns:a16="http://schemas.microsoft.com/office/drawing/2014/main" id="{A6279027-DB58-4A49-A9BC-0F965BC3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36597" r="34898" b="13071"/>
          <a:stretch>
            <a:fillRect/>
          </a:stretch>
        </p:blipFill>
        <p:spPr bwMode="auto">
          <a:xfrm>
            <a:off x="8254999" y="3719512"/>
            <a:ext cx="3521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d9GcT1f33p0w43XAs-ybS3eQ5DUrxySRhplp2F7LHyiuTUrxSM0BQ&amp;t=1&amp;usg=__Geuhu7S5AxVfHWPsBKI1-qZh_D8=">
            <a:extLst>
              <a:ext uri="{FF2B5EF4-FFF2-40B4-BE49-F238E27FC236}">
                <a16:creationId xmlns:a16="http://schemas.microsoft.com/office/drawing/2014/main" id="{463C502A-5ADD-4150-B6A7-A009409A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151" y="136525"/>
            <a:ext cx="45720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7">
            <a:extLst>
              <a:ext uri="{FF2B5EF4-FFF2-40B4-BE49-F238E27FC236}">
                <a16:creationId xmlns:a16="http://schemas.microsoft.com/office/drawing/2014/main" id="{A69D2A62-221E-49BA-8EF9-BBF524BAF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463" y="3360641"/>
            <a:ext cx="2126251" cy="1256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9BC63-4DBC-451B-83A4-98EE7E91D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2" y="314248"/>
            <a:ext cx="3635373" cy="19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9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4099"/>
            <a:ext cx="8596668" cy="5023983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2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Iščašenje kuka (LUXATIO COXAE )</a:t>
            </a:r>
            <a:endParaRPr lang="en-US" sz="2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r-Latn-BA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 kuka, loptasti zglob, koji se karekteriše pokretljivošću u svim  pravcima oko jedne obrtne tačke. Veoma je solidne građen sa čahurom zgloba  koju pojačavaju snažne  fibrozne veze, tri uzdužne i jedna kružna.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hr-HR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Klinička slika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hr-HR" sz="2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Prednja luksacija</a:t>
            </a:r>
            <a:r>
              <a:rPr lang="hr-HR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prelomom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acetabuluma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noga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abduktirana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spoljašnoj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rotaciji</a:t>
            </a:r>
            <a:r>
              <a:rPr lang="sr-Latn-BA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r-HR" sz="2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hr-HR" sz="2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Zadnja luksacija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noga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aduktirana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unutrašnjoj</a:t>
            </a:r>
            <a:r>
              <a:rPr lang="en-US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rotaciji</a:t>
            </a:r>
            <a:endParaRPr lang="hr-HR" sz="2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hr-HR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Liječenje ,</a:t>
            </a:r>
            <a:r>
              <a:rPr lang="hr-HR" sz="2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repozicija do 12 sati od povrede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hr-HR" sz="2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Komplikacije</a:t>
            </a:r>
            <a:r>
              <a:rPr lang="hr-HR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avaskularna nekroza glave butne kosti, n.ischiadicus,tromboembolijske komplikacije, rekuretna iščašenja... </a:t>
            </a:r>
          </a:p>
          <a:p>
            <a:endParaRPr lang="sr-Latn-BA" sz="1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23E95C68-98C3-4922-AF90-E7874F197B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685504"/>
              </p:ext>
            </p:extLst>
          </p:nvPr>
        </p:nvGraphicFramePr>
        <p:xfrm>
          <a:off x="9140633" y="279918"/>
          <a:ext cx="1701538" cy="1512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PhotoPaint.Image.9" r:id="rId3" imgW="6857143" imgH="6095238" progId="">
                  <p:embed/>
                </p:oleObj>
              </mc:Choice>
              <mc:Fallback>
                <p:oleObj name="CorelPhotoPaint.Image.9" r:id="rId3" imgW="6857143" imgH="6095238" progId="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75957C8B-DAA5-4CAF-81CB-66CEEF681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0633" y="279918"/>
                        <a:ext cx="1701538" cy="1512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9" descr="8A">
            <a:extLst>
              <a:ext uri="{FF2B5EF4-FFF2-40B4-BE49-F238E27FC236}">
                <a16:creationId xmlns:a16="http://schemas.microsoft.com/office/drawing/2014/main" id="{085900F2-B9E4-4250-A073-2CF4EF88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58603" y="2058307"/>
            <a:ext cx="2339479" cy="175461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6" name="Picture 31" descr="8C">
            <a:extLst>
              <a:ext uri="{FF2B5EF4-FFF2-40B4-BE49-F238E27FC236}">
                <a16:creationId xmlns:a16="http://schemas.microsoft.com/office/drawing/2014/main" id="{47B43112-8830-49D0-94A8-CEAC3B40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74002" y="4493332"/>
            <a:ext cx="2641595" cy="1982113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62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46923"/>
            <a:ext cx="8596668" cy="1320800"/>
          </a:xfrm>
        </p:spPr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DF7205-8B7F-48E6-9FAA-CAB30C67F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981" y="1548882"/>
            <a:ext cx="9135263" cy="5075853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sr-Latn-B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Prelomi acetabuluma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Acetabulum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predstavlja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čašicu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anatomski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deo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bedrene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koti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U acetabulum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uleže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glava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femoralne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butne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čineći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tako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najjačih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zglobova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t</a:t>
            </a:r>
            <a:r>
              <a:rPr lang="sr-Latn-BA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elu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acetabuluma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nastaju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dejstva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jakih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često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udruženi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povredama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drugih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organa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multiplim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frakturama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telu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Acetabulum čine </a:t>
            </a:r>
            <a:r>
              <a:rPr lang="sr-Latn-C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 nosiva zida (stuba):</a:t>
            </a:r>
            <a:r>
              <a:rPr lang="en-U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prednji  i zadnji koji su povezani  u obliku obrnutog slova Y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Prednji zid počinje 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 produženo ilijačno krilo i nastavlja se do simfize i uključuje prednji zid acetabuluma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Zadnji zid 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počinje od zadnje glutealne linije, pruža se kroz acetabulum, foramen obturatorium, donju granu stidne kosti, zadnji zid acetabuluma i sedlane kvrge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Zidovi su postavljeni tako da stabilizuju zglob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Patoanatomija bilo kog preloma acetabuluma</a:t>
            </a:r>
            <a:r>
              <a:rPr lang="sr-Latn-C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zavisi od položaja glave femura u trenutku udara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sz="1600" kern="0" dirty="0">
              <a:latin typeface="Arial" charset="0"/>
              <a:cs typeface="Arial" charset="0"/>
            </a:endParaRPr>
          </a:p>
          <a:p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28A4AC-B1EF-49B4-AF1D-3D20A5CCB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36" y="2160590"/>
            <a:ext cx="2143125" cy="3103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8C1CBE-4568-4C0C-B600-4692996F558B}"/>
              </a:ext>
            </a:extLst>
          </p:cNvPr>
          <p:cNvSpPr txBox="1"/>
          <p:nvPr/>
        </p:nvSpPr>
        <p:spPr>
          <a:xfrm>
            <a:off x="9816155" y="4239990"/>
            <a:ext cx="10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zadnji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91130-022A-4D5D-92D9-630ABD2CB779}"/>
              </a:ext>
            </a:extLst>
          </p:cNvPr>
          <p:cNvSpPr txBox="1"/>
          <p:nvPr/>
        </p:nvSpPr>
        <p:spPr>
          <a:xfrm>
            <a:off x="11119940" y="3429000"/>
            <a:ext cx="10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/>
              <a:t>pre</a:t>
            </a:r>
            <a:r>
              <a:rPr lang="sr-Latn-BA" dirty="0">
                <a:solidFill>
                  <a:schemeClr val="bg1"/>
                </a:solidFill>
              </a:rPr>
              <a:t>dnji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27DFFAD-4C5F-47F0-8A8E-3251D233B3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771894" y="493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49D1D-8020-4E86-9337-9C56E65D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041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B3BCBBA8-EC67-4013-A22B-D2F99EA9B9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969" y="2390899"/>
            <a:ext cx="4183062" cy="3420814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07CB39B4-D524-406E-A0E3-375DE2474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6532" y="2293686"/>
            <a:ext cx="3450635" cy="361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DC141-97B8-4207-A420-744022D73C13}"/>
              </a:ext>
            </a:extLst>
          </p:cNvPr>
          <p:cNvSpPr txBox="1"/>
          <p:nvPr/>
        </p:nvSpPr>
        <p:spPr>
          <a:xfrm>
            <a:off x="793103" y="2021567"/>
            <a:ext cx="2360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b="1" dirty="0" err="1">
                <a:solidFill>
                  <a:srgbClr val="FF0000"/>
                </a:solidFill>
                <a:cs typeface="Arial" charset="0"/>
              </a:rPr>
              <a:t>Judet</a:t>
            </a:r>
            <a:r>
              <a:rPr lang="en-GB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en-GB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cs typeface="Arial" charset="0"/>
              </a:rPr>
              <a:t>Letourne</a:t>
            </a:r>
            <a:endParaRPr lang="hr-HR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F8AD0B9-3691-4269-8C6A-D89524E4B94C}"/>
              </a:ext>
            </a:extLst>
          </p:cNvPr>
          <p:cNvSpPr/>
          <p:nvPr/>
        </p:nvSpPr>
        <p:spPr>
          <a:xfrm>
            <a:off x="6001526" y="1945222"/>
            <a:ext cx="2360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GB" b="1" dirty="0">
                <a:solidFill>
                  <a:srgbClr val="FF0000"/>
                </a:solidFill>
                <a:cs typeface="Arial" charset="0"/>
              </a:rPr>
              <a:t>AO </a:t>
            </a:r>
            <a:r>
              <a:rPr lang="en-GB" b="1" dirty="0" err="1">
                <a:solidFill>
                  <a:srgbClr val="FF0000"/>
                </a:solidFill>
                <a:cs typeface="Arial" charset="0"/>
              </a:rPr>
              <a:t>klasifikacija</a:t>
            </a:r>
            <a:r>
              <a:rPr lang="en-GB" b="1" dirty="0">
                <a:solidFill>
                  <a:srgbClr val="FF0000"/>
                </a:solidFill>
                <a:cs typeface="Arial" charset="0"/>
              </a:rPr>
              <a:t> </a:t>
            </a:r>
            <a:endParaRPr lang="en-GB" sz="32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D2AAC-FD24-4B1F-9AAA-DB92F74B1FFA}"/>
              </a:ext>
            </a:extLst>
          </p:cNvPr>
          <p:cNvSpPr txBox="1"/>
          <p:nvPr/>
        </p:nvSpPr>
        <p:spPr>
          <a:xfrm>
            <a:off x="9004041" y="2339883"/>
            <a:ext cx="3187959" cy="37856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Klasifikacija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M.Tile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+mj-lt"/>
              </a:rPr>
              <a:t>Tip 1 </a:t>
            </a:r>
            <a:r>
              <a:rPr lang="en-US" sz="1200" b="1" dirty="0" err="1">
                <a:latin typeface="+mj-lt"/>
              </a:rPr>
              <a:t>Zadnji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tipovi</a:t>
            </a:r>
            <a:r>
              <a:rPr lang="sr-Latn-RS" sz="1200" b="1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+</a:t>
            </a:r>
            <a:r>
              <a:rPr lang="sr-Latn-R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zadnja</a:t>
            </a:r>
            <a:r>
              <a:rPr lang="en-US" sz="1200" b="1" dirty="0">
                <a:latin typeface="+mj-lt"/>
              </a:rPr>
              <a:t>  </a:t>
            </a:r>
            <a:r>
              <a:rPr lang="en-US" sz="1200" b="1" dirty="0" err="1">
                <a:latin typeface="+mj-lt"/>
              </a:rPr>
              <a:t>dislokacija</a:t>
            </a:r>
            <a:endParaRPr lang="sr-Latn-RS" sz="1200" b="1" dirty="0">
              <a:latin typeface="+mj-lt"/>
            </a:endParaRPr>
          </a:p>
          <a:p>
            <a:pPr lvl="1"/>
            <a:r>
              <a:rPr lang="en-US" sz="1200" dirty="0" err="1">
                <a:latin typeface="+mj-lt"/>
              </a:rPr>
              <a:t>Zadnj</a:t>
            </a:r>
            <a:r>
              <a:rPr lang="en-US" sz="1200" dirty="0">
                <a:latin typeface="+mj-lt"/>
              </a:rPr>
              <a:t> stub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 err="1">
                <a:latin typeface="+mj-lt"/>
              </a:rPr>
              <a:t>A.Zadnji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zid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1.udružen </a:t>
            </a:r>
            <a:r>
              <a:rPr lang="en-US" sz="1200" dirty="0" err="1">
                <a:latin typeface="+mj-lt"/>
              </a:rPr>
              <a:t>sa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zadnjim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stubom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2.udržen </a:t>
            </a:r>
            <a:r>
              <a:rPr lang="en-US" sz="1200" dirty="0" err="1">
                <a:latin typeface="+mj-lt"/>
              </a:rPr>
              <a:t>sa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poprečnim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prelomom</a:t>
            </a:r>
            <a:endParaRPr lang="sr-Latn-RS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Tip 2 </a:t>
            </a:r>
            <a:r>
              <a:rPr lang="en-US" sz="1200" b="1" dirty="0" err="1">
                <a:latin typeface="+mj-lt"/>
              </a:rPr>
              <a:t>prednji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tipov+prednja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dislokacija</a:t>
            </a:r>
            <a:endParaRPr lang="sr-Latn-RS" sz="1200" b="1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A)</a:t>
            </a:r>
            <a:r>
              <a:rPr lang="en-US" sz="1200" dirty="0" err="1">
                <a:latin typeface="+mj-lt"/>
              </a:rPr>
              <a:t>Prednji</a:t>
            </a:r>
            <a:r>
              <a:rPr lang="en-US" sz="1200" dirty="0">
                <a:latin typeface="+mj-lt"/>
              </a:rPr>
              <a:t> stub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B) </a:t>
            </a:r>
            <a:r>
              <a:rPr lang="en-US" sz="1200" dirty="0" err="1">
                <a:latin typeface="+mj-lt"/>
              </a:rPr>
              <a:t>prednji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zid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C)</a:t>
            </a:r>
            <a:r>
              <a:rPr lang="en-US" sz="1200" dirty="0" err="1">
                <a:latin typeface="+mj-lt"/>
              </a:rPr>
              <a:t>udruženi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prednji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ili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poprečni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prelomi</a:t>
            </a:r>
            <a:endParaRPr lang="sr-Latn-RS" sz="1200" dirty="0">
              <a:latin typeface="+mj-lt"/>
            </a:endParaRPr>
          </a:p>
          <a:p>
            <a:endParaRPr lang="sr-Latn-RS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Tip 3.Prednji </a:t>
            </a:r>
            <a:r>
              <a:rPr lang="en-US" sz="1200" b="1" dirty="0" err="1">
                <a:latin typeface="+mj-lt"/>
              </a:rPr>
              <a:t>tipovi+centralna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dislokacija</a:t>
            </a:r>
            <a:endParaRPr lang="sr-Latn-RS" sz="1200" b="1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A) </a:t>
            </a:r>
            <a:r>
              <a:rPr lang="en-US" sz="1200" dirty="0" err="1">
                <a:latin typeface="+mj-lt"/>
              </a:rPr>
              <a:t>čisto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poprečni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B) T </a:t>
            </a:r>
            <a:r>
              <a:rPr lang="en-US" sz="1200" dirty="0" err="1">
                <a:latin typeface="+mj-lt"/>
              </a:rPr>
              <a:t>prelomi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C)  </a:t>
            </a:r>
            <a:r>
              <a:rPr lang="en-US" sz="1200" dirty="0" err="1">
                <a:latin typeface="+mj-lt"/>
              </a:rPr>
              <a:t>udruženo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poprečni</a:t>
            </a:r>
            <a:r>
              <a:rPr lang="en-US" sz="1200" dirty="0">
                <a:latin typeface="+mj-lt"/>
              </a:rPr>
              <a:t> I </a:t>
            </a:r>
            <a:r>
              <a:rPr lang="en-US" sz="1200" dirty="0" err="1">
                <a:latin typeface="+mj-lt"/>
              </a:rPr>
              <a:t>prelomi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acetabularnog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zida</a:t>
            </a:r>
            <a:endParaRPr lang="sr-Latn-R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D) </a:t>
            </a:r>
            <a:r>
              <a:rPr lang="en-US" sz="1200" dirty="0" err="1">
                <a:latin typeface="+mj-lt"/>
              </a:rPr>
              <a:t>prelomi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oba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stuba</a:t>
            </a:r>
            <a:endParaRPr lang="sr-Latn-RS" sz="1200" dirty="0">
              <a:latin typeface="+mj-lt"/>
            </a:endParaRPr>
          </a:p>
          <a:p>
            <a:pPr marL="0" indent="0">
              <a:buNone/>
            </a:pPr>
            <a:r>
              <a:rPr lang="en-US" sz="1200" b="1" dirty="0">
                <a:latin typeface="+mj-lt"/>
              </a:rPr>
              <a:t> </a:t>
            </a:r>
            <a:endParaRPr lang="sr-Latn-RS" sz="1200" dirty="0">
              <a:latin typeface="+mj-lt"/>
            </a:endParaRPr>
          </a:p>
          <a:p>
            <a:endParaRPr lang="sr-Latn-RS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34C0B-CCDF-4B8F-A5A1-F9B9859C3DF0}"/>
              </a:ext>
            </a:extLst>
          </p:cNvPr>
          <p:cNvSpPr txBox="1"/>
          <p:nvPr/>
        </p:nvSpPr>
        <p:spPr>
          <a:xfrm>
            <a:off x="677334" y="1393331"/>
            <a:ext cx="345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000" b="1" dirty="0"/>
              <a:t>KLASIFIKACIJA  PRELOMA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20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60" y="1558213"/>
            <a:ext cx="8596668" cy="5169157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sr-Latn-BA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Prelomi acetabuluma</a:t>
            </a:r>
          </a:p>
          <a:p>
            <a:pPr algn="just"/>
            <a:r>
              <a:rPr lang="en-US" sz="29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Uzrok</a:t>
            </a:r>
            <a:r>
              <a:rPr lang="en-US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nastanka</a:t>
            </a:r>
            <a:r>
              <a:rPr lang="en-US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preloma</a:t>
            </a:r>
            <a:r>
              <a:rPr lang="en-US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acetabuluma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dejstva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poput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saobraćajnih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nesreća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padova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velikih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visina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udaraca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regiju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strane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dolazi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utiskivanja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glave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butne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čašicu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bedrene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njenog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doći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širenjem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frakturne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linije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ostalih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kostiju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karlice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jakim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silama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ovaj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mehanizam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znatno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redji</a:t>
            </a:r>
            <a:endParaRPr lang="sr-Latn-BA" sz="29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Latn-BA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Klinička slika: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pacijenti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žale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intezivan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</a:t>
            </a:r>
            <a:r>
              <a:rPr lang="sr-Latn-BA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postoji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ograničenost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pokreta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zglobu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otok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hematom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regije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sr-Latn-BA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esto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acetabuluma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prate i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povrede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neurovaskularn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povreda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nastaju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udruženim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luksacijama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pom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eranjem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koštanih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fragmenata</a:t>
            </a:r>
            <a:endParaRPr lang="sr-Latn-BA" sz="29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Latn-BA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Dijagnoza</a:t>
            </a:r>
          </a:p>
          <a:p>
            <a:pPr algn="just"/>
            <a:r>
              <a:rPr lang="en-US" sz="29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Anamneza</a:t>
            </a:r>
            <a:r>
              <a:rPr lang="en-US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kliničkom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slikom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obejktivnim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pregledom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pomogne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se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postavi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sumnja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acetbuluma</a:t>
            </a:r>
            <a:r>
              <a:rPr lang="en-US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sr-Latn-BA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trebno je uraditi,radiografiju,CT,NMR,trodimenzionalna kompjuterizovana  tomografija</a:t>
            </a:r>
          </a:p>
          <a:p>
            <a:pPr algn="just"/>
            <a:r>
              <a:rPr lang="sr-Latn-BA" sz="29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Terapija</a:t>
            </a:r>
            <a:r>
              <a:rPr lang="sr-Latn-BA" sz="29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konzervativna,trakcije i hirurška</a:t>
            </a:r>
            <a:endParaRPr lang="en-US" sz="29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18439" descr="C:\Users\Grubor\Desktop\knjiga pelvis\knjige KARLINEcne kosti. pelvis\43A.jpg">
            <a:extLst>
              <a:ext uri="{FF2B5EF4-FFF2-40B4-BE49-F238E27FC236}">
                <a16:creationId xmlns:a16="http://schemas.microsoft.com/office/drawing/2014/main" id="{9A4F1CDE-25B5-4008-B60E-7913F31DFC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28" y="303783"/>
            <a:ext cx="2837133" cy="25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8438" descr="C:\Users\Grubor\Desktop\knjiga pelvis\knjige KARLINEcne kosti. pelvis\Sl.43B.jpg">
            <a:extLst>
              <a:ext uri="{FF2B5EF4-FFF2-40B4-BE49-F238E27FC236}">
                <a16:creationId xmlns:a16="http://schemas.microsoft.com/office/drawing/2014/main" id="{5B72E4F8-411F-4F34-B467-C609ABB6C9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3135086"/>
            <a:ext cx="2753361" cy="3251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7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187"/>
          </a:xfrm>
        </p:spPr>
        <p:txBody>
          <a:bodyPr/>
          <a:lstStyle/>
          <a:p>
            <a:pPr algn="ctr"/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DDCE0-8468-4DF3-A2CE-C12F2FA62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282" y="1930400"/>
            <a:ext cx="5159828" cy="4171820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altLang="sr-Latn-RS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Funkcionalna anatomija</a:t>
            </a:r>
            <a:endParaRPr lang="en-US" altLang="sr-Latn-RS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spojeve karličnog pojasa spadaju :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Sakroilijačni (krsno-bedreni)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Sakroišijadični (krsno-sjedalni)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Pubična simfiza</a:t>
            </a:r>
          </a:p>
          <a:p>
            <a:pPr lvl="2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Fibrohrskavični interpubični disk koji omogućuje pokrete  kod muškarca 0,5mm a žene oko 1,5mm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Sacrokokcigealni (krsno-repni)</a:t>
            </a: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sr-Latn-C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Omogućuje prenos opterećenja na oba acetabuluma</a:t>
            </a:r>
          </a:p>
          <a:p>
            <a:pPr lvl="1">
              <a:defRPr/>
            </a:pPr>
            <a:endParaRPr lang="sr-Latn-CS" sz="1800" kern="0" dirty="0"/>
          </a:p>
          <a:p>
            <a:pPr>
              <a:defRPr/>
            </a:pPr>
            <a:endParaRPr lang="en-US" kern="0" dirty="0"/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2B101E0-6FD6-41F3-B9FA-D1F9FA53CE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02418" y="2308013"/>
            <a:ext cx="2959136" cy="3401704"/>
          </a:xfrm>
          <a:prstGeom prst="rect">
            <a:avLst/>
          </a:prstGeom>
          <a:noFill/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43E5AA0-1C5A-4DB9-B325-827C121B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88131" y="2308013"/>
            <a:ext cx="3197969" cy="3401704"/>
          </a:xfrm>
          <a:prstGeom prst="rect">
            <a:avLst/>
          </a:prstGeom>
          <a:noFill/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FCDBA-A678-4C7B-9951-998CE914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33708" y="309562"/>
            <a:ext cx="1841500" cy="1620838"/>
          </a:xfrm>
          <a:prstGeom prst="rect">
            <a:avLst/>
          </a:prstGeom>
          <a:noFill/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52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650DE-F2AF-4B77-B5DC-FDC5DF92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>
              <a:defRPr/>
            </a:pPr>
            <a:fld id="{C4C31630-28F9-4DA1-B64A-6BC086B3360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C0D493A-9694-4994-BCBA-133A63FC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621" y="479826"/>
            <a:ext cx="2325700" cy="258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BA7A523-432A-476E-B3D1-9D768C4A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75" y="567303"/>
            <a:ext cx="2058846" cy="235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28D9DA8-59AA-47B3-9EEE-F2415E7D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9404" y="375511"/>
            <a:ext cx="2098578" cy="268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2" descr="Slika na kojoj se nalazi zatvoreni prostor, pod, bolnička soba, zid&#10;&#10;Opis je automatski generisan">
            <a:extLst>
              <a:ext uri="{FF2B5EF4-FFF2-40B4-BE49-F238E27FC236}">
                <a16:creationId xmlns:a16="http://schemas.microsoft.com/office/drawing/2014/main" id="{0E46023C-028A-42A1-A99E-B939E81AD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55" y="470274"/>
            <a:ext cx="2277414" cy="2602759"/>
          </a:xfrm>
          <a:prstGeom prst="rect">
            <a:avLst/>
          </a:prstGeom>
        </p:spPr>
      </p:pic>
      <p:pic>
        <p:nvPicPr>
          <p:cNvPr id="11" name="Picture 18440" descr="C:\Users\Grubor\Desktop\sl 48A.jpg">
            <a:extLst>
              <a:ext uri="{FF2B5EF4-FFF2-40B4-BE49-F238E27FC236}">
                <a16:creationId xmlns:a16="http://schemas.microsoft.com/office/drawing/2014/main" id="{16E7BA43-83DA-45BB-AEB9-8459D471AAF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7" y="4010861"/>
            <a:ext cx="4001188" cy="27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8441" descr="C:\Users\Grubor\Desktop\Sl.48B.jpg">
            <a:extLst>
              <a:ext uri="{FF2B5EF4-FFF2-40B4-BE49-F238E27FC236}">
                <a16:creationId xmlns:a16="http://schemas.microsoft.com/office/drawing/2014/main" id="{C475091A-F386-4906-9F52-70364E27D01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55" y="3833664"/>
            <a:ext cx="3672408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C7E998-9212-4F28-B1C8-D0BB0B67B244}"/>
              </a:ext>
            </a:extLst>
          </p:cNvPr>
          <p:cNvSpPr txBox="1"/>
          <p:nvPr/>
        </p:nvSpPr>
        <p:spPr>
          <a:xfrm>
            <a:off x="1875452" y="3357768"/>
            <a:ext cx="482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dirty="0"/>
              <a:t>LIJEČENJE   EKSTENZIJOM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3193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5D44-56D4-4D2C-A2C9-18BBE9AB77BE}"/>
              </a:ext>
            </a:extLst>
          </p:cNvPr>
          <p:cNvSpPr txBox="1">
            <a:spLocks/>
          </p:cNvSpPr>
          <p:nvPr/>
        </p:nvSpPr>
        <p:spPr>
          <a:xfrm>
            <a:off x="1187624" y="197694"/>
            <a:ext cx="3816424" cy="1162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r-Latn-CS" sz="3600" b="1" kern="0" dirty="0"/>
              <a:t>Hirurško liječenje</a:t>
            </a:r>
            <a:endParaRPr lang="en-US" sz="3600" b="1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42755-E6CE-439C-8766-5E8542834570}"/>
              </a:ext>
            </a:extLst>
          </p:cNvPr>
          <p:cNvSpPr txBox="1">
            <a:spLocks/>
          </p:cNvSpPr>
          <p:nvPr/>
        </p:nvSpPr>
        <p:spPr>
          <a:xfrm>
            <a:off x="303730" y="2039144"/>
            <a:ext cx="4595842" cy="4114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err="1"/>
              <a:t>Signifikantne</a:t>
            </a:r>
            <a:r>
              <a:rPr lang="en-US" sz="2000" kern="0" dirty="0"/>
              <a:t> </a:t>
            </a:r>
            <a:r>
              <a:rPr lang="en-US" sz="2000" kern="0" dirty="0" err="1"/>
              <a:t>dislokacije</a:t>
            </a:r>
            <a:r>
              <a:rPr lang="en-US" sz="2000" kern="0" dirty="0"/>
              <a:t>  </a:t>
            </a:r>
            <a:r>
              <a:rPr lang="en-US" sz="2000" kern="0" dirty="0" err="1"/>
              <a:t>fragmenata</a:t>
            </a:r>
            <a:r>
              <a:rPr lang="en-US" sz="2000" kern="0" dirty="0"/>
              <a:t> </a:t>
            </a:r>
            <a:r>
              <a:rPr lang="en-US" sz="2000" kern="0" dirty="0" err="1"/>
              <a:t>više</a:t>
            </a:r>
            <a:r>
              <a:rPr lang="en-US" sz="2000" kern="0" dirty="0"/>
              <a:t> od  5 mm</a:t>
            </a:r>
          </a:p>
          <a:p>
            <a:r>
              <a:rPr lang="en-US" sz="2000" kern="0" dirty="0" err="1"/>
              <a:t>Inkongruentnost</a:t>
            </a:r>
            <a:r>
              <a:rPr lang="en-US" sz="2000" kern="0" dirty="0"/>
              <a:t> </a:t>
            </a:r>
            <a:r>
              <a:rPr lang="sr-Latn-CS" sz="2000" kern="0" dirty="0"/>
              <a:t> </a:t>
            </a:r>
            <a:r>
              <a:rPr lang="en-US" sz="2000" kern="0" dirty="0" err="1"/>
              <a:t>između</a:t>
            </a:r>
            <a:r>
              <a:rPr lang="en-US" sz="2000" kern="0" dirty="0"/>
              <a:t> </a:t>
            </a:r>
            <a:r>
              <a:rPr lang="en-US" sz="2000" kern="0" dirty="0" err="1"/>
              <a:t>femoralne</a:t>
            </a:r>
            <a:r>
              <a:rPr lang="en-US" sz="2000" kern="0" dirty="0"/>
              <a:t> </a:t>
            </a:r>
            <a:r>
              <a:rPr lang="en-US" sz="2000" kern="0" dirty="0" err="1"/>
              <a:t>glave</a:t>
            </a:r>
            <a:r>
              <a:rPr lang="en-US" sz="2000" kern="0" dirty="0"/>
              <a:t> </a:t>
            </a:r>
            <a:r>
              <a:rPr lang="sr-Latn-CS" sz="2000" kern="0" dirty="0"/>
              <a:t>i </a:t>
            </a:r>
            <a:r>
              <a:rPr lang="en-US" sz="2000" kern="0" dirty="0"/>
              <a:t> </a:t>
            </a:r>
            <a:r>
              <a:rPr lang="en-US" sz="2000" kern="0" dirty="0" err="1"/>
              <a:t>nosivog</a:t>
            </a:r>
            <a:r>
              <a:rPr lang="en-US" sz="2000" kern="0" dirty="0"/>
              <a:t> </a:t>
            </a:r>
            <a:r>
              <a:rPr lang="en-US" sz="2000" kern="0" dirty="0" err="1"/>
              <a:t>svoda</a:t>
            </a:r>
            <a:r>
              <a:rPr lang="en-US" sz="2000" kern="0" dirty="0"/>
              <a:t> </a:t>
            </a:r>
            <a:r>
              <a:rPr lang="en-US" sz="2000" kern="0" dirty="0" err="1"/>
              <a:t>acetabuluma</a:t>
            </a:r>
            <a:r>
              <a:rPr lang="sr-Latn-CS" sz="2000" kern="0" dirty="0"/>
              <a:t>.</a:t>
            </a:r>
          </a:p>
          <a:p>
            <a:r>
              <a:rPr lang="en-US" sz="2000" kern="0" dirty="0" err="1"/>
              <a:t>Nosivi</a:t>
            </a:r>
            <a:r>
              <a:rPr lang="en-US" sz="2000" kern="0" dirty="0"/>
              <a:t> </a:t>
            </a:r>
            <a:r>
              <a:rPr lang="sr-Latn-CS" sz="2000" kern="0" dirty="0"/>
              <a:t> </a:t>
            </a:r>
            <a:r>
              <a:rPr lang="en-US" sz="2000" kern="0" dirty="0" err="1"/>
              <a:t>svod</a:t>
            </a:r>
            <a:r>
              <a:rPr lang="en-US" sz="2000" kern="0" dirty="0"/>
              <a:t> </a:t>
            </a:r>
            <a:r>
              <a:rPr lang="sr-Latn-CS" sz="2000" kern="0" dirty="0"/>
              <a:t> </a:t>
            </a:r>
            <a:r>
              <a:rPr lang="en-US" sz="2000" kern="0" dirty="0" err="1"/>
              <a:t>acetabuluma</a:t>
            </a:r>
            <a:r>
              <a:rPr lang="en-US" sz="2000" kern="0" dirty="0"/>
              <a:t> </a:t>
            </a:r>
            <a:r>
              <a:rPr lang="sr-Latn-CS" sz="2000" kern="0" dirty="0"/>
              <a:t> </a:t>
            </a:r>
            <a:r>
              <a:rPr lang="en-US" sz="2000" kern="0" dirty="0" err="1"/>
              <a:t>gdje</a:t>
            </a:r>
            <a:r>
              <a:rPr lang="en-US" sz="2000" kern="0" dirty="0"/>
              <a:t> </a:t>
            </a:r>
            <a:r>
              <a:rPr lang="en-US" sz="2000" kern="0" dirty="0" err="1"/>
              <a:t>krov</a:t>
            </a:r>
            <a:r>
              <a:rPr lang="sr-Latn-CS" sz="2000" kern="0" dirty="0"/>
              <a:t> </a:t>
            </a:r>
            <a:r>
              <a:rPr lang="en-US" sz="2000" kern="0" dirty="0"/>
              <a:t> </a:t>
            </a:r>
            <a:r>
              <a:rPr lang="en-US" sz="2000" kern="0" dirty="0" err="1"/>
              <a:t>ugla</a:t>
            </a:r>
            <a:r>
              <a:rPr lang="sr-Latn-CS" sz="2000" kern="0" dirty="0"/>
              <a:t> po </a:t>
            </a:r>
            <a:r>
              <a:rPr lang="sr-Latn-CS" sz="2000" kern="0" dirty="0" err="1"/>
              <a:t>Matta</a:t>
            </a:r>
            <a:r>
              <a:rPr lang="sr-Latn-CS" sz="2000" kern="0" dirty="0"/>
              <a:t>-i</a:t>
            </a:r>
            <a:r>
              <a:rPr lang="en-US" sz="2000" kern="0" dirty="0"/>
              <a:t> </a:t>
            </a:r>
            <a:r>
              <a:rPr lang="sr-Latn-CS" sz="2000" kern="0" dirty="0"/>
              <a:t> </a:t>
            </a:r>
            <a:r>
              <a:rPr lang="en-US" sz="2000" kern="0" dirty="0" err="1"/>
              <a:t>manji</a:t>
            </a:r>
            <a:r>
              <a:rPr lang="en-US" sz="2000" kern="0" dirty="0"/>
              <a:t> od 40 </a:t>
            </a:r>
            <a:r>
              <a:rPr lang="en-US" sz="2000" kern="0" dirty="0" err="1"/>
              <a:t>stepeni</a:t>
            </a:r>
            <a:r>
              <a:rPr lang="en-US" sz="2000" kern="0" dirty="0"/>
              <a:t> u </a:t>
            </a:r>
            <a:r>
              <a:rPr lang="en-US" sz="2000" kern="0" dirty="0" err="1"/>
              <a:t>svim</a:t>
            </a:r>
            <a:r>
              <a:rPr lang="en-US" sz="2000" kern="0" dirty="0"/>
              <a:t> </a:t>
            </a:r>
            <a:r>
              <a:rPr lang="en-US" sz="2000" kern="0" dirty="0" err="1"/>
              <a:t>ravnima</a:t>
            </a:r>
            <a:r>
              <a:rPr lang="en-US" sz="2000" kern="0" dirty="0"/>
              <a:t>:</a:t>
            </a:r>
          </a:p>
          <a:p>
            <a:pPr lvl="1"/>
            <a:r>
              <a:rPr lang="en-US" sz="1600" kern="0" dirty="0" err="1"/>
              <a:t>Prednji</a:t>
            </a:r>
            <a:r>
              <a:rPr lang="en-US" sz="1600" kern="0" dirty="0"/>
              <a:t>  </a:t>
            </a:r>
            <a:r>
              <a:rPr lang="en-US" sz="1600" kern="0" dirty="0" err="1"/>
              <a:t>manje</a:t>
            </a:r>
            <a:r>
              <a:rPr lang="en-US" sz="1600" kern="0" dirty="0"/>
              <a:t> od 30</a:t>
            </a:r>
            <a:r>
              <a:rPr lang="sr-Latn-CS" sz="1600" kern="0" baseline="30000" dirty="0"/>
              <a:t>0</a:t>
            </a:r>
            <a:r>
              <a:rPr lang="en-US" sz="1600" kern="0" dirty="0"/>
              <a:t> </a:t>
            </a:r>
          </a:p>
          <a:p>
            <a:pPr lvl="1"/>
            <a:r>
              <a:rPr lang="en-US" sz="1600" kern="0" dirty="0" err="1"/>
              <a:t>Srednji</a:t>
            </a:r>
            <a:r>
              <a:rPr lang="en-US" sz="1600" kern="0" dirty="0"/>
              <a:t>  </a:t>
            </a:r>
            <a:r>
              <a:rPr lang="en-US" sz="1600" kern="0" dirty="0" err="1"/>
              <a:t>manji</a:t>
            </a:r>
            <a:r>
              <a:rPr lang="en-US" sz="1600" kern="0" dirty="0"/>
              <a:t> od 40</a:t>
            </a:r>
            <a:r>
              <a:rPr lang="sr-Latn-CS" sz="1600" kern="0" baseline="30000" dirty="0"/>
              <a:t> 0</a:t>
            </a:r>
            <a:endParaRPr lang="en-US" sz="1600" kern="0" dirty="0"/>
          </a:p>
          <a:p>
            <a:pPr lvl="1"/>
            <a:r>
              <a:rPr lang="en-US" sz="1600" kern="0" dirty="0" err="1"/>
              <a:t>Zadnji</a:t>
            </a:r>
            <a:r>
              <a:rPr lang="en-US" sz="1600" kern="0" dirty="0"/>
              <a:t> 50</a:t>
            </a:r>
            <a:r>
              <a:rPr lang="sr-Latn-CS" sz="1600" kern="0" baseline="30000" dirty="0"/>
              <a:t> 0</a:t>
            </a:r>
            <a:endParaRPr lang="en-US" sz="1600" kern="0" dirty="0"/>
          </a:p>
          <a:p>
            <a:r>
              <a:rPr lang="en-US" sz="2000" kern="0" dirty="0" err="1"/>
              <a:t>Posttraumatizovani</a:t>
            </a:r>
            <a:r>
              <a:rPr lang="en-US" sz="2000" kern="0" dirty="0"/>
              <a:t> </a:t>
            </a:r>
            <a:r>
              <a:rPr lang="en-US" sz="2000" kern="0" dirty="0" err="1"/>
              <a:t>pacijent</a:t>
            </a:r>
            <a:r>
              <a:rPr lang="en-US" sz="2000" kern="0" dirty="0"/>
              <a:t>.</a:t>
            </a:r>
          </a:p>
          <a:p>
            <a:endParaRPr lang="en-US" kern="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ABAD4EF-A35E-43BC-A0E2-F2D38BF4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>
              <a:defRPr/>
            </a:pPr>
            <a:fld id="{C4C31630-28F9-4DA1-B64A-6BC086B3360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14" descr="17b">
            <a:extLst>
              <a:ext uri="{FF2B5EF4-FFF2-40B4-BE49-F238E27FC236}">
                <a16:creationId xmlns:a16="http://schemas.microsoft.com/office/drawing/2014/main" id="{EC826DC6-A50B-4FF0-9D68-85E8D6E6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89518"/>
            <a:ext cx="2200260" cy="1650195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6" name="Picture 19" descr="18d">
            <a:extLst>
              <a:ext uri="{FF2B5EF4-FFF2-40B4-BE49-F238E27FC236}">
                <a16:creationId xmlns:a16="http://schemas.microsoft.com/office/drawing/2014/main" id="{D45F19C3-F68C-4586-833B-D3DECA73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8117" y="485193"/>
            <a:ext cx="2705933" cy="202945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7" name="Picture 30" descr="19b">
            <a:extLst>
              <a:ext uri="{FF2B5EF4-FFF2-40B4-BE49-F238E27FC236}">
                <a16:creationId xmlns:a16="http://schemas.microsoft.com/office/drawing/2014/main" id="{79CF5B40-F278-4EA7-970A-0AB0ACD5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762" y="2538316"/>
            <a:ext cx="3946587" cy="295994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591ECA8-553A-4B39-8C19-A11DA502B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665" y="4516016"/>
            <a:ext cx="3099499" cy="23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7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34" y="2225903"/>
            <a:ext cx="5552902" cy="388077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hr-HR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 glave  butne kosti</a:t>
            </a: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3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(FRACTURA CAPITIS FEMORIS)</a:t>
            </a:r>
          </a:p>
          <a:p>
            <a:pPr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Posljedica iščašenja kuka</a:t>
            </a:r>
          </a:p>
          <a:p>
            <a:pPr lvl="1"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Daju velik procenat (75%) nekroze </a:t>
            </a:r>
          </a:p>
          <a:p>
            <a:pPr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Klinička slika</a:t>
            </a:r>
          </a:p>
          <a:p>
            <a:pPr lvl="1"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Bol, skraćenje ekstremiteta, spoljnja/unutarnja rotacija,nepokretnost noge...</a:t>
            </a:r>
          </a:p>
          <a:p>
            <a:pPr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Dijagnoza</a:t>
            </a:r>
          </a:p>
          <a:p>
            <a:pPr lvl="1"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RTG, CT, NMR</a:t>
            </a:r>
          </a:p>
          <a:p>
            <a:pPr>
              <a:defRPr/>
            </a:pPr>
            <a:r>
              <a:rPr lang="hr-H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Liječenje</a:t>
            </a:r>
          </a:p>
          <a:p>
            <a:pPr lvl="1">
              <a:defRPr/>
            </a:pPr>
            <a:r>
              <a:rPr lang="hr-H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Konzervativno i hirueško</a:t>
            </a:r>
            <a:endParaRPr lang="sr-Latn-C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C:\Documents and Settings\Korisnik\My Documents\PIPKIN\20081002\02102008564.jpg">
            <a:extLst>
              <a:ext uri="{FF2B5EF4-FFF2-40B4-BE49-F238E27FC236}">
                <a16:creationId xmlns:a16="http://schemas.microsoft.com/office/drawing/2014/main" id="{BC7BCDCA-E1D1-429C-8046-04E1E295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9636" y="1579763"/>
            <a:ext cx="3254981" cy="244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1DF96-D647-4085-8A73-6F07BDAFD043}"/>
              </a:ext>
            </a:extLst>
          </p:cNvPr>
          <p:cNvSpPr txBox="1"/>
          <p:nvPr/>
        </p:nvSpPr>
        <p:spPr>
          <a:xfrm>
            <a:off x="6096000" y="3496431"/>
            <a:ext cx="1539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/>
              <a:t>Pipkin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7BF9E-0C53-4F77-AB5A-127CF59960BB}"/>
              </a:ext>
            </a:extLst>
          </p:cNvPr>
          <p:cNvSpPr txBox="1"/>
          <p:nvPr/>
        </p:nvSpPr>
        <p:spPr>
          <a:xfrm>
            <a:off x="7315783" y="4677462"/>
            <a:ext cx="4876217" cy="2031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r-Latn-RS" b="1" dirty="0"/>
              <a:t>PIPKIN</a:t>
            </a:r>
          </a:p>
          <a:p>
            <a:r>
              <a:rPr lang="sr-Latn-RS" dirty="0"/>
              <a:t>  </a:t>
            </a:r>
            <a:r>
              <a:rPr lang="sr-Latn-RS" b="1" dirty="0"/>
              <a:t>I</a:t>
            </a:r>
            <a:r>
              <a:rPr lang="sr-Latn-RS" dirty="0"/>
              <a:t>   prelom  glave femura kaudalno</a:t>
            </a:r>
          </a:p>
          <a:p>
            <a:r>
              <a:rPr lang="sr-Latn-RS" dirty="0"/>
              <a:t> </a:t>
            </a:r>
            <a:r>
              <a:rPr lang="sr-Latn-RS" b="1" dirty="0"/>
              <a:t>II</a:t>
            </a:r>
            <a:r>
              <a:rPr lang="sr-Latn-RS" dirty="0"/>
              <a:t>  kranijalno u odnodu na foveu centralis</a:t>
            </a:r>
          </a:p>
          <a:p>
            <a:r>
              <a:rPr lang="sr-Latn-RS" b="1" dirty="0"/>
              <a:t>III  </a:t>
            </a:r>
            <a:r>
              <a:rPr lang="sr-Latn-RS" dirty="0"/>
              <a:t>uzdužni prelom femura</a:t>
            </a:r>
          </a:p>
          <a:p>
            <a:r>
              <a:rPr lang="sr-Latn-RS" dirty="0"/>
              <a:t>        /poslije repozcije Pipkina I i II/</a:t>
            </a:r>
          </a:p>
          <a:p>
            <a:r>
              <a:rPr lang="sr-Latn-RS" b="1" dirty="0"/>
              <a:t>IV   </a:t>
            </a:r>
            <a:r>
              <a:rPr lang="sr-Latn-RS" dirty="0"/>
              <a:t>prelom  glave femura tip I,I, ili III </a:t>
            </a:r>
          </a:p>
          <a:p>
            <a:r>
              <a:rPr lang="sr-Latn-RS" dirty="0"/>
              <a:t>       udružen sa prelomom acetabulumom</a:t>
            </a:r>
          </a:p>
        </p:txBody>
      </p:sp>
      <p:pic>
        <p:nvPicPr>
          <p:cNvPr id="9" name="Slika 3">
            <a:extLst>
              <a:ext uri="{FF2B5EF4-FFF2-40B4-BE49-F238E27FC236}">
                <a16:creationId xmlns:a16="http://schemas.microsoft.com/office/drawing/2014/main" id="{5D3A14C2-7E9F-4D50-AA80-23DD7ABC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023" y="156531"/>
            <a:ext cx="2778112" cy="4520931"/>
          </a:xfrm>
          <a:prstGeom prst="rect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7693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06F1E-F87B-4669-B41B-CB973079005D}"/>
              </a:ext>
            </a:extLst>
          </p:cNvPr>
          <p:cNvSpPr txBox="1"/>
          <p:nvPr/>
        </p:nvSpPr>
        <p:spPr>
          <a:xfrm>
            <a:off x="1866122" y="3110500"/>
            <a:ext cx="72872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r-Latn-BA" sz="6000" dirty="0">
                <a:latin typeface="Algerian" panose="04020705040A02060702" pitchFamily="82" charset="0"/>
              </a:rPr>
              <a:t>HVALA NA PAŽNJ!</a:t>
            </a:r>
          </a:p>
          <a:p>
            <a:pPr marL="0" indent="0" algn="ctr">
              <a:buNone/>
            </a:pPr>
            <a:r>
              <a:rPr lang="sr-Latn-BA" sz="6000" dirty="0">
                <a:latin typeface="Algerian" panose="04020705040A02060702" pitchFamily="82" charset="0"/>
              </a:rPr>
              <a:t>?</a:t>
            </a:r>
            <a:endParaRPr lang="en-US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0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B1640-0622-4689-AD22-7AF7FA7C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865050" cy="3880772"/>
          </a:xfrm>
        </p:spPr>
        <p:txBody>
          <a:bodyPr/>
          <a:lstStyle/>
          <a:p>
            <a:r>
              <a:rPr lang="bs-Latn-BA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Najveći dio težine se prenosi preko sakro-ilijačnih (SI) zglobova, kukova na noge i ukoliko je taj kompleks očuvan, ne postoji mehanička nestabilnost zdjelice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79D6E9-DDB5-4748-AFAF-FDB9E198D5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41866" y="1513442"/>
            <a:ext cx="5169201" cy="216281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BF4C6-69CD-4D43-AA61-2A33CB72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79" y="4100975"/>
            <a:ext cx="5068888" cy="207327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70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151050" cy="1320800"/>
          </a:xfrm>
        </p:spPr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7BA22-FF6C-41B2-9FD6-2ED9A000C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101" y="2253895"/>
            <a:ext cx="6204857" cy="3880772"/>
          </a:xfrm>
        </p:spPr>
        <p:txBody>
          <a:bodyPr>
            <a:normAutofit/>
          </a:bodyPr>
          <a:lstStyle/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karlici</a:t>
            </a: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retroperitonealno nalazi presakralni venski pleksus,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ilijačne vene i arterije, </a:t>
            </a:r>
          </a:p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lumbalni i sakralni korijenovi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urogenitalni organi, </a:t>
            </a:r>
          </a:p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crijeva i mezenterij</a:t>
            </a:r>
          </a:p>
          <a:p>
            <a:pPr marL="457200" indent="-457200" eaLnBrk="1" hangingPunct="1">
              <a:buClrTx/>
              <a:buFont typeface="+mj-lt"/>
              <a:buAutoNum type="alphaLcPeriod"/>
              <a:defRPr/>
            </a:pPr>
            <a:r>
              <a:rPr lang="sr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povrede</a:t>
            </a: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bilo koje od ovih struktura su  potencijalno opasne</a:t>
            </a:r>
          </a:p>
          <a:p>
            <a:endParaRPr lang="en-US" dirty="0"/>
          </a:p>
        </p:txBody>
      </p:sp>
      <p:pic>
        <p:nvPicPr>
          <p:cNvPr id="6" name="Content Placeholder 5" descr="C:\Users\Nadomir\Desktop\Pelvis angio.png">
            <a:extLst>
              <a:ext uri="{FF2B5EF4-FFF2-40B4-BE49-F238E27FC236}">
                <a16:creationId xmlns:a16="http://schemas.microsoft.com/office/drawing/2014/main" id="{82C82A82-D907-4830-9785-4FE39874EC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334" y="511488"/>
            <a:ext cx="2837823" cy="283782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4" descr="DSC01513">
            <a:extLst>
              <a:ext uri="{FF2B5EF4-FFF2-40B4-BE49-F238E27FC236}">
                <a16:creationId xmlns:a16="http://schemas.microsoft.com/office/drawing/2014/main" id="{845E50D1-08F3-4B5E-8E3F-310EC8A9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1331" y="3632718"/>
            <a:ext cx="3928627" cy="294647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58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3A0E-5560-4CD8-BF5C-01EA2E3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C0C8-8D73-412A-9699-6A71D028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00" y="1569905"/>
            <a:ext cx="8596668" cy="506130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 err="1">
                <a:latin typeface="Times New Roman" pitchFamily="18" charset="0"/>
              </a:rPr>
              <a:t>Prelomi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b="1" kern="0" dirty="0" err="1">
                <a:latin typeface="Times New Roman" pitchFamily="18" charset="0"/>
              </a:rPr>
              <a:t>karlice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b="1" kern="0" dirty="0" err="1">
                <a:latin typeface="Times New Roman" pitchFamily="18" charset="0"/>
              </a:rPr>
              <a:t>mogu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b="1" kern="0" dirty="0" err="1">
                <a:latin typeface="Times New Roman" pitchFamily="18" charset="0"/>
              </a:rPr>
              <a:t>biti</a:t>
            </a:r>
            <a:endParaRPr lang="sr-Latn-BA" sz="2200" b="1" kern="0" dirty="0">
              <a:latin typeface="Times New Roman" pitchFamily="18" charset="0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 err="1">
                <a:latin typeface="Times New Roman" pitchFamily="18" charset="0"/>
              </a:rPr>
              <a:t>izolovani</a:t>
            </a:r>
            <a:r>
              <a:rPr lang="en-US" sz="2200" kern="0" dirty="0">
                <a:latin typeface="Times New Roman" pitchFamily="18" charset="0"/>
              </a:rPr>
              <a:t> (9-10 % od </a:t>
            </a:r>
            <a:r>
              <a:rPr lang="en-US" sz="2200" kern="0" dirty="0" err="1">
                <a:latin typeface="Times New Roman" pitchFamily="18" charset="0"/>
              </a:rPr>
              <a:t>preloma</a:t>
            </a:r>
            <a:r>
              <a:rPr lang="en-US" sz="2200" kern="0" dirty="0">
                <a:latin typeface="Times New Roman" pitchFamily="18" charset="0"/>
              </a:rPr>
              <a:t>)</a:t>
            </a:r>
            <a:r>
              <a:rPr lang="sr-Latn-CS" sz="2200" kern="0" dirty="0">
                <a:latin typeface="Times New Roman" pitchFamily="18" charset="0"/>
              </a:rPr>
              <a:t>,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 err="1">
                <a:latin typeface="Times New Roman" pitchFamily="18" charset="0"/>
              </a:rPr>
              <a:t>udru</a:t>
            </a:r>
            <a:r>
              <a:rPr lang="sr-Latn-CS" sz="2200" b="1" kern="0" dirty="0">
                <a:latin typeface="Times New Roman" pitchFamily="18" charset="0"/>
              </a:rPr>
              <a:t>ž</a:t>
            </a:r>
            <a:r>
              <a:rPr lang="en-US" sz="2200" b="1" kern="0" dirty="0" err="1">
                <a:latin typeface="Times New Roman" pitchFamily="18" charset="0"/>
              </a:rPr>
              <a:t>eni</a:t>
            </a:r>
            <a:r>
              <a:rPr lang="en-US" sz="2200" kern="0" dirty="0">
                <a:latin typeface="Times New Roman" pitchFamily="18" charset="0"/>
              </a:rPr>
              <a:t> u </a:t>
            </a:r>
            <a:r>
              <a:rPr lang="en-US" sz="2200" kern="0" dirty="0" err="1">
                <a:latin typeface="Times New Roman" pitchFamily="18" charset="0"/>
              </a:rPr>
              <a:t>sklopu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politraume</a:t>
            </a:r>
            <a:r>
              <a:rPr lang="en-US" sz="2200" kern="0" dirty="0">
                <a:latin typeface="Times New Roman" pitchFamily="18" charset="0"/>
              </a:rPr>
              <a:t> (60 </a:t>
            </a:r>
            <a:r>
              <a:rPr lang="en-US" sz="2200" kern="0" dirty="0"/>
              <a:t>–</a:t>
            </a:r>
            <a:r>
              <a:rPr lang="en-US" sz="2200" kern="0" dirty="0">
                <a:latin typeface="Times New Roman" pitchFamily="18" charset="0"/>
              </a:rPr>
              <a:t> 80 %)</a:t>
            </a:r>
            <a:r>
              <a:rPr lang="sr-Latn-CS" sz="2200" kern="0" dirty="0">
                <a:latin typeface="Times New Roman" pitchFamily="18" charset="0"/>
              </a:rPr>
              <a:t>.</a:t>
            </a:r>
            <a:endParaRPr lang="en-US" sz="2200" kern="0" dirty="0">
              <a:latin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 err="1">
                <a:latin typeface="Times New Roman" pitchFamily="18" charset="0"/>
              </a:rPr>
              <a:t>Oko</a:t>
            </a:r>
            <a:r>
              <a:rPr lang="en-US" sz="2200" kern="0" dirty="0">
                <a:latin typeface="Times New Roman" pitchFamily="18" charset="0"/>
              </a:rPr>
              <a:t> 20% </a:t>
            </a:r>
            <a:r>
              <a:rPr lang="en-US" sz="2200" kern="0" dirty="0" err="1">
                <a:latin typeface="Times New Roman" pitchFamily="18" charset="0"/>
              </a:rPr>
              <a:t>preloma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karli</a:t>
            </a:r>
            <a:r>
              <a:rPr lang="sr-Latn-CS" sz="2200" kern="0" dirty="0">
                <a:latin typeface="Times New Roman" pitchFamily="18" charset="0"/>
              </a:rPr>
              <a:t>č</a:t>
            </a:r>
            <a:r>
              <a:rPr lang="en-US" sz="2200" kern="0" dirty="0" err="1">
                <a:latin typeface="Times New Roman" pitchFamily="18" charset="0"/>
              </a:rPr>
              <a:t>nog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prstena</a:t>
            </a:r>
            <a:r>
              <a:rPr lang="en-US" sz="2200" kern="0" dirty="0">
                <a:latin typeface="Times New Roman" pitchFamily="18" charset="0"/>
              </a:rPr>
              <a:t> je </a:t>
            </a:r>
            <a:r>
              <a:rPr lang="en-US" sz="2200" kern="0" dirty="0" err="1">
                <a:latin typeface="Times New Roman" pitchFamily="18" charset="0"/>
              </a:rPr>
              <a:t>hemodinamski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nestabilno</a:t>
            </a:r>
            <a:r>
              <a:rPr lang="en-US" sz="2200" kern="0" dirty="0">
                <a:latin typeface="Times New Roman" pitchFamily="18" charset="0"/>
              </a:rPr>
              <a:t> 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hemoragija</a:t>
            </a:r>
            <a:r>
              <a:rPr lang="en-US" sz="2200" b="1" i="1" kern="0" dirty="0">
                <a:latin typeface="Times New Roman" pitchFamily="18" charset="0"/>
              </a:rPr>
              <a:t> je </a:t>
            </a:r>
            <a:r>
              <a:rPr lang="en-US" sz="2200" b="1" i="1" kern="0" dirty="0" err="1">
                <a:latin typeface="Times New Roman" pitchFamily="18" charset="0"/>
              </a:rPr>
              <a:t>glavni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razlog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smrti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pacijenata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sa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pelvi</a:t>
            </a:r>
            <a:r>
              <a:rPr lang="sr-Latn-CS" sz="2200" b="1" i="1" kern="0" dirty="0">
                <a:latin typeface="Times New Roman" pitchFamily="18" charset="0"/>
              </a:rPr>
              <a:t>č</a:t>
            </a:r>
            <a:r>
              <a:rPr lang="en-US" sz="2200" b="1" i="1" kern="0" dirty="0">
                <a:latin typeface="Times New Roman" pitchFamily="18" charset="0"/>
              </a:rPr>
              <a:t>nom </a:t>
            </a:r>
            <a:r>
              <a:rPr lang="en-US" sz="2200" b="1" i="1" kern="0" dirty="0" err="1">
                <a:latin typeface="Times New Roman" pitchFamily="18" charset="0"/>
              </a:rPr>
              <a:t>disrupcijom</a:t>
            </a:r>
            <a:r>
              <a:rPr lang="sr-Latn-CS" sz="2200" kern="0" dirty="0">
                <a:latin typeface="Times New Roman" pitchFamily="18" charset="0"/>
              </a:rPr>
              <a:t>.</a:t>
            </a:r>
            <a:endParaRPr lang="sr-Latn-CS" sz="2200" kern="0" dirty="0"/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r-HR" sz="2200" kern="0" dirty="0">
                <a:latin typeface="Times New Roman" pitchFamily="18" charset="0"/>
              </a:rPr>
              <a:t>Saobraćajna trauma je 2/3 njih uzrok</a:t>
            </a:r>
            <a:endParaRPr lang="en-US" sz="2200" kern="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 err="1">
                <a:latin typeface="Times New Roman" pitchFamily="18" charset="0"/>
              </a:rPr>
              <a:t>Prvi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b="1" kern="0" dirty="0" err="1">
                <a:latin typeface="Times New Roman" pitchFamily="18" charset="0"/>
              </a:rPr>
              <a:t>vrh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kern="0" dirty="0">
                <a:latin typeface="Times New Roman" pitchFamily="18" charset="0"/>
              </a:rPr>
              <a:t>u </a:t>
            </a:r>
            <a:r>
              <a:rPr lang="en-US" sz="2200" kern="0" dirty="0" err="1">
                <a:latin typeface="Times New Roman" pitchFamily="18" charset="0"/>
              </a:rPr>
              <a:t>mortalitetu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politraumatizovanih</a:t>
            </a:r>
            <a:r>
              <a:rPr lang="en-US" sz="2200" kern="0" dirty="0">
                <a:latin typeface="Times New Roman" pitchFamily="18" charset="0"/>
              </a:rPr>
              <a:t> je u </a:t>
            </a:r>
            <a:r>
              <a:rPr lang="en-US" sz="2200" kern="0" dirty="0" err="1">
                <a:latin typeface="Times New Roman" pitchFamily="18" charset="0"/>
              </a:rPr>
              <a:t>prvim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minutima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zbog</a:t>
            </a:r>
            <a:r>
              <a:rPr lang="sr-Latn-BA" sz="2200" kern="0" dirty="0">
                <a:latin typeface="Times New Roman" pitchFamily="18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i="1" kern="0" dirty="0" err="1">
                <a:latin typeface="Times New Roman" pitchFamily="18" charset="0"/>
              </a:rPr>
              <a:t>kardiovaskularnih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povreda</a:t>
            </a:r>
            <a:r>
              <a:rPr lang="en-US" sz="2200" b="1" i="1" kern="0" dirty="0">
                <a:latin typeface="Times New Roman" pitchFamily="18" charset="0"/>
              </a:rPr>
              <a:t>,</a:t>
            </a:r>
            <a:endParaRPr lang="sr-Latn-BA" sz="2200" b="1" i="1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i="1" kern="0" dirty="0" err="1">
                <a:latin typeface="Times New Roman" pitchFamily="18" charset="0"/>
              </a:rPr>
              <a:t>povreda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glave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sr-Latn-CS" sz="2200" b="1" i="1" kern="0" dirty="0">
                <a:latin typeface="Times New Roman" pitchFamily="18" charset="0"/>
              </a:rPr>
              <a:t>i</a:t>
            </a:r>
            <a:r>
              <a:rPr lang="en-US" sz="2200" b="1" i="1" kern="0" dirty="0">
                <a:latin typeface="Times New Roman" pitchFamily="18" charset="0"/>
              </a:rPr>
              <a:t> ki</a:t>
            </a:r>
            <a:r>
              <a:rPr lang="sr-Latn-CS" sz="2200" b="1" i="1" kern="0" dirty="0">
                <a:latin typeface="Times New Roman" pitchFamily="18" charset="0"/>
              </a:rPr>
              <a:t>č</a:t>
            </a:r>
            <a:r>
              <a:rPr lang="en-US" sz="2200" b="1" i="1" kern="0" dirty="0" err="1">
                <a:latin typeface="Times New Roman" pitchFamily="18" charset="0"/>
              </a:rPr>
              <a:t>mene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mo</a:t>
            </a:r>
            <a:r>
              <a:rPr lang="sr-Latn-CS" sz="2200" b="1" i="1" kern="0" dirty="0">
                <a:latin typeface="Times New Roman" pitchFamily="18" charset="0"/>
              </a:rPr>
              <a:t>ž</a:t>
            </a:r>
            <a:r>
              <a:rPr lang="en-US" sz="2200" b="1" i="1" kern="0" dirty="0">
                <a:latin typeface="Times New Roman" pitchFamily="18" charset="0"/>
              </a:rPr>
              <a:t>dine.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 err="1">
                <a:latin typeface="Times New Roman" pitchFamily="18" charset="0"/>
              </a:rPr>
              <a:t>Drugi</a:t>
            </a:r>
            <a:r>
              <a:rPr lang="en-US" sz="2200" b="1" kern="0" dirty="0">
                <a:latin typeface="Times New Roman" pitchFamily="18" charset="0"/>
              </a:rPr>
              <a:t> </a:t>
            </a:r>
            <a:r>
              <a:rPr lang="en-US" sz="2200" b="1" kern="0" dirty="0" err="1">
                <a:latin typeface="Times New Roman" pitchFamily="18" charset="0"/>
              </a:rPr>
              <a:t>vrh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smrtnosti</a:t>
            </a:r>
            <a:r>
              <a:rPr lang="en-US" sz="2200" kern="0" dirty="0">
                <a:latin typeface="Times New Roman" pitchFamily="18" charset="0"/>
              </a:rPr>
              <a:t> je u </a:t>
            </a:r>
            <a:r>
              <a:rPr lang="en-US" sz="2200" kern="0" dirty="0" err="1">
                <a:latin typeface="Times New Roman" pitchFamily="18" charset="0"/>
              </a:rPr>
              <a:t>prvom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satu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/>
              <a:t>–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/>
              <a:t>“</a:t>
            </a:r>
            <a:r>
              <a:rPr lang="en-US" sz="2200" kern="0" dirty="0" err="1">
                <a:latin typeface="Times New Roman" pitchFamily="18" charset="0"/>
              </a:rPr>
              <a:t>zlatni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sat</a:t>
            </a:r>
            <a:r>
              <a:rPr lang="en-US" sz="2200" kern="0" dirty="0" err="1"/>
              <a:t>”</a:t>
            </a:r>
            <a:r>
              <a:rPr lang="en-US" sz="2200" kern="0" dirty="0" err="1">
                <a:latin typeface="Times New Roman" pitchFamily="18" charset="0"/>
              </a:rPr>
              <a:t>a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razlozi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su</a:t>
            </a:r>
            <a:r>
              <a:rPr lang="en-US" sz="2200" kern="0" dirty="0">
                <a:latin typeface="Times New Roman" pitchFamily="18" charset="0"/>
              </a:rPr>
              <a:t>: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Times New Roman" pitchFamily="18" charset="0"/>
              </a:rPr>
              <a:t>epi</a:t>
            </a:r>
            <a:r>
              <a:rPr lang="sr-Latn-CS" sz="2200" kern="0" dirty="0">
                <a:latin typeface="Times New Roman" pitchFamily="18" charset="0"/>
              </a:rPr>
              <a:t> </a:t>
            </a:r>
            <a:r>
              <a:rPr lang="en-US" sz="2200" kern="0" dirty="0">
                <a:latin typeface="Times New Roman" pitchFamily="18" charset="0"/>
              </a:rPr>
              <a:t>- </a:t>
            </a:r>
            <a:r>
              <a:rPr lang="en-US" sz="2200" kern="0" dirty="0" err="1">
                <a:latin typeface="Times New Roman" pitchFamily="18" charset="0"/>
              </a:rPr>
              <a:t>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subduralni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hematom</a:t>
            </a:r>
            <a:r>
              <a:rPr lang="sr-Latn-CS" sz="2200" kern="0" dirty="0">
                <a:latin typeface="Times New Roman" pitchFamily="18" charset="0"/>
              </a:rPr>
              <a:t>,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 err="1">
                <a:latin typeface="Times New Roman" pitchFamily="18" charset="0"/>
              </a:rPr>
              <a:t>povrede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grudnog</a:t>
            </a:r>
            <a:r>
              <a:rPr lang="en-US" sz="2200" kern="0" dirty="0">
                <a:latin typeface="Times New Roman" pitchFamily="18" charset="0"/>
              </a:rPr>
              <a:t> ko</a:t>
            </a:r>
            <a:r>
              <a:rPr lang="sr-Latn-CS" sz="2200" kern="0" dirty="0"/>
              <a:t>š</a:t>
            </a:r>
            <a:r>
              <a:rPr lang="en-US" sz="2200" kern="0" dirty="0">
                <a:latin typeface="Times New Roman" pitchFamily="18" charset="0"/>
              </a:rPr>
              <a:t>a</a:t>
            </a:r>
            <a:r>
              <a:rPr lang="sr-Latn-CS" sz="2200" kern="0" dirty="0">
                <a:latin typeface="Times New Roman" pitchFamily="18" charset="0"/>
              </a:rPr>
              <a:t>,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i="1" kern="0" dirty="0" err="1">
                <a:latin typeface="Times New Roman" pitchFamily="18" charset="0"/>
              </a:rPr>
              <a:t>prelomi</a:t>
            </a:r>
            <a:r>
              <a:rPr lang="en-US" sz="2200" b="1" i="1" kern="0" dirty="0">
                <a:latin typeface="Times New Roman" pitchFamily="18" charset="0"/>
              </a:rPr>
              <a:t> </a:t>
            </a:r>
            <a:r>
              <a:rPr lang="en-US" sz="2200" b="1" i="1" kern="0" dirty="0" err="1">
                <a:latin typeface="Times New Roman" pitchFamily="18" charset="0"/>
              </a:rPr>
              <a:t>karlice</a:t>
            </a:r>
            <a:r>
              <a:rPr lang="sr-Latn-CS" sz="2200" b="1" i="1" kern="0" dirty="0">
                <a:latin typeface="Times New Roman" pitchFamily="18" charset="0"/>
              </a:rPr>
              <a:t>,</a:t>
            </a:r>
            <a:endParaRPr lang="sr-Latn-BA" sz="2200" b="1" i="1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 err="1">
                <a:latin typeface="Times New Roman" pitchFamily="18" charset="0"/>
              </a:rPr>
              <a:t>prelomi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dugih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kostiju</a:t>
            </a:r>
            <a:r>
              <a:rPr lang="sr-Latn-CS" sz="2200" kern="0" dirty="0">
                <a:latin typeface="Times New Roman" pitchFamily="18" charset="0"/>
              </a:rPr>
              <a:t>,</a:t>
            </a:r>
            <a:endParaRPr lang="sr-Latn-BA" sz="2200" kern="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 err="1">
                <a:latin typeface="Times New Roman" pitchFamily="18" charset="0"/>
              </a:rPr>
              <a:t>povrede</a:t>
            </a:r>
            <a:r>
              <a:rPr lang="en-US" sz="2200" kern="0" dirty="0">
                <a:latin typeface="Times New Roman" pitchFamily="18" charset="0"/>
              </a:rPr>
              <a:t> </a:t>
            </a:r>
            <a:r>
              <a:rPr lang="en-US" sz="2200" kern="0" dirty="0" err="1">
                <a:latin typeface="Times New Roman" pitchFamily="18" charset="0"/>
              </a:rPr>
              <a:t>jetre</a:t>
            </a:r>
            <a:r>
              <a:rPr lang="en-US" sz="2200" kern="0" dirty="0">
                <a:latin typeface="Times New Roman" pitchFamily="18" charset="0"/>
              </a:rPr>
              <a:t>, </a:t>
            </a:r>
            <a:r>
              <a:rPr lang="en-US" sz="2200" kern="0" dirty="0" err="1">
                <a:latin typeface="Times New Roman" pitchFamily="18" charset="0"/>
              </a:rPr>
              <a:t>slezine</a:t>
            </a:r>
            <a:r>
              <a:rPr lang="en-US" sz="2200" kern="0" dirty="0">
                <a:latin typeface="Times New Roman" pitchFamily="18" charset="0"/>
              </a:rPr>
              <a:t>...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A903AAC-C46F-4856-81F8-6A29CDEA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32" y="915412"/>
            <a:ext cx="3519839" cy="263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 descr="Karlica 2">
            <a:extLst>
              <a:ext uri="{FF2B5EF4-FFF2-40B4-BE49-F238E27FC236}">
                <a16:creationId xmlns:a16="http://schemas.microsoft.com/office/drawing/2014/main" id="{ACE284D9-A910-4343-83C4-2E584891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32" y="3773311"/>
            <a:ext cx="3517494" cy="26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66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002F-DF87-4FA2-818E-C41EA8A1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970" y="20168"/>
            <a:ext cx="5149871" cy="687355"/>
          </a:xfrm>
        </p:spPr>
        <p:txBody>
          <a:bodyPr>
            <a:normAutofit fontScale="90000"/>
          </a:bodyPr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8292-5E56-45CA-A26C-91CA4F0B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59" y="223934"/>
            <a:ext cx="6899123" cy="66340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Stabilni prelomi karlice su prelomi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pojedinih kostiju karlice bez  prekida  kontinuiteta karličnog prstena.Najčešći su: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Avulzioni prelomi prednje gornje ilijačne spine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Uzrok je nagla forsirana kontrakcija m.sartorijusa  koja kod osiba između 15-22.godine može izazvati epifiziolizu. Rijetko je izaziva direktan udar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Avulzioni prelomi prednje donje ilijačne spine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Rijeđa, kod sportista naglim šutanjem lopte, kontrakcijom direktnom glave m.rectus femoris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Avulzioni prelomi išijadičnog tubera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Nagla kontrakcija  caput longum m. biceps femoris	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Prelomi jedne grane pubične ili išijadične kosti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Nastaju najčešće kod starih,praćeni prelomomom ramusa u predjelu opturatornog  otvora bilo stidne ili sedlane kosti.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Prelomi krila ilijačne kosti (Duverney)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Posljedica  direktnog udara, praćena malom dislokacijom, zbog muskulature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Klinički: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lokalna bolna osjetljivost na dodir, otok,krvni podliv, bolna osjetljivost  na strani povrede pri aktivnom fleksije, abdukcije noge..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Liječenje :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mirovanje 4-5 nedelja d dislokacija veća od 3 cm hirurški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7A504-2874-4BFA-97B3-63AD0A512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9" y="1950098"/>
            <a:ext cx="5375511" cy="4096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767A2-4F87-471C-A4BD-9C35AFBB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26" y="886311"/>
            <a:ext cx="1593006" cy="1156898"/>
          </a:xfrm>
          <a:prstGeom prst="rect">
            <a:avLst/>
          </a:prstGeom>
        </p:spPr>
      </p:pic>
      <p:pic>
        <p:nvPicPr>
          <p:cNvPr id="1026" name="Picture 2" descr="An Isolated Iliac Wing Stress Fracture in a Marathon Runner">
            <a:extLst>
              <a:ext uri="{FF2B5EF4-FFF2-40B4-BE49-F238E27FC236}">
                <a16:creationId xmlns:a16="http://schemas.microsoft.com/office/drawing/2014/main" id="{CCEEA949-EDDD-4277-820A-098C3B8B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615" y="450558"/>
            <a:ext cx="1931226" cy="14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2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9BE7-7BE3-4C53-BBD9-1140906D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145" y="0"/>
            <a:ext cx="6390843" cy="1320800"/>
          </a:xfrm>
        </p:spPr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2ECA5-14CD-4211-9C27-F81110B78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290" y="800279"/>
            <a:ext cx="10366310" cy="525744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altLang="sr-Latn-RS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altLang="sr-Latn-R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sakruma</a:t>
            </a:r>
            <a:r>
              <a:rPr lang="sr-Latn-BA" altLang="sr-Latn-R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posljedica direktne sile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Linija preloma obično je poprečna i u ravni donjeg kraja sakroilijačnog zgloba.Donji fragment ima tendenciju da se pomjera  naprijed  obrazujući ugao   sa gornjim fragmentom</a:t>
            </a:r>
          </a:p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Klinički:</a:t>
            </a: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lokalni bol, otok hematom i osjetljivost na dodir, 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Povreda  gornjih  krsnih  korjenova;</a:t>
            </a: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motorni i senzorni ispad bez poremećaja  funkcije crijevnog i urinarnog  trakta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Povreda donjih krsnih  korjenova</a:t>
            </a: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poremećaj senzibiliteta u perinealnom predjelu koji dovode do crjevne, urinarne i seksualne disfumkcije</a:t>
            </a:r>
          </a:p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altLang="sr-Latn-R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Rektalnim pregledom, se utvrđuje patološka pokretljivost koštanih fragmenata</a:t>
            </a:r>
          </a:p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altLang="sr-Latn-R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</a:t>
            </a:r>
            <a:r>
              <a:rPr lang="sr-Latn-BA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 klasifikacija,1988.g</a:t>
            </a:r>
            <a:r>
              <a:rPr lang="sr-Latn-BA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zona. 50%</a:t>
            </a: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povreda sakruma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stabilan prelom </a:t>
            </a: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nervne povrede (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korijena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nerva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L4 </a:t>
            </a:r>
            <a:r>
              <a:rPr lang="en-US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L5.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zona.</a:t>
            </a: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34% povreda sakruma.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Neurološko </a:t>
            </a: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povrede</a:t>
            </a: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28% 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nervni korijen L5, S1 ili S2. </a:t>
            </a:r>
            <a:endParaRPr lang="sr-Latn-B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r-Latn-BA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zona.</a:t>
            </a: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16% povreda sakruma,</a:t>
            </a:r>
            <a:endParaRPr lang="sr-Latn-BA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vi-V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neurološke lezije oko 57</a:t>
            </a:r>
            <a:r>
              <a:rPr lang="sr-Latn-B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58F7155-60B9-44B5-9B8E-6A5A0D481A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9679" y="4145303"/>
            <a:ext cx="2554528" cy="2511231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2B54B-D82B-4352-AB34-B7D6824A4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62" y="3149082"/>
            <a:ext cx="2207538" cy="1618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94F98-FC5C-4FFA-B327-2C2F8C2B6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80" y="64949"/>
            <a:ext cx="1988820" cy="147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FFEAE-540E-4E95-A40E-680D780301A9}"/>
              </a:ext>
            </a:extLst>
          </p:cNvPr>
          <p:cNvSpPr txBox="1"/>
          <p:nvPr/>
        </p:nvSpPr>
        <p:spPr>
          <a:xfrm flipH="1">
            <a:off x="5599679" y="6488668"/>
            <a:ext cx="2777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BA" b="1" dirty="0"/>
              <a:t>Denisova klasifikacija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806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0B05-54ED-416C-B687-0A1D8E3F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11" y="227045"/>
            <a:ext cx="8596668" cy="668694"/>
          </a:xfrm>
        </p:spPr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7159D-AB76-4883-8D4B-E24B33935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58" y="1488613"/>
            <a:ext cx="8350898" cy="5052146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sr-Latn-B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Prelomi ili </a:t>
            </a:r>
            <a:r>
              <a:rPr lang="sr-Latn-B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dislokacije kokcigealne kosti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Kokcigeum je rudimentarni ostatak repne kosti, koji se sastoji  od 4 nekada i 5  koštanih segmenata.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Povrede češće kod žene: pad, porođaju ili ginekološkom manevru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Klinički: </a:t>
            </a: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bol,otok,osjetljivost na dodir, kao i bolovima pri ustajanju, bol pri defekaciji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Dijagnoza:</a:t>
            </a: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klinički rekltalni pregled (osjetljivost na mjestu povrede), RTG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Liječenje: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konzervativno:repozicija i mirovanje tri nedelje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hirurški-kokcigektomija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E7E98-B926-4752-B81B-4888A9A0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16" y="227045"/>
            <a:ext cx="2686050" cy="170497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118119-BE1E-4F82-8409-D8FB973165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57870" y="2232588"/>
            <a:ext cx="225679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4B22-9289-4A12-A84D-48DCA768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Prelomi i povrede  karlice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096CF-480A-45F6-A6FC-995BE8DAA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531" y="1388255"/>
            <a:ext cx="7877337" cy="48601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Prelomi koji daju jednostruki prekid kontinuiteta karličnog prstena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Prelomi dve istostrane grane pubične  ili išijadične kosti se manifestuje; bolom, otokom, hematomom na mjestu ,lokalna osjetljivost  na dodir, hod otežan ili nemoguć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Dislokacija pubične simfize do 3 cm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Direktna sila od naprijed prema nazad, često praćena genitourinalnim povredama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Dislokacija </a:t>
            </a: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veća od 3 cm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povreda sakroilijačnig lig. praćena sa  subluksacija/luksacija sakroiliačnog zgloba.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Terapija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dislokacijom do 3 cm:</a:t>
            </a:r>
          </a:p>
          <a:p>
            <a:pPr lvl="2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karlična ljuljačka 4-6 nedelja,trudnica ležanje na boku</a:t>
            </a:r>
          </a:p>
          <a:p>
            <a:pPr lvl="2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hirurški preko  3 cm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sr-Latn-BA" b="1" dirty="0"/>
              <a:t> </a:t>
            </a:r>
          </a:p>
          <a:p>
            <a:endParaRPr lang="en-US" b="1" dirty="0"/>
          </a:p>
        </p:txBody>
      </p:sp>
      <p:pic>
        <p:nvPicPr>
          <p:cNvPr id="1026" name="Picture 2" descr="Pelvic Fractures - Injuries; Poisoning - MSD Manual Professional Edition">
            <a:extLst>
              <a:ext uri="{FF2B5EF4-FFF2-40B4-BE49-F238E27FC236}">
                <a16:creationId xmlns:a16="http://schemas.microsoft.com/office/drawing/2014/main" id="{741FB28A-64A1-444A-8F8C-54189A4E6D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07" y="245845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E556A-20E3-4E3E-9AE8-885B5E9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87" y="69264"/>
            <a:ext cx="3104897" cy="2198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1BA7EF-3C88-462B-8C8D-C44A324D1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922" y="4521116"/>
            <a:ext cx="3100262" cy="226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930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1682</TotalTime>
  <Words>1759</Words>
  <Application>Microsoft Office PowerPoint</Application>
  <PresentationFormat>Widescreen</PresentationFormat>
  <Paragraphs>230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Algerian</vt:lpstr>
      <vt:lpstr>Arial</vt:lpstr>
      <vt:lpstr>Arial YU Bold</vt:lpstr>
      <vt:lpstr>Times New Roman</vt:lpstr>
      <vt:lpstr>Trebuchet MS</vt:lpstr>
      <vt:lpstr>Wingdings</vt:lpstr>
      <vt:lpstr>Wingdings 2</vt:lpstr>
      <vt:lpstr>Wingdings 3</vt:lpstr>
      <vt:lpstr>Facet</vt:lpstr>
      <vt:lpstr>CorelPhotoPaint.Image.9</vt:lpstr>
      <vt:lpstr>ZDRAVSTVENA NJEGA U TRAUMATOLOGIJI  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Prelomi i povrede  karlice</vt:lpstr>
      <vt:lpstr>PowerPoint Presentation</vt:lpstr>
      <vt:lpstr>PowerPoint Presentation</vt:lpstr>
      <vt:lpstr>Prelomi i povrede  karlice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ZDRAVSTVENA NJEGA U TRAUMATOLOGIJI  Prelom kostiju lobanje Prelomi i povrede kičme</dc:title>
  <dc:creator>Asus</dc:creator>
  <cp:lastModifiedBy>Asus</cp:lastModifiedBy>
  <cp:revision>28</cp:revision>
  <dcterms:created xsi:type="dcterms:W3CDTF">2022-01-13T14:44:49Z</dcterms:created>
  <dcterms:modified xsi:type="dcterms:W3CDTF">2022-05-15T14:49:09Z</dcterms:modified>
</cp:coreProperties>
</file>