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6" r:id="rId7"/>
    <p:sldId id="261" r:id="rId8"/>
    <p:sldId id="262" r:id="rId9"/>
    <p:sldId id="277" r:id="rId10"/>
    <p:sldId id="263" r:id="rId11"/>
    <p:sldId id="264" r:id="rId12"/>
    <p:sldId id="265" r:id="rId13"/>
    <p:sldId id="274" r:id="rId14"/>
    <p:sldId id="266" r:id="rId15"/>
    <p:sldId id="267" r:id="rId16"/>
    <p:sldId id="268" r:id="rId17"/>
    <p:sldId id="270" r:id="rId18"/>
    <p:sldId id="271" r:id="rId19"/>
    <p:sldId id="278" r:id="rId20"/>
    <p:sldId id="279" r:id="rId21"/>
    <p:sldId id="280" r:id="rId22"/>
    <p:sldId id="272" r:id="rId23"/>
    <p:sldId id="273" r:id="rId24"/>
    <p:sldId id="282" r:id="rId25"/>
    <p:sldId id="28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7" autoAdjust="0"/>
    <p:restoredTop sz="94660"/>
  </p:normalViewPr>
  <p:slideViewPr>
    <p:cSldViewPr snapToGrid="0">
      <p:cViewPr varScale="1">
        <p:scale>
          <a:sx n="82" d="100"/>
          <a:sy n="82" d="100"/>
        </p:scale>
        <p:origin x="7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3046-DE29-443A-9A8E-37E5D4659240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85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3046-DE29-443A-9A8E-37E5D4659240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45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3046-DE29-443A-9A8E-37E5D4659240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6920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3046-DE29-443A-9A8E-37E5D4659240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27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3046-DE29-443A-9A8E-37E5D4659240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1889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3046-DE29-443A-9A8E-37E5D4659240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9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3046-DE29-443A-9A8E-37E5D4659240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79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3046-DE29-443A-9A8E-37E5D4659240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98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3046-DE29-443A-9A8E-37E5D4659240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85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3046-DE29-443A-9A8E-37E5D4659240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28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3046-DE29-443A-9A8E-37E5D4659240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39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3046-DE29-443A-9A8E-37E5D4659240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24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3046-DE29-443A-9A8E-37E5D4659240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51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3046-DE29-443A-9A8E-37E5D4659240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95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3046-DE29-443A-9A8E-37E5D4659240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62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3046-DE29-443A-9A8E-37E5D4659240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33046-DE29-443A-9A8E-37E5D4659240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46728E0-E6E4-4B84-8A6E-3CFB13E42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1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45.png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44.wmf"/><Relationship Id="rId4" Type="http://schemas.openxmlformats.org/officeDocument/2006/relationships/image" Target="../media/image46.png"/><Relationship Id="rId9" Type="http://schemas.openxmlformats.org/officeDocument/2006/relationships/oleObject" Target="../embeddings/oleObject12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9.png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fif"/><Relationship Id="rId5" Type="http://schemas.openxmlformats.org/officeDocument/2006/relationships/image" Target="../media/image55.jfif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fif"/><Relationship Id="rId3" Type="http://schemas.openxmlformats.org/officeDocument/2006/relationships/image" Target="../media/image58.jpeg"/><Relationship Id="rId7" Type="http://schemas.openxmlformats.org/officeDocument/2006/relationships/image" Target="../media/image62.jfif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10" Type="http://schemas.openxmlformats.org/officeDocument/2006/relationships/image" Target="../media/image65.jfif"/><Relationship Id="rId4" Type="http://schemas.openxmlformats.org/officeDocument/2006/relationships/image" Target="../media/image59.png"/><Relationship Id="rId9" Type="http://schemas.openxmlformats.org/officeDocument/2006/relationships/image" Target="../media/image6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jfif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jfif"/><Relationship Id="rId4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fif"/><Relationship Id="rId3" Type="http://schemas.openxmlformats.org/officeDocument/2006/relationships/oleObject" Target="../embeddings/oleObject2.bin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2.jfif"/><Relationship Id="rId3" Type="http://schemas.openxmlformats.org/officeDocument/2006/relationships/oleObject" Target="../embeddings/oleObject7.bin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7.jpe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5.wmf"/><Relationship Id="rId4" Type="http://schemas.openxmlformats.org/officeDocument/2006/relationships/image" Target="../media/image14.wmf"/><Relationship Id="rId9" Type="http://schemas.openxmlformats.org/officeDocument/2006/relationships/oleObject" Target="../embeddings/oleObject8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fif"/><Relationship Id="rId3" Type="http://schemas.openxmlformats.org/officeDocument/2006/relationships/image" Target="../media/image24.emf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5.png"/><Relationship Id="rId5" Type="http://schemas.openxmlformats.org/officeDocument/2006/relationships/image" Target="../media/image23.wmf"/><Relationship Id="rId4" Type="http://schemas.openxmlformats.org/officeDocument/2006/relationships/oleObject" Target="../embeddings/oleObject9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fif"/><Relationship Id="rId5" Type="http://schemas.openxmlformats.org/officeDocument/2006/relationships/image" Target="../media/image36.jfif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E4389-EB04-4882-B6D1-7AA540E9C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41" y="1122363"/>
            <a:ext cx="11532637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sr-Latn-BA" sz="4900" b="1" dirty="0">
                <a:solidFill>
                  <a:srgbClr val="FF0000"/>
                </a:solidFill>
              </a:rPr>
              <a:t>ZDRAVSTVENA NJEGA U TRAUMATOLOGIJI </a:t>
            </a:r>
            <a:br>
              <a:rPr lang="sr-Latn-BA" sz="6000" b="1" dirty="0">
                <a:solidFill>
                  <a:srgbClr val="FF0000"/>
                </a:solidFill>
              </a:rPr>
            </a:br>
            <a:r>
              <a:rPr lang="sr-Latn-BA" dirty="0"/>
              <a:t>Prelomi i povrede nadlaktice,podlaktice i kostiju šaka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FE7953-0E31-45D0-8EFC-FDF61EF23E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r-Latn-BA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Prof. Dr Predrag Grubor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833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7BC52-D441-4456-A309-A2561D240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061" y="156238"/>
            <a:ext cx="11583090" cy="1320800"/>
          </a:xfrm>
        </p:spPr>
        <p:txBody>
          <a:bodyPr/>
          <a:lstStyle/>
          <a:p>
            <a:r>
              <a:rPr lang="sr-Latn-BA" sz="3600" dirty="0"/>
              <a:t>Prelomi i povrede nadlaktice,</a:t>
            </a:r>
            <a:br>
              <a:rPr lang="sr-Latn-BA" sz="3600" dirty="0"/>
            </a:br>
            <a:r>
              <a:rPr lang="sr-Latn-BA" sz="3600" dirty="0"/>
              <a:t>podlaktice i kostiju šaka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17A00-4244-40A0-B98F-C688EB745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9017" y="1472925"/>
            <a:ext cx="7869285" cy="4389501"/>
          </a:xfrm>
        </p:spPr>
        <p:txBody>
          <a:bodyPr>
            <a:no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sz="1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IŠČAŠENJE LAKTA</a:t>
            </a:r>
            <a:r>
              <a:rPr lang="hr-HR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(Luxatio cubiti)</a:t>
            </a:r>
            <a:endParaRPr lang="en-US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Zauzima 20-25% svih traumatskih iščašenja.Povreda nastaje padom na ispruženu ruku(podlakticu) pa se naziva povredom hiperextenzijom.</a:t>
            </a:r>
            <a:endParaRPr lang="en-US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1. iščašenja s manjim ligamentnim oštećenjima (ne mora se imobilizirati)</a:t>
            </a:r>
            <a:endParaRPr lang="en-US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2. iščašenja sa znatnim ligamentnim oštečenjima</a:t>
            </a:r>
            <a:endParaRPr lang="en-US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Klinički:</a:t>
            </a:r>
            <a:r>
              <a:rPr lang="hr-HR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bola, deformacije lakta, gubitak funkcije, a repozicija nije teška.</a:t>
            </a:r>
            <a:endParaRPr lang="en-US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Zadnja luxacija (luxatio antebrahi posterior)</a:t>
            </a:r>
            <a:r>
              <a:rPr lang="hr-HR" sz="1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vrlo česta.</a:t>
            </a:r>
            <a:endParaRPr lang="sr-Latn-BA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lvl="1" algn="just">
              <a:spcBef>
                <a:spcPts val="0"/>
              </a:spcBef>
            </a:pPr>
            <a:r>
              <a:rPr lang="hr-HR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Olekranon podiže procesus koronoide pod traheju koja probije zglobnu čahuru i pomakne se naprijed, opaža se blaga fleksija podlaktice s elastičnom fiksacijom.Repozicija uz lokalnu ili opštu anesteziju.Langeta (2-3 sedmice).Rehabilitacija što prije.</a:t>
            </a:r>
            <a:endParaRPr lang="en-US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Prednja luxacija (luxatio antebrahi anterior)</a:t>
            </a:r>
            <a:endParaRPr lang="sr-Latn-BA" sz="17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lvl="1" algn="just">
              <a:spcBef>
                <a:spcPts val="0"/>
              </a:spcBef>
            </a:pPr>
            <a:r>
              <a:rPr lang="hr-HR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Vrlo je rijetka luksacija obje kosti prema unatrag,a obično je povezana sa prelomom olekranona.</a:t>
            </a:r>
            <a:endParaRPr lang="en-US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Luxatio divergenta</a:t>
            </a:r>
            <a:r>
              <a:rPr lang="hr-HR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400050" lvl="1" algn="just">
              <a:spcBef>
                <a:spcPts val="0"/>
              </a:spcBef>
            </a:pPr>
            <a:r>
              <a:rPr lang="hr-HR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Ulna je pomjerena unatrag, a radijus unaprijed.Repozicija što prije.</a:t>
            </a:r>
            <a:endParaRPr lang="en-US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7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Luxatio radius</a:t>
            </a:r>
          </a:p>
          <a:p>
            <a:pPr marL="400050" lvl="1" algn="just">
              <a:spcBef>
                <a:spcPts val="0"/>
              </a:spcBef>
            </a:pPr>
            <a:r>
              <a:rPr lang="hr-HR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Pri padu na ruku u pronaciji može nastati luxacija glavice radijusa prema naprijed.Pri tome je moguća fleksija samo od pravog ugla,a supinacija je nemoguća.Repozicija se obavlja direktnim pritiskom na glavicu radijusa, podlaktica u fleksiji.</a:t>
            </a:r>
            <a:endParaRPr lang="en-US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700" dirty="0"/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0F8A45A0-BF1B-43A1-A411-9F34725F2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68105" y="307936"/>
            <a:ext cx="1601688" cy="2116028"/>
          </a:xfrm>
          <a:prstGeom prst="rect">
            <a:avLst/>
          </a:prstGeom>
          <a:noFill/>
        </p:spPr>
      </p:pic>
      <p:pic>
        <p:nvPicPr>
          <p:cNvPr id="6" name="Slika 7">
            <a:extLst>
              <a:ext uri="{FF2B5EF4-FFF2-40B4-BE49-F238E27FC236}">
                <a16:creationId xmlns:a16="http://schemas.microsoft.com/office/drawing/2014/main" id="{1E09C3FD-41D4-4A45-942A-C0AB3D907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5956" y="307936"/>
            <a:ext cx="1714822" cy="536494"/>
          </a:xfrm>
          <a:prstGeom prst="rect">
            <a:avLst/>
          </a:prstGeom>
        </p:spPr>
      </p:pic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122EC424-05A9-42A0-BA5A-D8C90503C9BF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93510202"/>
              </p:ext>
            </p:extLst>
          </p:nvPr>
        </p:nvGraphicFramePr>
        <p:xfrm>
          <a:off x="8401203" y="2729965"/>
          <a:ext cx="3821353" cy="1796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name="PaperPort Document" r:id="rId5" imgW="5815440" imgH="2734200" progId="Paper.Document">
                  <p:embed/>
                </p:oleObj>
              </mc:Choice>
              <mc:Fallback>
                <p:oleObj name="PaperPort Document" r:id="rId5" imgW="5815440" imgH="2734200" progId="Paper.Document">
                  <p:embed/>
                  <p:pic>
                    <p:nvPicPr>
                      <p:cNvPr id="5" name="Object 2">
                        <a:extLst>
                          <a:ext uri="{FF2B5EF4-FFF2-40B4-BE49-F238E27FC236}">
                            <a16:creationId xmlns:a16="http://schemas.microsoft.com/office/drawing/2014/main" id="{20A94631-2C51-457F-888D-976A68FFD910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1203" y="2729965"/>
                        <a:ext cx="3821353" cy="17964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405869D5-E401-4B28-BA53-F8BD2E5D57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6661074"/>
              </p:ext>
            </p:extLst>
          </p:nvPr>
        </p:nvGraphicFramePr>
        <p:xfrm>
          <a:off x="8569793" y="4618777"/>
          <a:ext cx="3513692" cy="218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2" name="PaperPort Document" r:id="rId7" imgW="5806440" imgH="3940920" progId="Paper.Document">
                  <p:embed/>
                </p:oleObj>
              </mc:Choice>
              <mc:Fallback>
                <p:oleObj name="PaperPort Document" r:id="rId7" imgW="5806440" imgH="3940920" progId="Paper.Document">
                  <p:embed/>
                  <p:pic>
                    <p:nvPicPr>
                      <p:cNvPr id="6" name="Object 3">
                        <a:extLst>
                          <a:ext uri="{FF2B5EF4-FFF2-40B4-BE49-F238E27FC236}">
                            <a16:creationId xmlns:a16="http://schemas.microsoft.com/office/drawing/2014/main" id="{514FDE0D-BEA2-478A-A156-9223FEF9C1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69793" y="4618777"/>
                        <a:ext cx="3513692" cy="2189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>
            <a:extLst>
              <a:ext uri="{FF2B5EF4-FFF2-40B4-BE49-F238E27FC236}">
                <a16:creationId xmlns:a16="http://schemas.microsoft.com/office/drawing/2014/main" id="{3A7FA530-3803-46EC-8653-1D8FEC59C3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7257921"/>
              </p:ext>
            </p:extLst>
          </p:nvPr>
        </p:nvGraphicFramePr>
        <p:xfrm>
          <a:off x="9377265" y="156239"/>
          <a:ext cx="2342674" cy="2413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3" name="PaperPort Document" r:id="rId9" imgW="2706480" imgH="2788920" progId="Paper.Document">
                  <p:embed/>
                </p:oleObj>
              </mc:Choice>
              <mc:Fallback>
                <p:oleObj name="PaperPort Document" r:id="rId9" imgW="2706480" imgH="2788920" progId="Paper.Document">
                  <p:embed/>
                  <p:pic>
                    <p:nvPicPr>
                      <p:cNvPr id="7" name="Object 4">
                        <a:extLst>
                          <a:ext uri="{FF2B5EF4-FFF2-40B4-BE49-F238E27FC236}">
                            <a16:creationId xmlns:a16="http://schemas.microsoft.com/office/drawing/2014/main" id="{1D8E047C-10E2-486C-8916-201D2062B8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7265" y="156239"/>
                        <a:ext cx="2342674" cy="24139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E95402D-C8A2-4EDB-87FE-F0CC1DBF83C3}"/>
              </a:ext>
            </a:extLst>
          </p:cNvPr>
          <p:cNvSpPr txBox="1"/>
          <p:nvPr/>
        </p:nvSpPr>
        <p:spPr>
          <a:xfrm>
            <a:off x="8993183" y="2637595"/>
            <a:ext cx="2985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hr-HR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uxatio antebrahi posterior</a:t>
            </a:r>
            <a:r>
              <a:rPr lang="hr-H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D3B1DE-C00F-49B5-8F60-A3577A71F4C7}"/>
              </a:ext>
            </a:extLst>
          </p:cNvPr>
          <p:cNvSpPr txBox="1"/>
          <p:nvPr/>
        </p:nvSpPr>
        <p:spPr>
          <a:xfrm>
            <a:off x="8569793" y="6332429"/>
            <a:ext cx="32703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hr-HR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uxatio antebrahi anterior</a:t>
            </a:r>
            <a:r>
              <a:rPr lang="hr-H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524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5DD59-07B8-4374-B6FD-B94E9DBED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sz="3600" dirty="0"/>
              <a:t>Prelomi i povrede nadlaktice,</a:t>
            </a:r>
            <a:br>
              <a:rPr lang="sr-Latn-BA" sz="3600" dirty="0"/>
            </a:br>
            <a:r>
              <a:rPr lang="sr-Latn-BA" sz="3600" dirty="0"/>
              <a:t>podlaktice i kostiju šaka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4D6AB-2180-4412-97FF-75330BD4E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754" y="2020629"/>
            <a:ext cx="7625597" cy="4389501"/>
          </a:xfrm>
        </p:spPr>
        <p:txBody>
          <a:bodyPr>
            <a:normAutofit fontScale="70000" lnSpcReduction="20000"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PRELOMI LAKTA</a:t>
            </a:r>
          </a:p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endParaRPr lang="en-US" sz="1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 algn="just">
              <a:spcBef>
                <a:spcPts val="0"/>
              </a:spcBef>
              <a:spcAft>
                <a:spcPts val="0"/>
              </a:spcAft>
            </a:pPr>
            <a:r>
              <a:rPr lang="hr-HR" sz="2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Suprakondilarni prelom humerusa</a:t>
            </a:r>
            <a:r>
              <a:rPr lang="hr-HR" sz="23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hr-HR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pretežno kod djece, pad na abduciranu ruku.</a:t>
            </a:r>
            <a:endParaRPr lang="en-US" sz="2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2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Prelom spoljnjeg (lateralnog)</a:t>
            </a:r>
            <a:r>
              <a:rPr lang="hr-HR" sz="23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ili </a:t>
            </a:r>
            <a:r>
              <a:rPr lang="hr-HR" sz="2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unutrašnjeg (medijlnog) kondila</a:t>
            </a:r>
            <a:r>
              <a:rPr lang="hr-HR" sz="23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hr-HR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kod djece (12-14 god.),pad na aduciranu </a:t>
            </a:r>
            <a:r>
              <a:rPr lang="hr-HR" sz="2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hr-HR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abducirani lakat.Usred napinjanja kolateralnog ligamenta dolazi do otkidanja kondila ili epikondila.Ovakvi prelomi su rijetki.</a:t>
            </a:r>
            <a:endParaRPr lang="sr-Latn-BA" sz="2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lvl="1" algn="just">
              <a:spcBef>
                <a:spcPts val="0"/>
              </a:spcBef>
            </a:pPr>
            <a:r>
              <a:rPr lang="hr-HR" sz="2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Dijagnostika</a:t>
            </a:r>
            <a:r>
              <a:rPr lang="hr-HR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otok, deformacija u laktu sa krvavim podlivom, gubitak funkcije...</a:t>
            </a:r>
            <a:endParaRPr lang="en-US" sz="2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lvl="1" algn="just">
              <a:spcBef>
                <a:spcPts val="0"/>
              </a:spcBef>
            </a:pPr>
            <a:r>
              <a:rPr lang="hr-HR" sz="2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Liječenje</a:t>
            </a:r>
            <a:r>
              <a:rPr lang="hr-HR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konzervativno gdje je dovoljna imobilizacija od 14 dana.U slučaju većih pomjeranja dislociranih fragmenata slijedi hirurški zahvat.</a:t>
            </a:r>
            <a:endParaRPr lang="en-US" sz="2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hr-HR" sz="1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2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Prelom olekranona (spada u prelome podlaktice)</a:t>
            </a:r>
            <a:r>
              <a:rPr lang="hr-HR" sz="23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hr-HR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nastaju direktnim udarcem na olekranon pri padu na ruku ispruženu u laktu.Linija preloma je poprečna,a stepen dislokacije zavisi od m.tricepsa koji ima pripoj na olekranonu.Ovaj prelom nastaje kontrakcijom ovog mišića usljed djelovanja sile.</a:t>
            </a:r>
            <a:endParaRPr lang="en-US" sz="2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Dijagnostika – otok, deformacija u predjelu olekranona i krvavi podliv.</a:t>
            </a:r>
            <a:endParaRPr lang="en-US" sz="2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Terapija – gips 2-4 sedmice sa opruženim laktom..</a:t>
            </a:r>
            <a:endParaRPr lang="en-US" sz="2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2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2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Prelom glavice radiusa </a:t>
            </a:r>
            <a:r>
              <a:rPr lang="hr-HR" sz="23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(spada u prelome podlaktice)—</a:t>
            </a:r>
            <a:r>
              <a:rPr lang="hr-HR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najčešći kod odraslih pri padu na opruženu ruku u laktu.Pri tome glavica radiusa udara u radijalni kondil humerusa i lomi se.Bol se javlja na supinaciji i pronaciji.</a:t>
            </a:r>
            <a:endParaRPr lang="en-US" sz="2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2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Terapija</a:t>
            </a:r>
            <a:r>
              <a:rPr lang="hr-HR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;konzervativna ili hirurška</a:t>
            </a:r>
            <a:endParaRPr lang="en-US" sz="2300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8D5C5387-914B-4F3D-863B-CA747C056CC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725745" y="157541"/>
            <a:ext cx="4184650" cy="160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37DE65FF-CCAB-4D2D-B56A-C47510958A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7870751"/>
              </p:ext>
            </p:extLst>
          </p:nvPr>
        </p:nvGraphicFramePr>
        <p:xfrm>
          <a:off x="8105834" y="1748757"/>
          <a:ext cx="3559419" cy="2248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" name="PaperPort Document" r:id="rId4" imgW="5706000" imgH="3602880" progId="Paper.Document">
                  <p:embed/>
                </p:oleObj>
              </mc:Choice>
              <mc:Fallback>
                <p:oleObj name="PaperPort Document" r:id="rId4" imgW="5706000" imgH="3602880" progId="Paper.Document">
                  <p:embed/>
                  <p:pic>
                    <p:nvPicPr>
                      <p:cNvPr id="6" name="Object 4">
                        <a:extLst>
                          <a:ext uri="{FF2B5EF4-FFF2-40B4-BE49-F238E27FC236}">
                            <a16:creationId xmlns:a16="http://schemas.microsoft.com/office/drawing/2014/main" id="{BAEE28BE-7E79-4102-98E5-3DA188CEE0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5834" y="1748757"/>
                        <a:ext cx="3559419" cy="22481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81374F0-65FE-4F23-B5AA-8D888D26F94D}"/>
              </a:ext>
            </a:extLst>
          </p:cNvPr>
          <p:cNvSpPr txBox="1"/>
          <p:nvPr/>
        </p:nvSpPr>
        <p:spPr>
          <a:xfrm>
            <a:off x="8123869" y="2520507"/>
            <a:ext cx="28738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200" b="1" kern="0" dirty="0"/>
              <a:t>Coltonuova klasifikacija</a:t>
            </a:r>
            <a:endParaRPr lang="sr-Latn-RS" sz="1200" dirty="0"/>
          </a:p>
        </p:txBody>
      </p:sp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BB2AE159-359D-4F8D-A507-8DA23A7831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7641661"/>
              </p:ext>
            </p:extLst>
          </p:nvPr>
        </p:nvGraphicFramePr>
        <p:xfrm>
          <a:off x="8255338" y="3945334"/>
          <a:ext cx="3323952" cy="1229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7" name="PaperPort Document" r:id="rId6" imgW="5852160" imgH="3200400" progId="Paper.Document">
                  <p:embed/>
                </p:oleObj>
              </mc:Choice>
              <mc:Fallback>
                <p:oleObj name="PaperPort Document" r:id="rId6" imgW="5852160" imgH="3200400" progId="Paper.Document">
                  <p:embed/>
                  <p:pic>
                    <p:nvPicPr>
                      <p:cNvPr id="5" name="Object 3">
                        <a:extLst>
                          <a:ext uri="{FF2B5EF4-FFF2-40B4-BE49-F238E27FC236}">
                            <a16:creationId xmlns:a16="http://schemas.microsoft.com/office/drawing/2014/main" id="{4F36233A-359F-48CA-8075-034A2E17BC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338" y="3945334"/>
                        <a:ext cx="3323952" cy="12290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Slika 7" descr="Slika na kojoj se nalazi crtanje linije&#10;&#10;Opis je automatski generisan">
            <a:extLst>
              <a:ext uri="{FF2B5EF4-FFF2-40B4-BE49-F238E27FC236}">
                <a16:creationId xmlns:a16="http://schemas.microsoft.com/office/drawing/2014/main" id="{7F6A0587-E677-4EBF-9463-897D36E3C0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122" y="5229044"/>
            <a:ext cx="1426948" cy="16289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31A224-0D3C-40EE-BA30-D906078153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3336" y="5477598"/>
            <a:ext cx="1698754" cy="122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00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7D4E53-AA44-4386-96CF-48D800437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49" y="74644"/>
            <a:ext cx="7281678" cy="1320800"/>
          </a:xfrm>
        </p:spPr>
        <p:txBody>
          <a:bodyPr/>
          <a:lstStyle/>
          <a:p>
            <a:r>
              <a:rPr lang="sr-Latn-BA" sz="3600" dirty="0"/>
              <a:t>Prelomi i povrede nadlaktice,</a:t>
            </a:r>
            <a:br>
              <a:rPr lang="sr-Latn-BA" sz="3600" dirty="0"/>
            </a:br>
            <a:r>
              <a:rPr lang="sr-Latn-BA" sz="3600" dirty="0"/>
              <a:t>podlaktice i kostiju šaka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ACE437-F336-4DFE-AC52-2C7BD9C01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473" y="1460759"/>
            <a:ext cx="7878838" cy="5257282"/>
          </a:xfrm>
          <a:ln w="38100"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PRELOMI PODLAKTICE</a:t>
            </a:r>
            <a:endParaRPr lang="en-US" sz="1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su prelomi u predjelu dijafize i distalnog dijela 4 cm iznad ručnog zgloba.Prelome možemo podijelti na prelome proximalnog dijela(olekranon i glava radijusa),prelomi dijafize i prelomi distalnog dijela.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hr-H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ostoje dva kombinirana preloma podlaktice  sa luksacijom :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1.Montegga fraktura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400050" lvl="1" algn="just">
              <a:spcBef>
                <a:spcPts val="0"/>
              </a:spcBef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je prelomom ulne uz istodobnu luksaciju glavice radijusa u laktu.Načelno razlikujemo 2 tipa montegga preloma : extenzijski i fleksijski tip.</a:t>
            </a:r>
          </a:p>
          <a:p>
            <a:pPr marL="800100" lvl="2" algn="just">
              <a:spcBef>
                <a:spcPts val="0"/>
              </a:spcBef>
            </a:pPr>
            <a:r>
              <a:rPr lang="hr-HR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Extenzijski tip – </a:t>
            </a: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nastaje djelovanjem indirektne sile pri padu na ispruženu šaku,pri čemu na podlakticu djeluje jaka pronacijska sila koja nastaje zanošenjem tijela pri padu.Ulna je prelomljena uglavnom na granici srednje i gornje trećine.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2" algn="just">
              <a:spcBef>
                <a:spcPts val="0"/>
              </a:spcBef>
            </a:pPr>
            <a:r>
              <a:rPr lang="hr-HR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Fleksijski tip – </a:t>
            </a: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mnogo je rjeđi, najčešće nastaje direktnim udarcem po podlaktici pri supinaciji.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2" algn="just">
              <a:spcBef>
                <a:spcPts val="0"/>
              </a:spcBef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Treći tip – ulna slomljena, a glavica radijusa luxirana lateralno.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2" algn="just">
              <a:spcBef>
                <a:spcPts val="0"/>
              </a:spcBef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Četvrti tip – radijus i ulna slomljeni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hr-HR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Galeazzi fraktura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je luxacijom ulne i prelomom radijusa.Ova fraktura je tri puta češća u položaju extremne pronacije.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Imamo izolirane prelome ulne i radijusa.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hr-H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Dijagnoza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je lagana jer se primjećuje skračenje radijusa uz luxaciju distalnog radioulnarnog zgloba pri čemu je glavica ulne dorzalno i distalno luxirana.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Liječenje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kod djece do 15 god. repozicijom i imobilizacijom gipsom 4-5 sedmica.Ako je ulna luxirana dorzalno podlakticu postaviti u pronaciju.Kod odraslih je operaciono liječenje.Radijus treba osigurati pomoću odgovarajuće pločice.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957FA4-C70C-49D3-8D16-04FB1F1C1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23" y="139959"/>
            <a:ext cx="2473296" cy="3629729"/>
          </a:xfrm>
          <a:prstGeom prst="rect">
            <a:avLst/>
          </a:prstGeom>
        </p:spPr>
      </p:pic>
      <p:pic>
        <p:nvPicPr>
          <p:cNvPr id="10242" name="Picture 2" descr="Monteggia's Fracture : Wheeless' Textbook of Orthopaedics">
            <a:extLst>
              <a:ext uri="{FF2B5EF4-FFF2-40B4-BE49-F238E27FC236}">
                <a16:creationId xmlns:a16="http://schemas.microsoft.com/office/drawing/2014/main" id="{6562D49C-48F2-46F0-917D-19D0ECCB0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290" y="169566"/>
            <a:ext cx="1214237" cy="178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5AE175-F924-41C2-85E0-A42669F91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2044" y="2065597"/>
            <a:ext cx="1218483" cy="20238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E1736A-A191-4085-95B6-493C252B9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833" y="4441290"/>
            <a:ext cx="1613344" cy="20247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916463-ED32-4120-9669-821FF7254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691" y="4441290"/>
            <a:ext cx="1755081" cy="202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25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DDFA9-2F5A-413D-A635-4A9EB931B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069" y="149291"/>
            <a:ext cx="8596668" cy="1051249"/>
          </a:xfrm>
        </p:spPr>
        <p:txBody>
          <a:bodyPr>
            <a:normAutofit fontScale="90000"/>
          </a:bodyPr>
          <a:lstStyle/>
          <a:p>
            <a:pPr algn="ctr"/>
            <a:r>
              <a:rPr lang="sr-Latn-BA" sz="3200" dirty="0"/>
              <a:t>Prelomi i povrede nadlaktice,</a:t>
            </a:r>
            <a:br>
              <a:rPr lang="sr-Latn-BA" sz="3200" dirty="0"/>
            </a:br>
            <a:r>
              <a:rPr lang="sr-Latn-BA" sz="3200" dirty="0"/>
              <a:t>podlaktice i kostiju šaka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83328-7431-4FEB-A1EF-660C25BA0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069" y="1200540"/>
            <a:ext cx="7916160" cy="5215811"/>
          </a:xfrm>
        </p:spPr>
        <p:txBody>
          <a:bodyPr>
            <a:normAutofit fontScale="92500" lnSpcReduction="20000"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Pojedinačni prelom radijusa(žbice) i ulne(laktice) kost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Nastaje kao posljedica direktnog udara na granicu srednje donje trećine kosti.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Dijagnoza : radiološki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Klinička slika : bolni otok.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Liječenje : konzervativno i zahtijeva perfektnu repoziciju i imobilizaciju,jer ako je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repozicija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loša, česte su komplikacije u vidu ograničenja pokreta rotacije.</a:t>
            </a:r>
            <a:endParaRPr lang="sr-Latn-B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algn="just">
              <a:spcBef>
                <a:spcPts val="0"/>
              </a:spcBef>
            </a:pPr>
            <a:r>
              <a:rPr lang="hr-H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Istovremen prelom radiusa i ulne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Češći su od izolovanim preloma.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Lokalizacija – nivo pripoja interossalne membrane.Ovo je 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najozbiljniji problem  koštano zglobne traumatologije.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Prelomi distalnog dijela podlaktice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su prelomi 4 cm iznad radiocarpalnog zgloba(ručnog zgloba) – 10%.To su najčešći prelomi kod čovjeka.Prelomi radijusa na tipičnom mjestu(fraktura radii locatio tipico)-pri padu na dorzalno savijenu šaku.Pri tom dolazi do deformacije u ručnom zglobu.Ovaj prelom je često udružen sa povredama (prelomom) ramena.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Postoje dva tipa ovog preloma : </a:t>
            </a:r>
            <a:endParaRPr lang="sr-Latn-BA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lvl="1" algn="just">
              <a:spcBef>
                <a:spcPts val="0"/>
              </a:spcBef>
            </a:pPr>
            <a:r>
              <a:rPr lang="hr-H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Collesov prelom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ako je ruka u dorzalnoj fleksiji,distalni se ulomak pomiče dorzalno i prelom dorzalne radijalno (češća varijanta).Podvrsta Collesovog preloma je Bartonov prelom dorzalno.</a:t>
            </a:r>
          </a:p>
          <a:p>
            <a:pPr marL="400050" lvl="1" algn="just">
              <a:spcBef>
                <a:spcPts val="0"/>
              </a:spcBef>
            </a:pPr>
            <a:r>
              <a:rPr lang="hr-H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Smithov prelom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ako pelom nastaje na flektiranu stranu, distalni</a:t>
            </a:r>
          </a:p>
          <a:p>
            <a:pPr marL="114300" lvl="1" indent="0" algn="just">
              <a:spcBef>
                <a:spcPts val="0"/>
              </a:spcBef>
              <a:buNone/>
            </a:pPr>
            <a:r>
              <a:rPr lang="hr-HR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se ulomak pomiče volarno.Podvrsta Smithovog preloma je </a:t>
            </a:r>
          </a:p>
          <a:p>
            <a:pPr marL="114300" lvl="1" indent="0" algn="just">
              <a:spcBef>
                <a:spcPts val="0"/>
              </a:spcBef>
              <a:buNone/>
            </a:pPr>
            <a:r>
              <a:rPr lang="hr-HR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Bartonov prelom volarno.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6D8A1C-7D4B-4EAE-AAA5-F3A9F987E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177" y="0"/>
            <a:ext cx="1286966" cy="1986404"/>
          </a:xfrm>
          <a:prstGeom prst="rect">
            <a:avLst/>
          </a:prstGeom>
        </p:spPr>
      </p:pic>
      <p:pic>
        <p:nvPicPr>
          <p:cNvPr id="11266" name="Picture 2" descr="PDF) Diaphyseal Fracture of both Bone Forearm with Distal Radio-Ulnar Joint  Dislocation: An Unusual Entity">
            <a:extLst>
              <a:ext uri="{FF2B5EF4-FFF2-40B4-BE49-F238E27FC236}">
                <a16:creationId xmlns:a16="http://schemas.microsoft.com/office/drawing/2014/main" id="{0E80ABE2-0AF3-4D20-A531-13280668D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858" y="55956"/>
            <a:ext cx="1417142" cy="185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537402-B6CF-4D11-B726-7DAB95C8D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5766" y="-19678"/>
            <a:ext cx="1755322" cy="20060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B4CF9-79A6-48CB-A67D-49843416A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0198" y="1870967"/>
            <a:ext cx="3472403" cy="1765138"/>
          </a:xfrm>
          <a:prstGeom prst="rect">
            <a:avLst/>
          </a:prstGeom>
        </p:spPr>
      </p:pic>
      <p:pic>
        <p:nvPicPr>
          <p:cNvPr id="11270" name="Picture 6" descr="Distale Radiusfraktur - via medici: leichter lernen - mehr verstehen">
            <a:extLst>
              <a:ext uri="{FF2B5EF4-FFF2-40B4-BE49-F238E27FC236}">
                <a16:creationId xmlns:a16="http://schemas.microsoft.com/office/drawing/2014/main" id="{6486A624-93CE-4AD2-AF3B-95DAC5647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18" y="3725780"/>
            <a:ext cx="3530892" cy="14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5FAD2E-5879-487C-B35A-DADF71A140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151" y="5328535"/>
            <a:ext cx="1314450" cy="1476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F34FF9-5BA1-443B-92C0-9F82701562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58" y="5473122"/>
            <a:ext cx="1671394" cy="13317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B187F0-E1BF-4084-8299-6DF0ACD7BA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117" y="5328535"/>
            <a:ext cx="1913034" cy="14527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EE0A54-ADFF-4E78-A099-B5154A5B99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35" y="2468953"/>
            <a:ext cx="1671394" cy="141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59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F1338-775B-4E72-98E2-886A9A1C7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665" y="68424"/>
            <a:ext cx="8596668" cy="1320800"/>
          </a:xfrm>
        </p:spPr>
        <p:txBody>
          <a:bodyPr/>
          <a:lstStyle/>
          <a:p>
            <a:r>
              <a:rPr lang="sr-Latn-BA" sz="3600" dirty="0"/>
              <a:t>Prelomi i povrede nadlaktice,</a:t>
            </a:r>
            <a:br>
              <a:rPr lang="sr-Latn-BA" sz="3600" dirty="0"/>
            </a:br>
            <a:r>
              <a:rPr lang="sr-Latn-BA" sz="3600" dirty="0"/>
              <a:t>podlaktice i kostiju šaka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383DA-C537-4EE0-8C9A-47CC064A28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3265" y="1389224"/>
            <a:ext cx="7371184" cy="5400352"/>
          </a:xfrm>
        </p:spPr>
        <p:txBody>
          <a:bodyPr>
            <a:no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KOSTI ŠAKE (OSSA MANUS</a:t>
            </a:r>
            <a:r>
              <a:rPr lang="hr-HR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sr-Latn-BA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ima  ih 27, sastoje se iz tri grupe kostiju:</a:t>
            </a:r>
          </a:p>
          <a:p>
            <a:pPr marL="400050" lvl="1">
              <a:spcBef>
                <a:spcPts val="0"/>
              </a:spcBef>
            </a:pPr>
            <a:r>
              <a:rPr lang="hr-H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1.kosti ručja(carpus),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ima ih ukupno 8.</a:t>
            </a:r>
          </a:p>
          <a:p>
            <a:pPr marL="400050" lvl="1">
              <a:spcBef>
                <a:spcPts val="0"/>
              </a:spcBef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poredane su u dva reda:</a:t>
            </a:r>
          </a:p>
          <a:p>
            <a:pPr marL="800100" lvl="2">
              <a:spcBef>
                <a:spcPts val="0"/>
              </a:spcBef>
            </a:pPr>
            <a:r>
              <a:rPr lang="hr-HR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hr-H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roximalni red: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os scafoideum(čunjasta),os lunatum(mjesečasta),os triquetum(trouglasta) i os phisiphorme(graškasta).</a:t>
            </a:r>
            <a:endParaRPr lang="sr-Latn-BA" sz="1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2">
              <a:spcBef>
                <a:spcPts val="0"/>
              </a:spcBef>
            </a:pPr>
            <a:r>
              <a:rPr lang="hr-HR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hr-H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istalni red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hr-HR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os trapezium(trapezna),os trapezoideum(trapezoidna),os capitatum(glavičasta) i os hamatum(kukasta).</a:t>
            </a:r>
            <a:endParaRPr lang="hr-H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lvl="1">
              <a:spcBef>
                <a:spcPts val="0"/>
              </a:spcBef>
            </a:pPr>
            <a:r>
              <a:rPr lang="hr-H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2.kosti doručja(metacarpus)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800100" lvl="2">
              <a:spcBef>
                <a:spcPts val="0"/>
              </a:spcBef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čini pet metakarpalnih kostiju(ossa metacarpalia).Svaka od njih ima </a:t>
            </a:r>
            <a:r>
              <a:rPr lang="hr-HR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basis,corpus i apex.</a:t>
            </a:r>
            <a:endParaRPr lang="hr-H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lvl="1">
              <a:spcBef>
                <a:spcPts val="0"/>
              </a:spcBef>
            </a:pPr>
            <a:r>
              <a:rPr lang="hr-H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3.kosti prstiju(falange)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lvl="1">
              <a:spcBef>
                <a:spcPts val="0"/>
              </a:spcBef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Kosti prstiju(ossa digitorum manus) čini 5 prstiju: </a:t>
            </a:r>
            <a:r>
              <a:rPr lang="hr-HR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palac(polex), pokazivač(index), srednji(digitus medius), prstenjak(digitus anularis) i mali prst (digitus minimus). 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Svaki prst sastavljen je od članaka koje označavamo kao falange phalanx. Na palcu su dvije falange,a svi drugi prsti imaju po tri  falange i to: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2">
              <a:spcBef>
                <a:spcPts val="0"/>
              </a:spcBef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Phalanx proximalis,phalanx distalis i phalanx distalis.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23C6B009-690F-4F33-9D81-593A6E51E9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60716" y="2000218"/>
            <a:ext cx="4184650" cy="3138487"/>
          </a:xfrm>
        </p:spPr>
      </p:pic>
    </p:spTree>
    <p:extLst>
      <p:ext uri="{BB962C8B-B14F-4D97-AF65-F5344CB8AC3E}">
        <p14:creationId xmlns:p14="http://schemas.microsoft.com/office/powerpoint/2010/main" val="1782106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04F83-5682-43FC-B3AC-DF63A4ECD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sz="3600" dirty="0"/>
              <a:t>Prelomi i povrede nadlaktice,</a:t>
            </a:r>
            <a:br>
              <a:rPr lang="sr-Latn-BA" sz="3600" dirty="0"/>
            </a:br>
            <a:r>
              <a:rPr lang="sr-Latn-BA" sz="3600" dirty="0"/>
              <a:t>podlaktice i kostiju šaka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0FB92-6E70-418A-B8F5-0ACB5B98E0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3" y="2160589"/>
            <a:ext cx="7477621" cy="4352178"/>
          </a:xfrm>
        </p:spPr>
        <p:txBody>
          <a:bodyPr>
            <a:normAutofit fontScale="92500" lnSpcReduction="20000"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POVREDE ŠAKE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Articulatio manus (zglobovi šake)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Zglob između radiusa i ulna je sa discus articularis odvojena od karpalnih kostiju. </a:t>
            </a:r>
            <a:r>
              <a:rPr lang="hr-HR" dirty="0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roximalnog reda karpalnih kostiju naziva se </a:t>
            </a:r>
            <a:r>
              <a:rPr lang="hr-HR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art.radiocarpea.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Zglob između proximalnog i distalnog reda karpalnih kostiju zove se </a:t>
            </a:r>
            <a:r>
              <a:rPr lang="hr-HR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art.mediocarpea.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Između distalnog reda karpalnih kostiju i baze metakarpalnih kostiju je </a:t>
            </a:r>
            <a:r>
              <a:rPr lang="hr-HR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art.carpometacarpea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 ovdje se izdvaja zglob između os trapesium i baze prve metacarpalne kosti –</a:t>
            </a:r>
            <a:r>
              <a:rPr lang="hr-HR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art.carpometacarpea policis,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između baza metakarpalnih kostiju je </a:t>
            </a:r>
            <a:r>
              <a:rPr lang="hr-HR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art.metacarpea.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Zglob između metakarpalnih kostiju i falangi je </a:t>
            </a:r>
            <a:r>
              <a:rPr lang="hr-HR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art.metacarpophalangea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,a između falangi </a:t>
            </a:r>
            <a:r>
              <a:rPr lang="hr-HR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art.interphalangea,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zglob između os triquetum i os phisiphorme je </a:t>
            </a:r>
            <a:r>
              <a:rPr lang="hr-HR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art.phisiphormis.</a:t>
            </a:r>
            <a:endParaRPr lang="sr-Latn-BA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Capsula articularis za ova tri prva zgloba je zajednička i tu se vrše pokreti fleksije i extenzije.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Art.metacarpophalangea su sa palmarne strane pojačane sa lig.palmare.Sa lateralne strane su lig.colateralia koji su kod fleksije zategnuti, a kod extenzije olabavljeni.Između falangi su tipični ginglimusi(flexija i extenzija).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1270" name="Picture 6" descr="Distorzija zglobova prstiju - vježbama poboljšajte stanje (video) |  Fitness.com.hr">
            <a:extLst>
              <a:ext uri="{FF2B5EF4-FFF2-40B4-BE49-F238E27FC236}">
                <a16:creationId xmlns:a16="http://schemas.microsoft.com/office/drawing/2014/main" id="{6527DB72-3399-4C48-8633-0CC96AA80FB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589" y="1138335"/>
            <a:ext cx="3427996" cy="501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990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86FF7-D794-439D-9BCB-CBA0149B8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83" y="748264"/>
            <a:ext cx="8596668" cy="1320800"/>
          </a:xfrm>
        </p:spPr>
        <p:txBody>
          <a:bodyPr/>
          <a:lstStyle/>
          <a:p>
            <a:r>
              <a:rPr lang="sr-Latn-BA" sz="3600" dirty="0"/>
              <a:t>Prelomi i povrede nadlaktice,</a:t>
            </a:r>
            <a:br>
              <a:rPr lang="sr-Latn-BA" sz="3600" dirty="0"/>
            </a:br>
            <a:r>
              <a:rPr lang="sr-Latn-BA" sz="3600" dirty="0"/>
              <a:t>podlaktice i kostiju šaka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ECDF5-5AF5-4185-8F56-7A3C19951F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6703180" cy="3880772"/>
          </a:xfrm>
        </p:spPr>
        <p:txBody>
          <a:bodyPr>
            <a:normAutofit lnSpcReduction="10000"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 području radiocarpalnog zgloba iščašenja su rijetka jer su u tom području ligamentne veze veoma snažne,pa će pri djelovanju određene sile prije nastati prijelom kosti nego luxacija.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Najčešće je riječ o luxaciji os lunatum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koja nastaje pri padu na ruku u dorzalnoj fleksiji.Klinički nalazimo znatno ograničenje funkcije i oteklinu,a rengenska slika u dvije projekcije potvrđuje dijagnozu.Repozicija se postiže snažnom extenzijom uz odgovarajući pritisak na carpus,odnosno na distalni dio radiusa.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Važno je da se repozicija napravi što prije.Nakon toga treba postaviti imobilizaciju dorzalnom do lakatnom langetom u trajanju od 3 sedmice.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Iščašenja prstiju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 također relativno rijetka,a najčešće je riječ o luxaciji distalnog članka prsta,rjeđe srednjeg,a samo iznimno proximalnog članka.Repozicija se postiže jednostavno extenzijom,nakon čega treba postaviti imobilizaciju 2-3 sedmice.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AA4326-04D4-49EA-B5B9-C81CEF9FF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0396" y="168275"/>
            <a:ext cx="2333625" cy="1962150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C4C23DC-B6E4-4C40-B789-9356A40219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41113" y="168275"/>
            <a:ext cx="2819400" cy="1900789"/>
          </a:xfrm>
          <a:prstGeom prst="rect">
            <a:avLst/>
          </a:prstGeom>
        </p:spPr>
      </p:pic>
      <p:pic>
        <p:nvPicPr>
          <p:cNvPr id="13314" name="Picture 2" descr="Traumatic dislocation of the first carpometacarpal joint - The American  Journal of Emergency Medicine">
            <a:extLst>
              <a:ext uri="{FF2B5EF4-FFF2-40B4-BE49-F238E27FC236}">
                <a16:creationId xmlns:a16="http://schemas.microsoft.com/office/drawing/2014/main" id="{7DDABAE5-B86E-4E33-BD03-20E88406D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487" y="2310186"/>
            <a:ext cx="2626307" cy="388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Me after using all these EN refreshs with skip tickets. : Gundam, Mecha  Anime, Anime : r/GundamBattle">
            <a:extLst>
              <a:ext uri="{FF2B5EF4-FFF2-40B4-BE49-F238E27FC236}">
                <a16:creationId xmlns:a16="http://schemas.microsoft.com/office/drawing/2014/main" id="{7324A037-641D-498A-9515-FBD3FB294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645" y="403400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525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E9FFA-C078-4C80-90B6-004315540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30660"/>
            <a:ext cx="8596668" cy="1013927"/>
          </a:xfrm>
        </p:spPr>
        <p:txBody>
          <a:bodyPr>
            <a:normAutofit fontScale="90000"/>
          </a:bodyPr>
          <a:lstStyle/>
          <a:p>
            <a:r>
              <a:rPr lang="sr-Latn-BA" sz="3600" dirty="0"/>
              <a:t>Prelomi i povrede nadlaktice,</a:t>
            </a:r>
            <a:br>
              <a:rPr lang="sr-Latn-BA" sz="3600" dirty="0"/>
            </a:br>
            <a:r>
              <a:rPr lang="sr-Latn-BA" sz="3600" dirty="0"/>
              <a:t>podlaktice i kostiju šaka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58FB5-5EAC-475E-BCD4-FEEE1FF8B3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024743"/>
            <a:ext cx="7972144" cy="4474482"/>
          </a:xfrm>
        </p:spPr>
        <p:txBody>
          <a:bodyPr>
            <a:normAutofit fontScale="92500" lnSpcReduction="20000"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FRAKTURA SKAFOIDNE KOSTI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lvl="1" algn="just">
              <a:spcBef>
                <a:spcPts val="0"/>
              </a:spcBef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Od preloma kostiju carpusa najčešći je prelom skafoidne</a:t>
            </a:r>
            <a:r>
              <a:rPr lang="hr-HR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kosti </a:t>
            </a: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koji najšešće nastaje pri padu na opruženu ruku sa šakom u dorzalnoj fleksiji.Dijagnostički nalazimo otok i bol na pritisak posebno u položaju flexije,kao i bolnost pri pokretanju i pritisku na palac,  te umjereno nejednaka snaga tokom pokreta ruke.</a:t>
            </a:r>
          </a:p>
          <a:p>
            <a:pPr marL="400050" lvl="1" algn="just">
              <a:spcBef>
                <a:spcPts val="0"/>
              </a:spcBef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Potrebno je uraditi rengen snimak radi potvrdne dijagnoze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lvl="1" algn="just">
              <a:spcBef>
                <a:spcPts val="0"/>
              </a:spcBef>
            </a:pP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lvl="1" algn="just">
              <a:spcBef>
                <a:spcPts val="0"/>
              </a:spcBef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Nakon uspostavljanja dijagnoze šaku treba imobilizirati podlaktičnim cirkularnim gipsom koji zahvata palac i kažiprst do proximalnog interfalangealnog zgloba.Imobilizacija traje od 4 sedmice do 3 mjeseca.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lvl="1" algn="just">
              <a:spcBef>
                <a:spcPts val="0"/>
              </a:spcBef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Protok krvi može biti ugrožen kod preloma srednjeg dijela kosti koji se teško liječi.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lvl="1" algn="just">
              <a:spcBef>
                <a:spcPts val="0"/>
              </a:spcBef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Hirurški se zbrinjavaju prelomi u srednjoj trećini s dislokacijom koji se ne mogu dobro reponirati.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lvl="1" algn="just">
              <a:spcBef>
                <a:spcPts val="0"/>
              </a:spcBef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Tretman – je stavljane gipsane imobolizacije iako RTG snimkom nije uspostavljena dijagnoza.Slijedeći RTG snimak je potrebno uraditi nako 2-3 sedmice.Imobilizacija traje 4-6 sedmica uz obuhvat lakta,ručnog zglobs,palca i sve do metakarpofalangealnih zglobova.Nakon 4-6 sedmica lakat se može osloboditi.Imobilizacija zgloba trebala bi se nastaviti i slijedeća 3 mjeseca.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lvl="1" algn="just">
              <a:spcBef>
                <a:spcPts val="0"/>
              </a:spcBef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Komplikacije – ako sportista bez konsultovanja sa ljekarom počne ranije trenirati može se razviti pseudoartroza-to je zglob koji se stvorio tamo gdje ne postoji.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lvl="1" algn="just">
              <a:spcBef>
                <a:spcPts val="0"/>
              </a:spcBef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Sportista sa ovakvom povredom može nastaviti sa prihvatljivim kondicioniranjem dok je ruka u imobilizaciji.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2290" name="Picture 2" descr="Zglob ruke kosti | Anatomija zgloba i ruke | Kompetentno o zdravlju na  iLive | gojaznst">
            <a:extLst>
              <a:ext uri="{FF2B5EF4-FFF2-40B4-BE49-F238E27FC236}">
                <a16:creationId xmlns:a16="http://schemas.microsoft.com/office/drawing/2014/main" id="{AE52CD28-3FD5-426B-BBB1-477F2DC9FAE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28471" y="110059"/>
            <a:ext cx="2905125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caphoid fracture - Wikipedia">
            <a:extLst>
              <a:ext uri="{FF2B5EF4-FFF2-40B4-BE49-F238E27FC236}">
                <a16:creationId xmlns:a16="http://schemas.microsoft.com/office/drawing/2014/main" id="{8A44ECC4-01BD-49D5-AFB6-6E53437AF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630" y="1630918"/>
            <a:ext cx="2907804" cy="202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275D8-7B4A-40F9-A7B2-00CF4AAA9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5129768"/>
            <a:ext cx="1297162" cy="1735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95FEDF-8DCD-4746-8337-1D3BB85E60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711" y="3484828"/>
            <a:ext cx="2809875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85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B90BB-6FA0-4E34-B542-468F70119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sz="3600" dirty="0"/>
              <a:t>Prelomi i povrede nadlaktice,</a:t>
            </a:r>
            <a:br>
              <a:rPr lang="sr-Latn-BA" sz="3600" dirty="0"/>
            </a:br>
            <a:r>
              <a:rPr lang="sr-Latn-BA" sz="3600" dirty="0"/>
              <a:t>podlaktice i kostiju šaka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ED416-E5B7-47E8-9FB2-E94CDABB77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5322250" cy="3880772"/>
          </a:xfrm>
        </p:spPr>
        <p:txBody>
          <a:bodyPr>
            <a:norm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FRAKTURA OS HAMATUM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Nastaje kod sportista koji se bave rukometom,bejzbolom,hokejom na ledu,biciklizmom itd.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Simptomi – bol i osjetljivost na lateralnoj strani zgloba kod slabog zahvata te ukočenost malog prsta.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Tretman – imobilizacija u kratkom gipsu koji uključuje i mali prst 4-6 sedmica.Ako je došlo do dislokacije fragmenata potreban je operativni zahvat.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Liječenje – podrazumijeva nastavljanje kondicionih vježbi koji ne uključuju povrijeđeni segment,a poslije skidanja imobilizacije uključuje se u program fizikalne terapije i rehabilitacije.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517635C-DCA5-4CD0-81FF-2B544A044C3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654" y="2907069"/>
            <a:ext cx="3174603" cy="317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D21C36-554A-406D-B859-DD1BA2453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684" y="494522"/>
            <a:ext cx="4193573" cy="229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75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46FC5-009F-485B-B185-85323AD75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sz="3600" dirty="0"/>
              <a:t>Prelomi i povrede nadlaktice,</a:t>
            </a:r>
            <a:br>
              <a:rPr lang="sr-Latn-BA" sz="3600" dirty="0"/>
            </a:br>
            <a:r>
              <a:rPr lang="sr-Latn-BA" sz="3600" dirty="0"/>
              <a:t>podlaktice i kostiju šaka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21AAE-545A-4A41-BA10-317F011ECF5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r-Latn-B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Fractura metakarpusa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Nastaje kod sportista, fizičkih radnika, direktnom ili indirektnom traumom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Simptomi – bol , deformitet, okraničeni pokreti...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Tretman – imobilizacija gipsom 4-do 6 nedelja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Hirurški ukoliko se manuelno ne mogu reponirati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SVEUČILIŠTE U ZAGREBU">
            <a:extLst>
              <a:ext uri="{FF2B5EF4-FFF2-40B4-BE49-F238E27FC236}">
                <a16:creationId xmlns:a16="http://schemas.microsoft.com/office/drawing/2014/main" id="{AEF92A6F-5F10-41DC-89FC-4F931B4B696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409" y="2202016"/>
            <a:ext cx="3543161" cy="245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VEUČILIŠTE U ZAGREBU">
            <a:extLst>
              <a:ext uri="{FF2B5EF4-FFF2-40B4-BE49-F238E27FC236}">
                <a16:creationId xmlns:a16="http://schemas.microsoft.com/office/drawing/2014/main" id="{849173A8-F552-4F63-9E24-FC7B41238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227" y="4100975"/>
            <a:ext cx="200977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5C59FEFE-C64C-4C9A-8E16-DD97D51EB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246" y="494583"/>
            <a:ext cx="20955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786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377C1-1430-46C1-9805-3E5A1B918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350" y="0"/>
            <a:ext cx="9231776" cy="1320800"/>
          </a:xfrm>
        </p:spPr>
        <p:txBody>
          <a:bodyPr>
            <a:normAutofit/>
          </a:bodyPr>
          <a:lstStyle/>
          <a:p>
            <a:br>
              <a:rPr lang="sr-Latn-BA" sz="2800" dirty="0"/>
            </a:br>
            <a:r>
              <a:rPr lang="sr-Latn-BA" sz="2800" dirty="0"/>
              <a:t>Prelomi i povrede nadlaktice,podlaktice i kostiju šaka</a:t>
            </a:r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6E1498-2535-4D13-873C-7B9970D7AC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5234" y="1320800"/>
            <a:ext cx="6596742" cy="5238620"/>
          </a:xfrm>
        </p:spPr>
        <p:txBody>
          <a:bodyPr>
            <a:norm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PRELOMI GORNJIH EKSTREMITETA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Prelomi u predjelu ramenog pojasa: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lvl="1" algn="just">
              <a:spcBef>
                <a:spcPts val="0"/>
              </a:spcBef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Scapula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lvl="1" algn="just">
              <a:spcBef>
                <a:spcPts val="0"/>
              </a:spcBef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Clavicula</a:t>
            </a:r>
            <a:endParaRPr lang="sr-Latn-B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lvl="1" algn="just">
              <a:spcBef>
                <a:spcPts val="0"/>
              </a:spcBef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Gornji okrajak humerusa (proximalni)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lvl="1" algn="just">
              <a:spcBef>
                <a:spcPts val="0"/>
              </a:spcBef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Prelomi dijafize humerusa, prelomi lakta, podlaktice, ručje, doručje i prsti.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PRELOM LOPATICE (fractura scapule)</a:t>
            </a:r>
            <a:endParaRPr lang="en-US" sz="1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>
              <a:spcBef>
                <a:spcPts val="0"/>
              </a:spcBef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Prelomi su vrlo rijetki, teško se otkrivaju.Nastaju dejstvom direktno s padom na ispruženu ruku, nisu praćeni dislokacijom. Prelom na  vratu  skapule se teško reponiraju, a na zglobnoj češici ugražavaju  funkciju zgloba.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hr-H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Dijagnostika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pojavljuje se oteklina,krvni podljev, bol na pritisak i pri pokretima.Palpacijom se može osjetiti krepitacija(škripanje).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hr-H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Liječenje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je konzervativno, kratkotrajno, imobilizacija (2 sedmice), nakon čega slijede aktivne vježbe.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D13D0256-D3EE-4886-96B2-1FF239075C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2973857"/>
              </p:ext>
            </p:extLst>
          </p:nvPr>
        </p:nvGraphicFramePr>
        <p:xfrm>
          <a:off x="9937517" y="245688"/>
          <a:ext cx="1557667" cy="1614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PaperPort Document" r:id="rId3" imgW="2541960" imgH="2633400" progId="Paper.Document">
                  <p:embed/>
                </p:oleObj>
              </mc:Choice>
              <mc:Fallback>
                <p:oleObj name="PaperPort Document" r:id="rId3" imgW="2541960" imgH="2633400" progId="Paper.Document">
                  <p:embed/>
                  <p:pic>
                    <p:nvPicPr>
                      <p:cNvPr id="5" name="Object 2">
                        <a:extLst>
                          <a:ext uri="{FF2B5EF4-FFF2-40B4-BE49-F238E27FC236}">
                            <a16:creationId xmlns:a16="http://schemas.microsoft.com/office/drawing/2014/main" id="{1AC6A0E9-6758-43D9-BF54-E648F32C05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517" y="245688"/>
                        <a:ext cx="1557667" cy="16140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16A4AA9-8717-4D99-862A-E6AACDD60E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853" y="2113472"/>
            <a:ext cx="4843425" cy="42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92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975F2-082F-4771-A4BD-B0C6980B6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sz="3600" dirty="0"/>
              <a:t>Prelomi i povrede nadlaktice,</a:t>
            </a:r>
            <a:br>
              <a:rPr lang="sr-Latn-BA" sz="3600" dirty="0"/>
            </a:br>
            <a:r>
              <a:rPr lang="sr-Latn-BA" sz="3600" dirty="0"/>
              <a:t>podlaktice i kostiju šaka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C92D2-F885-4A3F-99C7-F72F07A8AF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9290" y="2160589"/>
            <a:ext cx="8350898" cy="3880772"/>
          </a:xfrm>
        </p:spPr>
        <p:txBody>
          <a:bodyPr/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Bennettov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prelom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prelom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baze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metakarpalne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kosti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koji se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proteže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karpometakarpalni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(CMC)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zglob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Ovaj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intraartikularni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prelom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najčešći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tip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preloma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palca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gotovo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uvijek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sr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raćena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nekim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sr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epenom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subluksacije</a:t>
            </a:r>
            <a:r>
              <a:rPr lang="sr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dislokacije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karpometakarpalnog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zgloba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Simptomi</a:t>
            </a:r>
            <a:r>
              <a:rPr lang="sr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nestabilnost</a:t>
            </a:r>
            <a:r>
              <a:rPr lang="sr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bol,slabost hvatanja predmeta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</a:t>
            </a:r>
            <a:r>
              <a:rPr lang="sr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ekhimozu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oko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palca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sr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Dijagnoza,radiografija</a:t>
            </a:r>
          </a:p>
          <a:p>
            <a:r>
              <a:rPr lang="sr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Terapija</a:t>
            </a:r>
          </a:p>
          <a:p>
            <a:pPr lvl="1"/>
            <a:r>
              <a:rPr lang="sr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konzervativna 6 nedelja</a:t>
            </a:r>
          </a:p>
          <a:p>
            <a:pPr lvl="1"/>
            <a:r>
              <a:rPr lang="sr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hirurški</a:t>
            </a:r>
          </a:p>
          <a:p>
            <a:r>
              <a:rPr lang="en-US" dirty="0"/>
              <a:t> </a:t>
            </a:r>
          </a:p>
        </p:txBody>
      </p:sp>
      <p:pic>
        <p:nvPicPr>
          <p:cNvPr id="13314" name="Picture 2" descr="Bennettov prijelom - Faran - Wikipedia">
            <a:extLst>
              <a:ext uri="{FF2B5EF4-FFF2-40B4-BE49-F238E27FC236}">
                <a16:creationId xmlns:a16="http://schemas.microsoft.com/office/drawing/2014/main" id="{79349C89-47C9-48B3-9C1C-39B923567D5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902" y="2877799"/>
            <a:ext cx="1971462" cy="283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SVEUČILIŠTE U ZAGREBU">
            <a:extLst>
              <a:ext uri="{FF2B5EF4-FFF2-40B4-BE49-F238E27FC236}">
                <a16:creationId xmlns:a16="http://schemas.microsoft.com/office/drawing/2014/main" id="{398BA104-82AD-451F-A9AA-9B3C77F57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895" y="-37323"/>
            <a:ext cx="2451834" cy="275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016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931A8-9230-440C-B107-9E9C8DAC4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sz="3600" dirty="0"/>
              <a:t>Prelomi i povrede nadlaktice,</a:t>
            </a:r>
            <a:br>
              <a:rPr lang="sr-Latn-BA" sz="3600" dirty="0"/>
            </a:br>
            <a:r>
              <a:rPr lang="sr-Latn-BA" sz="3600" dirty="0"/>
              <a:t>podlaktice i kostiju šaka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2BA31-73C6-4C40-B6CB-DC9D73AC51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1845" y="2095274"/>
            <a:ext cx="5939061" cy="3880772"/>
          </a:xfrm>
        </p:spPr>
        <p:txBody>
          <a:bodyPr>
            <a:normAutofit/>
          </a:bodyPr>
          <a:lstStyle/>
          <a:p>
            <a:r>
              <a:rPr lang="sr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Iščašenje distalnih i proksimalnih zglobova metakarpofalangalnih zglobova, koji su kondilarni zglobovi.Ovi zglobovi su zaštićeni jakim koleteralnim ligamentima i veoma jakim volarnim pločama, tj zadebljala volarna kapsula sa ležištem ulaza u tetivni digitalni kanal i jaka međuzglobna veza  predstavljena dubokim poprečnim intrametakarpalnim  ligamentom</a:t>
            </a:r>
          </a:p>
          <a:p>
            <a:r>
              <a:rPr lang="sr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Iščašenja su rijetka</a:t>
            </a:r>
          </a:p>
          <a:p>
            <a:r>
              <a:rPr lang="sr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Klinički nalaz: deformitet, bol, otok</a:t>
            </a:r>
          </a:p>
          <a:p>
            <a:r>
              <a:rPr lang="sr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Radiografija</a:t>
            </a:r>
          </a:p>
          <a:p>
            <a:r>
              <a:rPr lang="sr-Latn-B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Terapija konzervativna i operativna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7B7C9266-0437-4ED0-9465-F75D8F2F39C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475504" y="481079"/>
            <a:ext cx="4514331" cy="2985518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CD239B-4043-49EC-81B6-80A32DA8F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505" y="3609436"/>
            <a:ext cx="4514331" cy="302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68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0ACB8-02CC-4C0F-8109-88046B36A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sz="3600" dirty="0"/>
              <a:t>Prelomi i povrede nadlaktice,</a:t>
            </a:r>
            <a:br>
              <a:rPr lang="sr-Latn-BA" sz="3600" dirty="0"/>
            </a:br>
            <a:r>
              <a:rPr lang="sr-Latn-BA" sz="3600" dirty="0"/>
              <a:t>podlaktice i kostiju šaka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ADF15-8F91-4AE1-ABAD-BB4D1361E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926" y="2160589"/>
            <a:ext cx="7604449" cy="3880772"/>
          </a:xfrm>
        </p:spPr>
        <p:txBody>
          <a:bodyPr>
            <a:normAutofit fontScale="92500" lnSpcReduction="10000"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Ruptura ulnarno-kolateralnog ligamenta palca(skijaški palac)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10% slučajeva od svih povreda u alpinističkom skijanju. Povreda nastaje kod pada skijaša na ispruženu ruku.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hr-H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Simptomi – bolovi u palcu prilikom pokreta, krvarenje, otok, nestabilnost..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hr-H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Liječenje:</a:t>
            </a:r>
          </a:p>
          <a:p>
            <a:pPr marL="400050" lvl="1">
              <a:spcBef>
                <a:spcPts val="0"/>
              </a:spcBef>
            </a:pPr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konzervativna:</a:t>
            </a:r>
            <a:r>
              <a:rPr lang="hr-H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krioterapija uz gipsanu imobilizaciju 5-6 sedmica</a:t>
            </a:r>
          </a:p>
          <a:p>
            <a:pPr marL="400050" lvl="1">
              <a:spcBef>
                <a:spcPts val="0"/>
              </a:spcBef>
            </a:pPr>
            <a:r>
              <a:rPr lang="hr-H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hirurška-pri</a:t>
            </a:r>
            <a:r>
              <a:rPr lang="hr-H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likom nestabilnosti povrede.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42" name="Picture 2" descr="Skijaški palac (palac lovočuvara) | OrthoExpert">
            <a:extLst>
              <a:ext uri="{FF2B5EF4-FFF2-40B4-BE49-F238E27FC236}">
                <a16:creationId xmlns:a16="http://schemas.microsoft.com/office/drawing/2014/main" id="{54E7624D-1060-4349-88FF-D5804B5D850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462" y="332142"/>
            <a:ext cx="3752432" cy="319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kijaški palac (palac lovočuvara) | OrthoExpert">
            <a:extLst>
              <a:ext uri="{FF2B5EF4-FFF2-40B4-BE49-F238E27FC236}">
                <a16:creationId xmlns:a16="http://schemas.microsoft.com/office/drawing/2014/main" id="{F64A370F-31D3-4214-8CAD-67C97B5F1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894" y="3429000"/>
            <a:ext cx="2358215" cy="333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969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A64B7-4716-440B-BF77-A21554438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sz="3600" dirty="0"/>
              <a:t>Prelomi i povrede nadlaktice,</a:t>
            </a:r>
            <a:br>
              <a:rPr lang="sr-Latn-BA" sz="3600" dirty="0"/>
            </a:br>
            <a:r>
              <a:rPr lang="sr-Latn-BA" sz="3600" dirty="0"/>
              <a:t>podlaktice i kostiju šaka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31999-5A95-495D-ABFF-31C309D0B3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5863425" cy="3880772"/>
          </a:xfrm>
        </p:spPr>
        <p:txBody>
          <a:bodyPr>
            <a:normAutofit fontScale="85000" lnSpcReduction="10000"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Ruptura  extenzora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dirty="0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astaju kod neočekivanog udarca  vrh prsta/iju i dođe do savijanja pri čemu može mali koštani fragment biti otkinut zajedno sa tetivom.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Simptomi – blaga osjetljivost između nokta i prve falange,blago savijen vrh prsta i nemogućnost extenzije.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dirty="0">
                <a:latin typeface="Times New Roman" panose="02020603050405020304" pitchFamily="18" charset="0"/>
                <a:ea typeface="Times New Roman" panose="02020603050405020304" pitchFamily="18" charset="0"/>
              </a:rPr>
              <a:t>Terapija gipsana imobilizacija 2-3 nedelje, a kod kompletnog prekida tetive  ili avulzivnog preloma sa dislokacijom,hirurški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hr-H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Fraktura falangealnih kostiju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Liječenje: imobilizacija 2-4 sedmice,a sportska aktivnost se nastavlja 2-3 sedmice po skidanju gipsane imobilizacije.Ako je urađen operativni zahvat gipsana imobilizacija se drži 3-5 sedmica.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Fizikalna terapija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kod ovih povreda može biti u 2 faze:</a:t>
            </a:r>
            <a:endParaRPr lang="sr-Latn-B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lvl="1" algn="just">
              <a:spcBef>
                <a:spcPts val="0"/>
              </a:spcBef>
            </a:pPr>
            <a:r>
              <a:rPr lang="hr-H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Kod akutne boli</a:t>
            </a: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fizikalni tretman ima zadatak smanjenja boli i otoka.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Kod hronične boli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povećanje pokretljivosti, poboljšanje tonusa, poboljšanje trofike.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1266" name="Picture 2" descr="Viseći prst (Drop finger, Mallet finger, Hammer finger) | OrthoExpert">
            <a:extLst>
              <a:ext uri="{FF2B5EF4-FFF2-40B4-BE49-F238E27FC236}">
                <a16:creationId xmlns:a16="http://schemas.microsoft.com/office/drawing/2014/main" id="{C662F68D-0AFC-455B-A573-47ACCDBC9A4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948" y="267345"/>
            <a:ext cx="2922320" cy="178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C62541-4BFE-4F8F-8C18-787B3A2BC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2238" y="4059087"/>
            <a:ext cx="2668264" cy="26682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9ADC64-543A-435D-A674-FD059E31B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2948" y="2184133"/>
            <a:ext cx="2817554" cy="187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62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F688056-E300-456E-9524-EFDD8DFDC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0432"/>
            <a:ext cx="11209866" cy="1320800"/>
          </a:xfrm>
        </p:spPr>
        <p:txBody>
          <a:bodyPr/>
          <a:lstStyle/>
          <a:p>
            <a:pPr algn="ctr"/>
            <a:r>
              <a:rPr lang="sr-Latn-BA" sz="3600" dirty="0"/>
              <a:t>Prelomi i povrede nadlaktice, podlaktice i kostiju šaka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26EDF7-9AA8-4EB0-8A86-2FF32F6AE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620" y="1063690"/>
            <a:ext cx="9750490" cy="57538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Za transport 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amputiranih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dijelova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tijela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važno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obratiti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sr-Latn-BA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ažnju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sljedeće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sr-Latn-BA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Latn-BA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lvl="1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Kada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god je to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moguće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moraju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donijeti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svi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amputirani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dijelovi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koliko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god </a:t>
            </a:r>
            <a:r>
              <a:rPr lang="sr-Latn-BA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oštećeni</a:t>
            </a:r>
            <a:r>
              <a:rPr lang="sr-Latn-BA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bili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BA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lvl="1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Osim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ispiranja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amputata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batrljka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fiziološk</a:t>
            </a:r>
            <a:r>
              <a:rPr lang="sr-Latn-BA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 rastvorom(rastvor NaCl)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BA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Ringerov</a:t>
            </a:r>
            <a:r>
              <a:rPr lang="sr-Latn-BA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 rastvorom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ne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treba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provoditi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nikakve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dodatne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postupke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BA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r-Latn-BA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povrojeđeno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tkivu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posebno</a:t>
            </a:r>
            <a:r>
              <a:rPr lang="sr-Latn-BA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lokalne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aplikacije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antibiotika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dezinfekcijskih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BA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sredstava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BA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lvl="1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Zaustavljanje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krvi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batrljka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treba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omogućiti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BA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tamponadom/oblogom.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Nikako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sr-Latn-BA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smije</a:t>
            </a:r>
            <a:r>
              <a:rPr lang="sr-Latn-BA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podvezivati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Postavljanje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BA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šava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velike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krv</a:t>
            </a:r>
            <a:r>
              <a:rPr lang="sr-Latn-BA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 sudove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neophodno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samo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BA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vrlo</a:t>
            </a:r>
            <a:r>
              <a:rPr lang="sr-Latn-BA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rijetkim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situacijama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BA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lvl="1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Amputirani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dio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najbolje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umotati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BA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suvom sterilnom gazo, koja se natopi  	f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iziološk</a:t>
            </a:r>
            <a:r>
              <a:rPr lang="sr-Latn-BA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 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Ringerov</a:t>
            </a:r>
            <a:r>
              <a:rPr lang="sr-Latn-BA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  rastvorom i stavi se što brže u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vodootpornu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plastičnu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BA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vrećicu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Tu</a:t>
            </a:r>
            <a:r>
              <a:rPr lang="sr-Latn-BA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plastičnu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vrećicu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treba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što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prije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spremiti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drugu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plastičnu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vrećicu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koja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BA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sadrži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vodu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sr-Latn-BA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ledene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kocke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(2/3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vode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1/3 led). </a:t>
            </a:r>
            <a:r>
              <a:rPr lang="sr-Latn-BA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Ovu drugu spoljnju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plastičnu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BA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vrećicu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treba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zavezati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ispod</a:t>
            </a:r>
            <a:r>
              <a:rPr lang="sr-Latn-BA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zatvora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unutarnje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vrećice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Na taj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način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moguće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brzo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BA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hlađenje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oko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 C bez</a:t>
            </a:r>
            <a:r>
              <a:rPr lang="sr-Latn-BA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opasnosti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zamrzavanja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amputata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Uz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je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taj </a:t>
            </a:r>
            <a:r>
              <a:rPr lang="sr-Latn-BA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opisani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način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zatvaranja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nemoguć</a:t>
            </a:r>
            <a:r>
              <a:rPr lang="sr-Latn-BA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kontakt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amputata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nefiziološkom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ledenom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BA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vodom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Tako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hlađeni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amputat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može</a:t>
            </a:r>
            <a:r>
              <a:rPr lang="sr-Latn-BA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preživjeti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 sati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duže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BA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lvl="1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Što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moguće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brži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transport u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najbliži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replantacijaki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centar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4CF25-5834-4FEB-9525-C46995DAB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771" y="2487386"/>
            <a:ext cx="260985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54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DF567-8166-4974-8902-0C8630061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269" y="2768600"/>
            <a:ext cx="8596668" cy="1320800"/>
          </a:xfrm>
        </p:spPr>
        <p:txBody>
          <a:bodyPr/>
          <a:lstStyle/>
          <a:p>
            <a:pPr algn="ctr"/>
            <a:r>
              <a:rPr lang="sr-Latn-BA" dirty="0">
                <a:latin typeface="Algerian" panose="04020705040A02060702" pitchFamily="82" charset="0"/>
              </a:rPr>
              <a:t>HVALA NA PAŽNJI!</a:t>
            </a:r>
            <a:br>
              <a:rPr lang="sr-Latn-BA" dirty="0">
                <a:latin typeface="Algerian" panose="04020705040A02060702" pitchFamily="82" charset="0"/>
              </a:rPr>
            </a:br>
            <a:r>
              <a:rPr lang="sr-Latn-BA" dirty="0">
                <a:latin typeface="Algerian" panose="04020705040A02060702" pitchFamily="82" charset="0"/>
              </a:rPr>
              <a:t>?</a:t>
            </a:r>
            <a:endParaRPr lang="en-US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360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53333-8ACC-4808-AE2E-DC7D4F26C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94" y="214605"/>
            <a:ext cx="7617580" cy="692229"/>
          </a:xfrm>
        </p:spPr>
        <p:txBody>
          <a:bodyPr>
            <a:normAutofit fontScale="90000"/>
          </a:bodyPr>
          <a:lstStyle/>
          <a:p>
            <a:pPr algn="ctr"/>
            <a:r>
              <a:rPr lang="sr-Latn-BA" sz="2800" dirty="0"/>
              <a:t>Prelomi i povrede nadlaktice,podlaktice i kostiju šaka</a:t>
            </a:r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A36A90-3EF8-48E6-ACBD-934373F8D8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2596" y="1175657"/>
            <a:ext cx="8014996" cy="5561045"/>
          </a:xfrm>
          <a:ln w="38100"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PRELOM KLJUČNE KOSTI (Fraktura clavicule)</a:t>
            </a:r>
            <a:endParaRPr lang="en-US" sz="1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lvl="1">
              <a:spcBef>
                <a:spcPts val="0"/>
              </a:spcBef>
            </a:pPr>
            <a:r>
              <a:rPr lang="hr-H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Clavicula je kost koja je veoma izložena i slabo zaštičena.Kost je veza trupa i gornjih extremiteta.Ovaj prelom najčešće nastaje padom na ispruženu ruku, na rame, kod kontaktnih sportova skijanje, vožnja bicikla, jahanje.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lvl="1">
              <a:spcBef>
                <a:spcPts val="0"/>
              </a:spcBef>
            </a:pPr>
            <a:r>
              <a:rPr lang="hr-H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Razlikujemo:</a:t>
            </a:r>
            <a:r>
              <a:rPr lang="hr-HR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hr-HR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oprečne prelome i lateralne i imntraartikulrne prelome 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lvl="1">
              <a:spcBef>
                <a:spcPts val="0"/>
              </a:spcBef>
            </a:pPr>
            <a:r>
              <a:rPr lang="hr-HR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Dijagnostika</a:t>
            </a:r>
            <a:r>
              <a:rPr lang="hr-H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 prelom clavicule prati  dislokacija,deformitet, koja zavisi od djelovanja na mišić sternocleidomastoideus i mišić ramenog pojasa.</a:t>
            </a:r>
          </a:p>
          <a:p>
            <a:pPr marL="400050" lvl="1">
              <a:spcBef>
                <a:spcPts val="0"/>
              </a:spcBef>
            </a:pPr>
            <a:r>
              <a:rPr lang="hr-H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Pokreti  povrijeđenog ramena su reducirane, a ruka se ne može podignuti u vodoravan položaj.</a:t>
            </a:r>
          </a:p>
          <a:p>
            <a:pPr marL="400050" lvl="1">
              <a:spcBef>
                <a:spcPts val="0"/>
              </a:spcBef>
            </a:pPr>
            <a:r>
              <a:rPr lang="hr-H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Rame je spušteno, a njegova širina smanjena.</a:t>
            </a:r>
          </a:p>
          <a:p>
            <a:pPr marL="400050" lvl="1">
              <a:spcBef>
                <a:spcPts val="0"/>
              </a:spcBef>
            </a:pPr>
            <a:r>
              <a:rPr lang="hr-H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Kod subperionih preloma u djece postoji bol na pritisak na mjestu preloma uz bolnu pokretljivost ramenog zgloba.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lvl="1">
              <a:spcBef>
                <a:spcPts val="0"/>
              </a:spcBef>
            </a:pPr>
            <a:r>
              <a:rPr lang="hr-HR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Liječenje</a:t>
            </a:r>
            <a:r>
              <a:rPr lang="hr-H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konzervativan način liječenja(fiksacioni zavoji) ili kod težih povreda operativno liječenje.</a:t>
            </a:r>
          </a:p>
          <a:p>
            <a:pPr marL="400050" lvl="1">
              <a:spcBef>
                <a:spcPts val="0"/>
              </a:spcBef>
            </a:pPr>
            <a:r>
              <a:rPr lang="hr-H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Zavoj se treba stalno kontrolirati,ne smije biti neurovaskularnih ispada,puls arterije radijalis mora se palpirati,zavoji moraju biti zategnuti</a:t>
            </a:r>
          </a:p>
          <a:p>
            <a:pPr marL="400050" lvl="1">
              <a:spcBef>
                <a:spcPts val="0"/>
              </a:spcBef>
            </a:pPr>
            <a:r>
              <a:rPr lang="hr-H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Liječenje odraslih traje 6 sedmica,a kod djece još manje.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EEF6824D-FC28-4BC2-B2A5-FC3D94BFADAA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62672556"/>
              </p:ext>
            </p:extLst>
          </p:nvPr>
        </p:nvGraphicFramePr>
        <p:xfrm>
          <a:off x="8807321" y="30430"/>
          <a:ext cx="2697163" cy="179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PaperPort Document" r:id="rId3" imgW="2697480" imgH="1792080" progId="Paper.Document">
                  <p:embed/>
                </p:oleObj>
              </mc:Choice>
              <mc:Fallback>
                <p:oleObj name="PaperPort Document" r:id="rId3" imgW="2697480" imgH="1792080" progId="Paper.Document">
                  <p:embed/>
                  <p:pic>
                    <p:nvPicPr>
                      <p:cNvPr id="5" name="Object 2">
                        <a:extLst>
                          <a:ext uri="{FF2B5EF4-FFF2-40B4-BE49-F238E27FC236}">
                            <a16:creationId xmlns:a16="http://schemas.microsoft.com/office/drawing/2014/main" id="{4ABBDDCF-C648-4188-8A48-051B051BD3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07321" y="30430"/>
                        <a:ext cx="2697163" cy="1792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>
            <a:extLst>
              <a:ext uri="{FF2B5EF4-FFF2-40B4-BE49-F238E27FC236}">
                <a16:creationId xmlns:a16="http://schemas.microsoft.com/office/drawing/2014/main" id="{21786453-67BA-4398-8CEB-47A53F7A14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8530552"/>
              </p:ext>
            </p:extLst>
          </p:nvPr>
        </p:nvGraphicFramePr>
        <p:xfrm>
          <a:off x="8807321" y="1862994"/>
          <a:ext cx="2697163" cy="1570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PaperPort Document" r:id="rId5" imgW="2697480" imgH="1792080" progId="Paper.Document">
                  <p:embed/>
                </p:oleObj>
              </mc:Choice>
              <mc:Fallback>
                <p:oleObj name="PaperPort Document" r:id="rId5" imgW="2697480" imgH="1792080" progId="Paper.Document">
                  <p:embed/>
                  <p:pic>
                    <p:nvPicPr>
                      <p:cNvPr id="6" name="Object 3">
                        <a:extLst>
                          <a:ext uri="{FF2B5EF4-FFF2-40B4-BE49-F238E27FC236}">
                            <a16:creationId xmlns:a16="http://schemas.microsoft.com/office/drawing/2014/main" id="{68251869-5235-4C86-B918-1E64FE99F3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07321" y="1862994"/>
                        <a:ext cx="2697163" cy="1570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Slika 5">
            <a:extLst>
              <a:ext uri="{FF2B5EF4-FFF2-40B4-BE49-F238E27FC236}">
                <a16:creationId xmlns:a16="http://schemas.microsoft.com/office/drawing/2014/main" id="{8E4AE689-9B75-4A90-81B1-B4BFA94D4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4791" y="5129842"/>
            <a:ext cx="3097764" cy="1728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55D0A1-B3FA-41B9-827E-2CA3702C33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678" y="3432439"/>
            <a:ext cx="2522254" cy="18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21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11B62-0F39-4FAA-82D7-0FE809222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460310"/>
            <a:ext cx="6092890" cy="1320800"/>
          </a:xfrm>
        </p:spPr>
        <p:txBody>
          <a:bodyPr>
            <a:normAutofit fontScale="90000"/>
          </a:bodyPr>
          <a:lstStyle/>
          <a:p>
            <a:r>
              <a:rPr lang="sr-Latn-BA" sz="2800" dirty="0"/>
              <a:t>Prelomi i povrede nadlaktice,podlaktice </a:t>
            </a:r>
            <a:br>
              <a:rPr lang="sr-Latn-BA" sz="2800" dirty="0"/>
            </a:br>
            <a:r>
              <a:rPr lang="sr-Latn-BA" sz="2800" dirty="0"/>
              <a:t>i kostiju šaka</a:t>
            </a:r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B0BD41-1317-44B1-A952-46581734A3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540" y="1548882"/>
            <a:ext cx="7254672" cy="5010537"/>
          </a:xfrm>
        </p:spPr>
        <p:txBody>
          <a:bodyPr>
            <a:norm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LUKSACIJE (IŠČAŠENJA) CLAVICULE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Mogu biti:</a:t>
            </a:r>
            <a:r>
              <a:rPr lang="hr-HR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sternoclavicularne i acromioclavicularne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Sternoclavicularna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najčešče naprijed presternalis.Retrosternalne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luksacije mogu izazvati pritiska na krvne žile.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Terapija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nepotpuna luksacija-konzervativno,potpuna luksacija – ušiti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ligamente,zastarjela- Kiršnerove žice.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Acromioclavicularna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razlikujemo 3 tipa ovisno o opsegu rupture.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>
              <a:spcBef>
                <a:spcPts val="0"/>
              </a:spcBef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Tossi 1 –kontuzija ili distorzija zgloba sa  parcijalnom rupturom acromioclavicularnog ligamenta.Nema deformiteta i posebne terapije.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algn="just">
              <a:spcBef>
                <a:spcPts val="0"/>
              </a:spcBef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Tossi 2 –ruptura zglobne čahure, dok ligament coracoclavicularis ostaje očuvan.Dolazi do subluksacije clavicule.Imobilizaija Desaltovim zavojem.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algn="just">
              <a:spcBef>
                <a:spcPts val="0"/>
              </a:spcBef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Tossi 3 –ruptura acromioclavicularnog i coracoclavicularnog ligamenta.</a:t>
            </a:r>
          </a:p>
          <a:p>
            <a:pPr marL="400050" lvl="1" algn="just">
              <a:spcBef>
                <a:spcPts val="0"/>
              </a:spcBef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Tossi 4 -A</a:t>
            </a:r>
            <a:r>
              <a:rPr lang="hr-HR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kromioklavikularni zglob luksiran</a:t>
            </a:r>
          </a:p>
          <a:p>
            <a:pPr marL="400050" lvl="1" algn="just">
              <a:spcBef>
                <a:spcPts val="0"/>
              </a:spcBef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Tossi </a:t>
            </a:r>
            <a:r>
              <a:rPr lang="hr-HR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hr-HR" sz="13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r-HR" sz="13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Luksacija potpuna</a:t>
            </a:r>
            <a:endParaRPr lang="hr-HR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algn="just">
              <a:spcBef>
                <a:spcPts val="0"/>
              </a:spcBef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Tosi 6 Klavikula luksirana pod akromion(subakromijalni tip) ili korakoidni nastavak(supkoroidni nastavak)</a:t>
            </a:r>
          </a:p>
          <a:p>
            <a:pPr marL="400050" lvl="1" algn="just">
              <a:spcBef>
                <a:spcPts val="0"/>
              </a:spcBef>
            </a:pPr>
            <a:endParaRPr lang="hr-HR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algn="just">
              <a:spcBef>
                <a:spcPts val="0"/>
              </a:spcBef>
            </a:pPr>
            <a:r>
              <a:rPr lang="hr-HR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Terapija</a:t>
            </a:r>
            <a:r>
              <a:rPr lang="hr-HR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nepotpuna luksacija-konzervativno,potpuna luksacija hirurški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Slika 6">
            <a:extLst>
              <a:ext uri="{FF2B5EF4-FFF2-40B4-BE49-F238E27FC236}">
                <a16:creationId xmlns:a16="http://schemas.microsoft.com/office/drawing/2014/main" id="{F0CBC48F-6591-4085-98A6-12018DDF38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791062" y="3877564"/>
            <a:ext cx="4223360" cy="2510795"/>
          </a:xfrm>
          <a:prstGeom prst="rect">
            <a:avLst/>
          </a:prstGeom>
        </p:spPr>
      </p:pic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45EC4C55-5202-42A2-A4AC-9D5E8AC2BA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705081"/>
              </p:ext>
            </p:extLst>
          </p:nvPr>
        </p:nvGraphicFramePr>
        <p:xfrm>
          <a:off x="7123819" y="944107"/>
          <a:ext cx="2640855" cy="1837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PaperPort Document" r:id="rId4" imgW="2551320" imgH="1774080" progId="Paper.Document">
                  <p:embed/>
                </p:oleObj>
              </mc:Choice>
              <mc:Fallback>
                <p:oleObj name="PaperPort Document" r:id="rId4" imgW="2551320" imgH="1774080" progId="Paper.Document">
                  <p:embed/>
                  <p:pic>
                    <p:nvPicPr>
                      <p:cNvPr id="7" name="Object 4">
                        <a:extLst>
                          <a:ext uri="{FF2B5EF4-FFF2-40B4-BE49-F238E27FC236}">
                            <a16:creationId xmlns:a16="http://schemas.microsoft.com/office/drawing/2014/main" id="{099DF556-8CDC-4F14-B3C6-A6EB111548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3819" y="944107"/>
                        <a:ext cx="2640855" cy="1837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FC0AE78C-DD23-400E-A1AD-E1A78927F3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713131"/>
              </p:ext>
            </p:extLst>
          </p:nvPr>
        </p:nvGraphicFramePr>
        <p:xfrm>
          <a:off x="9881203" y="0"/>
          <a:ext cx="2340493" cy="3578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PaperPort Document" r:id="rId6" imgW="2615040" imgH="3996000" progId="Paper.Document">
                  <p:embed/>
                </p:oleObj>
              </mc:Choice>
              <mc:Fallback>
                <p:oleObj name="PaperPort Document" r:id="rId6" imgW="2615040" imgH="3996000" progId="Paper.Document">
                  <p:embed/>
                  <p:pic>
                    <p:nvPicPr>
                      <p:cNvPr id="5" name="Object 2">
                        <a:extLst>
                          <a:ext uri="{FF2B5EF4-FFF2-40B4-BE49-F238E27FC236}">
                            <a16:creationId xmlns:a16="http://schemas.microsoft.com/office/drawing/2014/main" id="{C43FF6F3-B731-4487-A932-D4F10EAAA5C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81203" y="0"/>
                        <a:ext cx="2340493" cy="35782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2955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7BFEF-19BA-4C65-8D92-7CF0C7BEF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01" y="0"/>
            <a:ext cx="8596668" cy="1320800"/>
          </a:xfrm>
        </p:spPr>
        <p:txBody>
          <a:bodyPr>
            <a:normAutofit/>
          </a:bodyPr>
          <a:lstStyle/>
          <a:p>
            <a:r>
              <a:rPr lang="sr-Latn-BA" sz="3200" dirty="0"/>
              <a:t>Prelomi i povrede nadlaktice,</a:t>
            </a:r>
            <a:br>
              <a:rPr lang="sr-Latn-BA" sz="3200" dirty="0"/>
            </a:br>
            <a:r>
              <a:rPr lang="sr-Latn-BA" sz="3200" dirty="0"/>
              <a:t>podlaktice i kostiju šaka</a:t>
            </a:r>
            <a:endParaRPr lang="en-US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A702A7-F0AE-442B-8F26-31FACB0CB7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5901" y="1166327"/>
            <a:ext cx="7968343" cy="5691673"/>
          </a:xfrm>
          <a:ln w="38100"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PRELOMI HUMERUSA (NADLAKTICE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lvl="1" algn="just">
              <a:spcBef>
                <a:spcPts val="0"/>
              </a:spcBef>
            </a:pPr>
            <a:r>
              <a:rPr lang="hr-HR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Prelomi gornjeg (</a:t>
            </a:r>
            <a:r>
              <a:rPr lang="hr-HR" sz="19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extremitas proximalis</a:t>
            </a:r>
            <a:r>
              <a:rPr lang="hr-HR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okrajka humerusa</a:t>
            </a:r>
          </a:p>
          <a:p>
            <a:pPr marL="400050" lvl="1" algn="just">
              <a:spcBef>
                <a:spcPts val="0"/>
              </a:spcBef>
            </a:pPr>
            <a:r>
              <a:rPr lang="hr-HR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prelomi dijafize humerusa(</a:t>
            </a:r>
            <a:r>
              <a:rPr lang="hr-HR" sz="19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fractura diaphysis humer)</a:t>
            </a:r>
          </a:p>
          <a:p>
            <a:pPr marL="400050" lvl="1" algn="just">
              <a:spcBef>
                <a:spcPts val="0"/>
              </a:spcBef>
            </a:pPr>
            <a:r>
              <a:rPr lang="hr-HR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prelomi donjih (</a:t>
            </a:r>
            <a:r>
              <a:rPr lang="hr-HR" sz="19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extremitas distalis)</a:t>
            </a:r>
            <a:r>
              <a:rPr lang="hr-HR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dijelova humerusa</a:t>
            </a:r>
            <a:endParaRPr lang="en-US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9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Prelomi gornjeg okrajka humerusa(Fractura humeri proximalis)</a:t>
            </a:r>
            <a:endParaRPr lang="en-US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lvl="1" algn="just">
              <a:spcBef>
                <a:spcPts val="0"/>
              </a:spcBef>
            </a:pPr>
            <a:r>
              <a:rPr lang="hr-HR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Idealizovani su  u dijelu humerusa koji je ograničen međuzglobnom linijom ramenog zgloba(gore) i insercijom m.pectoralis maiora(dole).</a:t>
            </a:r>
            <a:endParaRPr lang="en-US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r-HR" sz="19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hr-HR" sz="19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uberculum maior</a:t>
            </a:r>
            <a:r>
              <a:rPr lang="sr-Latn-BA" sz="19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hr-HR" sz="19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hr-HR" sz="19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irurški vrat</a:t>
            </a:r>
            <a:r>
              <a:rPr lang="sr-Latn-BA" sz="19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hr-HR" sz="19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hr-HR" sz="19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natomski vrat,luxacijski prelomi, subkapitalni prelomi s dislokacijom dijafize(ispod glavice),otrgnuća tuberculum majusa, epifizni prelomi koji se ne mogu reponirati</a:t>
            </a:r>
            <a:r>
              <a:rPr lang="hr-HR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lvl="1" algn="just">
              <a:spcBef>
                <a:spcPts val="0"/>
              </a:spcBef>
            </a:pPr>
            <a:r>
              <a:rPr lang="hr-HR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Dešavaju se kod pada sa ispruženom rukom ili direktnog pada na rame kod kontaktnih sportova:ragbi, fudbal,skijanje,jahanje...Najčešće nastaje indirektnim djelovanjem sile koje kod osoba do 20god. Prouzrokuje pomjeranje epifize glave humerusa,a kod osoba u trećoj deceniji iščašenje ramena, a kod starijih osoba najčešće prelome hirurškog, a rjeđe anatomskog vrata.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9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Tuberculum maior i minor</a:t>
            </a:r>
            <a:endParaRPr lang="en-US" sz="19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lvl="1" algn="just">
              <a:spcBef>
                <a:spcPts val="0"/>
              </a:spcBef>
            </a:pPr>
            <a:r>
              <a:rPr lang="hr-HR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Prelom velikog tuberculuma često prati iščašenje ramena, dok je izolovani prelom rijedak.Pored otoka nemoguća je spoljna rotacija nadlaktice.</a:t>
            </a:r>
            <a:endParaRPr lang="en-US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9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Hirurški vrat humerusa</a:t>
            </a:r>
            <a:endParaRPr lang="en-US" sz="19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lvl="1" algn="just">
              <a:spcBef>
                <a:spcPts val="0"/>
              </a:spcBef>
            </a:pPr>
            <a:r>
              <a:rPr lang="hr-HR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su prelomi starijih osoba,pretežno žena.S obzirom na mehanizam natanka dijele se na:</a:t>
            </a:r>
            <a:r>
              <a:rPr lang="hr-HR" sz="1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abdukcione(odvođenje) ili adukcione prelome(privođenje)</a:t>
            </a:r>
            <a:r>
              <a:rPr lang="hr-HR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 descr="Značilnosti otroškega skeleta in celjenje zlomov - Zdravje in nega -  Ringaraja.net">
            <a:extLst>
              <a:ext uri="{FF2B5EF4-FFF2-40B4-BE49-F238E27FC236}">
                <a16:creationId xmlns:a16="http://schemas.microsoft.com/office/drawing/2014/main" id="{499A4EAB-4EEF-4502-8D2F-181233B59E9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440" y="63695"/>
            <a:ext cx="1628775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relom gornjeg okrajka humerusa - Moja Medicina">
            <a:extLst>
              <a:ext uri="{FF2B5EF4-FFF2-40B4-BE49-F238E27FC236}">
                <a16:creationId xmlns:a16="http://schemas.microsoft.com/office/drawing/2014/main" id="{AC75B770-51D5-4455-95DD-F56B7F2AE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731" y="32173"/>
            <a:ext cx="2745665" cy="219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C4B881D-0298-4076-AD03-151D6BC66E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7146153"/>
              </p:ext>
            </p:extLst>
          </p:nvPr>
        </p:nvGraphicFramePr>
        <p:xfrm>
          <a:off x="8625986" y="2956733"/>
          <a:ext cx="3466229" cy="3869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PaperPort Document" r:id="rId5" imgW="5833800" imgH="6510600" progId="Paper.Document">
                  <p:embed/>
                </p:oleObj>
              </mc:Choice>
              <mc:Fallback>
                <p:oleObj name="PaperPort Document" r:id="rId5" imgW="5833800" imgH="6510600" progId="Paper.Document">
                  <p:embed/>
                  <p:pic>
                    <p:nvPicPr>
                      <p:cNvPr id="5" name="Object 6">
                        <a:extLst>
                          <a:ext uri="{FF2B5EF4-FFF2-40B4-BE49-F238E27FC236}">
                            <a16:creationId xmlns:a16="http://schemas.microsoft.com/office/drawing/2014/main" id="{BF008E2D-C41B-4FC1-A0AE-FC6EC8C40F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25986" y="2956733"/>
                        <a:ext cx="3466229" cy="38690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23D43CF-7E45-48DC-8C64-7BDE2CE499CC}"/>
              </a:ext>
            </a:extLst>
          </p:cNvPr>
          <p:cNvSpPr txBox="1"/>
          <p:nvPr/>
        </p:nvSpPr>
        <p:spPr>
          <a:xfrm>
            <a:off x="10730204" y="3750553"/>
            <a:ext cx="12596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400" b="1" kern="0" dirty="0"/>
              <a:t>NEER-ova klasifikacija</a:t>
            </a:r>
          </a:p>
        </p:txBody>
      </p:sp>
      <p:pic>
        <p:nvPicPr>
          <p:cNvPr id="4102" name="Picture 6" descr="Operacijsko liječenje prijeloma proksimalnog dijela humerusa">
            <a:extLst>
              <a:ext uri="{FF2B5EF4-FFF2-40B4-BE49-F238E27FC236}">
                <a16:creationId xmlns:a16="http://schemas.microsoft.com/office/drawing/2014/main" id="{9CA9B01D-6F3C-46F2-AFA5-AADEE8D41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150" y="228804"/>
            <a:ext cx="1792838" cy="123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380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C7868-ABF7-422F-98AF-2589F5AD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12" y="0"/>
            <a:ext cx="8596668" cy="855306"/>
          </a:xfrm>
        </p:spPr>
        <p:txBody>
          <a:bodyPr>
            <a:normAutofit fontScale="90000"/>
          </a:bodyPr>
          <a:lstStyle/>
          <a:p>
            <a:r>
              <a:rPr lang="sr-Latn-BA" sz="3600" dirty="0"/>
              <a:t>Prelomi i povrede nadlaktice,</a:t>
            </a:r>
            <a:br>
              <a:rPr lang="sr-Latn-BA" sz="3600" dirty="0"/>
            </a:br>
            <a:r>
              <a:rPr lang="sr-Latn-BA" sz="3600" dirty="0"/>
              <a:t>podlaktice i kostiju šaka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52451-41DD-4D89-9BE9-875764D54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489" y="1184989"/>
            <a:ext cx="9465042" cy="5590284"/>
          </a:xfrm>
        </p:spPr>
        <p:txBody>
          <a:bodyPr>
            <a:normAutofit fontScale="32500" lnSpcReduction="20000"/>
          </a:bodyPr>
          <a:lstStyle/>
          <a:p>
            <a:pPr marL="0" algn="just">
              <a:spcBef>
                <a:spcPts val="0"/>
              </a:spcBef>
            </a:pPr>
            <a:r>
              <a:rPr lang="hr-HR" sz="5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PRELOMI HUMERUSA (NADLAKTICE </a:t>
            </a:r>
          </a:p>
          <a:p>
            <a:pPr marL="0" algn="just">
              <a:spcBef>
                <a:spcPts val="0"/>
              </a:spcBef>
            </a:pPr>
            <a:endParaRPr lang="hr-HR" sz="55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lvl="1" algn="just">
              <a:spcBef>
                <a:spcPts val="0"/>
              </a:spcBef>
            </a:pPr>
            <a:r>
              <a:rPr lang="hr-HR" sz="5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abdukcionoim prelomima dislocirani fragmenti grade ugao otvoren u polje,</a:t>
            </a:r>
          </a:p>
          <a:p>
            <a:pPr marL="114300" lvl="1" indent="0" algn="just">
              <a:spcBef>
                <a:spcPts val="0"/>
              </a:spcBef>
              <a:buNone/>
            </a:pPr>
            <a:r>
              <a:rPr lang="hr-HR" sz="5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hr-HR" sz="5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osovina nadlaktice upalna ka aksili.</a:t>
            </a:r>
            <a:endParaRPr lang="en-US" sz="55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algn="just">
              <a:spcBef>
                <a:spcPts val="0"/>
              </a:spcBef>
            </a:pPr>
            <a:r>
              <a:rPr lang="hr-HR" sz="5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adukcionim prelomima dislocirani fragmenti grade ugao otvoren unutra prema </a:t>
            </a:r>
          </a:p>
          <a:p>
            <a:pPr marL="114300" lvl="1" indent="0" algn="just">
              <a:spcBef>
                <a:spcPts val="0"/>
              </a:spcBef>
              <a:buNone/>
            </a:pPr>
            <a:r>
              <a:rPr lang="hr-HR" sz="5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hr-HR" sz="5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tijelu,a osovina dijafize u svom produžetku ide izvan ramenog zgloba.</a:t>
            </a:r>
          </a:p>
          <a:p>
            <a:pPr marL="400050" lvl="1" algn="just">
              <a:spcBef>
                <a:spcPts val="0"/>
              </a:spcBef>
            </a:pPr>
            <a:r>
              <a:rPr lang="hr-HR" sz="55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Fractura diaphisis humeri</a:t>
            </a:r>
            <a:r>
              <a:rPr lang="hr-HR" sz="55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800100" lvl="2" algn="just">
              <a:spcBef>
                <a:spcPts val="0"/>
              </a:spcBef>
            </a:pPr>
            <a:r>
              <a:rPr lang="hr-HR" sz="55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poprečmi, spiralni, kominutivni, dislocirani... </a:t>
            </a:r>
            <a:r>
              <a:rPr lang="hr-HR" sz="55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otvoreni ,zatvoreni</a:t>
            </a:r>
          </a:p>
          <a:p>
            <a:pPr marL="800100" lvl="2" algn="just">
              <a:spcBef>
                <a:spcPts val="0"/>
              </a:spcBef>
            </a:pPr>
            <a:r>
              <a:rPr lang="hr-HR" sz="55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lokalizacija preloma;i</a:t>
            </a:r>
            <a:r>
              <a:rPr lang="hr-HR" sz="55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znad i ispod pripoja m.pektoralis major odnosno m.deltoideusa</a:t>
            </a:r>
          </a:p>
          <a:p>
            <a:pPr marL="800100" lvl="2" algn="just">
              <a:spcBef>
                <a:spcPts val="0"/>
              </a:spcBef>
            </a:pPr>
            <a:r>
              <a:rPr lang="hr-HR" sz="55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udružene povrede</a:t>
            </a:r>
            <a:r>
              <a:rPr lang="hr-HR" sz="55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:povreda nerva </a:t>
            </a:r>
            <a:r>
              <a:rPr lang="hr-HR" sz="55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(radialis) </a:t>
            </a:r>
            <a:r>
              <a:rPr lang="hr-HR" sz="55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krvnog suda</a:t>
            </a:r>
            <a:endParaRPr lang="en-US" sz="5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5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Fractura partis distalis humeri </a:t>
            </a:r>
            <a:endParaRPr lang="sr-Latn-BA" sz="55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lvl="1" algn="just">
              <a:spcBef>
                <a:spcPts val="0"/>
              </a:spcBef>
            </a:pPr>
            <a:r>
              <a:rPr lang="hr-HR" sz="5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Najčešće nastaju pri padu na ispruženu ili savijenu ruku.Mogu biti: </a:t>
            </a:r>
            <a:r>
              <a:rPr lang="sr-Latn-BA" sz="5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hr-HR" sz="5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ntraartikularni i extraartikularni prelomi koji </a:t>
            </a:r>
            <a:r>
              <a:rPr lang="hr-HR" sz="5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mogu biti  fleksijski i ekstenzijski prelomi</a:t>
            </a:r>
            <a:endParaRPr lang="sr-Latn-BA" sz="5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2" algn="just">
              <a:spcBef>
                <a:spcPts val="0"/>
              </a:spcBef>
            </a:pPr>
            <a:r>
              <a:rPr lang="hr-HR" sz="5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Fleksijski prelomi</a:t>
            </a:r>
            <a:r>
              <a:rPr lang="hr-HR" sz="5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nastaju pri padu na ispruženu ruku u laktu.Prelomna linija ide od gore,naprijed prema dole i nazad.Pomak ulomaka je manji, a šiljasta ploha proximalnog ulomka probija m.triceps i kožu pa nastaje komplicirani prelom a distalni fragment pomjeren naprijed</a:t>
            </a:r>
          </a:p>
          <a:p>
            <a:pPr marL="800100" lvl="2" algn="just">
              <a:spcBef>
                <a:spcPts val="0"/>
              </a:spcBef>
            </a:pPr>
            <a:r>
              <a:rPr lang="hr-HR" sz="5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Extenzijski prelom </a:t>
            </a:r>
            <a:r>
              <a:rPr lang="hr-HR" sz="53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distalni  fragment dislociran prema nazad(</a:t>
            </a:r>
            <a:r>
              <a:rPr lang="hr-HR" sz="5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m.triceps vuče), ugrožena a. brahialis i neurovaskularni što zahtijeva hitnu repoziciju .</a:t>
            </a:r>
            <a:endParaRPr lang="en-US" sz="5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5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Liječenje </a:t>
            </a:r>
          </a:p>
          <a:p>
            <a:pPr marL="400050" lvl="1" algn="just">
              <a:spcBef>
                <a:spcPts val="0"/>
              </a:spcBef>
            </a:pPr>
            <a:r>
              <a:rPr lang="hr-HR" sz="5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Konzervativno</a:t>
            </a:r>
            <a:r>
              <a:rPr lang="hr-HR" sz="5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provodi imibilizacijom u toracobrahijalnom gipsu, visećem gipsu, nadlaktičnim gipsom, koaptaciona U šina, Desaultov gips, skeletna trakcija,mitela i triko bandaže,funkcionalnim gipsom,  u </a:t>
            </a:r>
            <a:r>
              <a:rPr lang="hr-HR" sz="5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trajanju  6 nedelja</a:t>
            </a:r>
            <a:r>
              <a:rPr lang="hr-HR" sz="5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5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0" lvl="1" algn="just">
              <a:spcBef>
                <a:spcPts val="0"/>
              </a:spcBef>
            </a:pPr>
            <a:r>
              <a:rPr lang="hr-HR" sz="5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Hirurški</a:t>
            </a:r>
            <a:r>
              <a:rPr lang="hr-HR" sz="5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:AP ploče, spoljnji fiksator,intramedularna  spoljna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2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5" name="Object 7">
            <a:extLst>
              <a:ext uri="{FF2B5EF4-FFF2-40B4-BE49-F238E27FC236}">
                <a16:creationId xmlns:a16="http://schemas.microsoft.com/office/drawing/2014/main" id="{E3D00025-C3E9-4BCF-8D96-B372CDA305B2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3427511"/>
              </p:ext>
            </p:extLst>
          </p:nvPr>
        </p:nvGraphicFramePr>
        <p:xfrm>
          <a:off x="6429206" y="54893"/>
          <a:ext cx="1495094" cy="1600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PaperPort Document" r:id="rId3" imgW="2715840" imgH="2907720" progId="Paper.Document">
                  <p:embed/>
                </p:oleObj>
              </mc:Choice>
              <mc:Fallback>
                <p:oleObj name="PaperPort Document" r:id="rId3" imgW="2715840" imgH="2907720" progId="Paper.Document">
                  <p:embed/>
                  <p:pic>
                    <p:nvPicPr>
                      <p:cNvPr id="6" name="Object 7">
                        <a:extLst>
                          <a:ext uri="{FF2B5EF4-FFF2-40B4-BE49-F238E27FC236}">
                            <a16:creationId xmlns:a16="http://schemas.microsoft.com/office/drawing/2014/main" id="{DA257581-67C6-44CD-8B96-D6B7A989AC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206" y="54893"/>
                        <a:ext cx="1495094" cy="1600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93171D14-1FBD-4643-82C1-1E33EC9881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704" y="41739"/>
            <a:ext cx="1665655" cy="2344255"/>
          </a:xfrm>
          <a:prstGeom prst="rect">
            <a:avLst/>
          </a:prstGeom>
        </p:spPr>
      </p:pic>
      <p:pic>
        <p:nvPicPr>
          <p:cNvPr id="11" name="Picture 3" descr="D:\RAT.RANA OTKRIVENA\GRUBOR RATNE HIR. otkriće\dia\4903\49030029.JPG">
            <a:extLst>
              <a:ext uri="{FF2B5EF4-FFF2-40B4-BE49-F238E27FC236}">
                <a16:creationId xmlns:a16="http://schemas.microsoft.com/office/drawing/2014/main" id="{7C4D0CF9-24F3-41FB-8AD3-0BD09CC2E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51736" y="5200511"/>
            <a:ext cx="1107245" cy="167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863D53-E958-49EE-8059-4F914386E9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7697" y="2757403"/>
            <a:ext cx="2062650" cy="1544997"/>
          </a:xfrm>
          <a:prstGeom prst="rect">
            <a:avLst/>
          </a:prstGeom>
        </p:spPr>
      </p:pic>
      <p:pic>
        <p:nvPicPr>
          <p:cNvPr id="5122" name="Picture 2" descr="Prijelom humerusa sa i bez pomaka / Prijelomi kostiju | Korisne informacije  i savjeti za brigu o sebi. Zdravlje, prehrana i drugo.">
            <a:extLst>
              <a:ext uri="{FF2B5EF4-FFF2-40B4-BE49-F238E27FC236}">
                <a16:creationId xmlns:a16="http://schemas.microsoft.com/office/drawing/2014/main" id="{FDB61998-D22C-48E2-A7AF-10F42AE33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249" y="0"/>
            <a:ext cx="2189584" cy="145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Object 6">
            <a:extLst>
              <a:ext uri="{FF2B5EF4-FFF2-40B4-BE49-F238E27FC236}">
                <a16:creationId xmlns:a16="http://schemas.microsoft.com/office/drawing/2014/main" id="{564B4A24-B14F-4EBB-B4E1-1DC7B1575B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4754524"/>
              </p:ext>
            </p:extLst>
          </p:nvPr>
        </p:nvGraphicFramePr>
        <p:xfrm>
          <a:off x="9886077" y="1213866"/>
          <a:ext cx="2189584" cy="1566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PaperPort Document" r:id="rId9" imgW="2788920" imgH="1993320" progId="Paper.Document">
                  <p:embed/>
                </p:oleObj>
              </mc:Choice>
              <mc:Fallback>
                <p:oleObj name="PaperPort Document" r:id="rId9" imgW="2788920" imgH="1993320" progId="Paper.Document">
                  <p:embed/>
                  <p:pic>
                    <p:nvPicPr>
                      <p:cNvPr id="12" name="Object 6">
                        <a:extLst>
                          <a:ext uri="{FF2B5EF4-FFF2-40B4-BE49-F238E27FC236}">
                            <a16:creationId xmlns:a16="http://schemas.microsoft.com/office/drawing/2014/main" id="{A6103119-7E85-456E-AB37-9E92AF5FEC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86077" y="1213866"/>
                        <a:ext cx="2189584" cy="15666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A8D91068-4038-4A37-A596-D8FB7C633B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36609" y="4495415"/>
            <a:ext cx="1717497" cy="12552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67E8A6-6479-4BFD-8B7C-44A4C3BBCC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6605" y="5750680"/>
            <a:ext cx="695861" cy="1143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4F34E8-EA48-4E5A-90EA-156C3BC368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51" y="5777088"/>
            <a:ext cx="2030380" cy="103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14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72D70-CA43-4747-A260-A2CF6269E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32" y="567564"/>
            <a:ext cx="6301964" cy="1320800"/>
          </a:xfrm>
        </p:spPr>
        <p:txBody>
          <a:bodyPr/>
          <a:lstStyle/>
          <a:p>
            <a:r>
              <a:rPr lang="sr-Latn-BA" sz="3600" dirty="0"/>
              <a:t>Prelomi i povrede nadlaktice,</a:t>
            </a:r>
            <a:br>
              <a:rPr lang="sr-Latn-BA" sz="3600" dirty="0"/>
            </a:br>
            <a:r>
              <a:rPr lang="sr-Latn-BA" sz="3600" dirty="0"/>
              <a:t>podlaktice i kostiju šaka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3176C-BC74-4AC5-84E8-1D8079A6C8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927" y="2080727"/>
            <a:ext cx="6027575" cy="4581329"/>
          </a:xfrm>
        </p:spPr>
        <p:txBody>
          <a:bodyPr>
            <a:normAutofit fontScale="92500" lnSpcReduction="10000"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Fractura intraartikularnis humeri distalis</a:t>
            </a:r>
            <a:endParaRPr lang="en-US" sz="1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Unikondilni prelomi</a:t>
            </a:r>
            <a:r>
              <a:rPr lang="hr-H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češće se događaju na lateralnom nego na medijalnom kondilu,jer glavica radijusa pri padu izbije kondil humerusa.Ulomak je najčešće pomaknut kranijalno.Na mjestu preloma stvara se otoka uz abdominalnu pokretljivost u smislu abdukcije i adukcije.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Bikondilni prelomi</a:t>
            </a:r>
            <a:r>
              <a:rPr lang="hr-H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imaju oblik slova T,Y,V.Jak intraartikularni izljev.Prelomi su često popračeni povredama kože,a lezije živca relativno su rjetke.Pri višeivernim prelomima preporučuje se privremeno osiguranje repozicijom postizanje dobrog položaja s nekoliko Kiršnerovih žica, a osteosinteza se obavlja priteznim vijcima</a:t>
            </a: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8" name="Slika 5">
            <a:extLst>
              <a:ext uri="{FF2B5EF4-FFF2-40B4-BE49-F238E27FC236}">
                <a16:creationId xmlns:a16="http://schemas.microsoft.com/office/drawing/2014/main" id="{C8CB6235-7412-421B-A6E5-3CA33E37E7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55956" y="2631304"/>
            <a:ext cx="2996697" cy="3881437"/>
          </a:xfrm>
          <a:prstGeom prst="rect">
            <a:avLst/>
          </a:prstGeom>
        </p:spPr>
      </p:pic>
      <p:graphicFrame>
        <p:nvGraphicFramePr>
          <p:cNvPr id="11" name="Object 6">
            <a:extLst>
              <a:ext uri="{FF2B5EF4-FFF2-40B4-BE49-F238E27FC236}">
                <a16:creationId xmlns:a16="http://schemas.microsoft.com/office/drawing/2014/main" id="{A0981A55-161A-40E5-B2E8-6BBC223FBD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4486033"/>
              </p:ext>
            </p:extLst>
          </p:nvPr>
        </p:nvGraphicFramePr>
        <p:xfrm>
          <a:off x="10527790" y="3331029"/>
          <a:ext cx="1280587" cy="2945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PaperPort Document" r:id="rId4" imgW="1307520" imgH="3008520" progId="Paper.Document">
                  <p:embed/>
                </p:oleObj>
              </mc:Choice>
              <mc:Fallback>
                <p:oleObj name="PaperPort Document" r:id="rId4" imgW="1307520" imgH="3008520" progId="Paper.Document">
                  <p:embed/>
                  <p:pic>
                    <p:nvPicPr>
                      <p:cNvPr id="6" name="Object 6">
                        <a:extLst>
                          <a:ext uri="{FF2B5EF4-FFF2-40B4-BE49-F238E27FC236}">
                            <a16:creationId xmlns:a16="http://schemas.microsoft.com/office/drawing/2014/main" id="{7975E6D1-F7A3-4520-9090-8EA6D8D205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27790" y="3331029"/>
                        <a:ext cx="1280587" cy="2945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7">
            <a:extLst>
              <a:ext uri="{FF2B5EF4-FFF2-40B4-BE49-F238E27FC236}">
                <a16:creationId xmlns:a16="http://schemas.microsoft.com/office/drawing/2014/main" id="{921A6BF4-9389-4F11-80EC-29A924BA1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77515" y="152691"/>
            <a:ext cx="1150276" cy="2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5F99A440-A3EC-4A4A-885A-1D6CAFC05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870163" y="181367"/>
            <a:ext cx="1150277" cy="223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6D9909-FEE7-4131-8E8F-48AE5F5413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657" y="304039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10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BA05D-DFA2-4B76-81BE-65E33511C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56" y="33209"/>
            <a:ext cx="8596668" cy="1320800"/>
          </a:xfrm>
        </p:spPr>
        <p:txBody>
          <a:bodyPr/>
          <a:lstStyle/>
          <a:p>
            <a:r>
              <a:rPr lang="sr-Latn-BA" sz="3600" dirty="0"/>
              <a:t>Prelomi i povrede nadlaktice,</a:t>
            </a:r>
            <a:br>
              <a:rPr lang="sr-Latn-BA" sz="3600" dirty="0"/>
            </a:br>
            <a:r>
              <a:rPr lang="sr-Latn-BA" sz="3600" dirty="0"/>
              <a:t>podlaktice i kostiju šaka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60672-C161-49CE-9BD0-6C7457AADF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952" y="1215588"/>
            <a:ext cx="7483150" cy="6939367"/>
          </a:xfrm>
        </p:spPr>
        <p:txBody>
          <a:bodyPr>
            <a:no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LUKSACIJA RAMENA (</a:t>
            </a:r>
            <a:r>
              <a:rPr lang="hr-HR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Luxatio articularis humeroscapularis)</a:t>
            </a:r>
            <a:endParaRPr lang="en-US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Učestalost (50-60%) objašnjava se automatskim i funkcionalnim karakteristikama ovog zgloba: glavica humerusa je u odnosu na veoma plitku zglobnu čašicu slabo zaštičena, što je razumljivo s obzirom na izvanrednu pokretljivost ruke.Iščašenje se dešava kod bacača,hrvača,boksera i tenisera.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Luxacije(iščašenja)ramena  mogu biti :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-Luxatio subcoracoidea (prednja)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-Luxatio subclavicularis (prednja)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-Luxatio axilaris (donja)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-Luxatio infraspinata (zadnja)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-Luxatio subacromialis (zadnja)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Kapsularna,ligamentna,tetivna i mišićna pojačanja su slaba s kaudalne strane(donje strane).Itmeđu dvije slobodne ivice m.teresa i subscapularis je najslabija tačka i mjesto najčešćeg pomjeranja glavice humerusa.Ova iščašenja nastaju kao posljedica dejstva indirektne traume i to 2 puta češće kod muškaraca.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Prema pravcu dislokacije iščašenja su uglavnom prednja(98%),a tek oko 2% zadnja.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8E43C3F9-EFDA-4A09-BA4F-B547B4883CB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865706" y="33209"/>
            <a:ext cx="3377746" cy="1747966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33242303-95EC-4B61-A2FF-C0F10A3AF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56585" y="2176055"/>
            <a:ext cx="2840341" cy="1539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1B118A-6BFA-4744-9EBD-E928A2538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298" y="0"/>
            <a:ext cx="2571750" cy="1781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01F0CD-7F17-4008-BF7E-AB1FE1F5E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4359" y="4393404"/>
            <a:ext cx="2374641" cy="2374641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E0FFB388-F527-4F3A-871D-578A5CD06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642482" y="4523598"/>
            <a:ext cx="1863084" cy="23746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56B0BB-7F7E-4BB6-B505-1A9290F6184F}"/>
              </a:ext>
            </a:extLst>
          </p:cNvPr>
          <p:cNvSpPr txBox="1"/>
          <p:nvPr/>
        </p:nvSpPr>
        <p:spPr>
          <a:xfrm>
            <a:off x="8832979" y="6528907"/>
            <a:ext cx="19687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1" i="1" kern="0" dirty="0"/>
              <a:t>Luxatio erekta</a:t>
            </a:r>
            <a:endParaRPr lang="sr-Latn-CS" b="1" i="1" kern="0" dirty="0"/>
          </a:p>
        </p:txBody>
      </p:sp>
    </p:spTree>
    <p:extLst>
      <p:ext uri="{BB962C8B-B14F-4D97-AF65-F5344CB8AC3E}">
        <p14:creationId xmlns:p14="http://schemas.microsoft.com/office/powerpoint/2010/main" val="2872030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A828C-93DF-4B67-B1D3-9518206B3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130" y="188265"/>
            <a:ext cx="8596668" cy="1320800"/>
          </a:xfrm>
        </p:spPr>
        <p:txBody>
          <a:bodyPr/>
          <a:lstStyle/>
          <a:p>
            <a:r>
              <a:rPr lang="sr-Latn-BA" sz="3600" dirty="0"/>
              <a:t>Prelomi i povrede nadlaktice,</a:t>
            </a:r>
            <a:br>
              <a:rPr lang="sr-Latn-BA" sz="3600" dirty="0"/>
            </a:br>
            <a:r>
              <a:rPr lang="sr-Latn-BA" sz="3600" dirty="0"/>
              <a:t>podlaktice i kostiju šaka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7546D-C12A-4D4D-B1B2-8C472865D4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7127" y="2550659"/>
            <a:ext cx="6690049" cy="3880772"/>
          </a:xfrm>
        </p:spPr>
        <p:txBody>
          <a:bodyPr>
            <a:normAutofit fontScale="92500" lnSpcReduction="10000"/>
          </a:bodyPr>
          <a:lstStyle/>
          <a:p>
            <a:pPr marL="0" algn="just">
              <a:spcBef>
                <a:spcPts val="0"/>
              </a:spcBef>
            </a:pPr>
            <a:r>
              <a:rPr lang="hr-HR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LUKSACIJA RAMENA (</a:t>
            </a:r>
            <a:r>
              <a:rPr lang="hr-HR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Luxatio articularis humeroscapularis)</a:t>
            </a:r>
            <a:endParaRPr lang="en-US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Iščašenje nastaje uz jak bol,a povrijeđeni često osjeća akt dislokacije.Povrijeđeni pridržava ruku u supinaciji zdravom rukom,rame je opušteno,glava inklinira u povrijeđenu stranu.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Liječenje</a:t>
            </a: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liječi se konzervativno,a repozicija treba da se izvrši što ranije.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Repozicija ramena </a:t>
            </a: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extenzijom abdukcionog ramena,što se postiže pomoću čaršafa,od kojih jedan ide preko lakta,a drugi oko grudnog koša povrijeđenog na suprotnu stranu.Repozicija se potpomaže pritiskom na iščašenu glavu.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Metoda po Kocheru </a:t>
            </a:r>
            <a: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sastoji se u manipulaciji u kojoj lakat prvo flektira i aducira,zatim se vrši spoljna rotacija nadlaktice,pa se lakat podiže naprijed,nadlaktica unutra rotira i u fleksionom položaju pritisne na grudni koš.Poslije repozicije stavlja se toracobrahijalna imobilizacija (2 sedmice).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146" name="Picture 2" descr="Shoulder Dislocation - S O C C E R">
            <a:extLst>
              <a:ext uri="{FF2B5EF4-FFF2-40B4-BE49-F238E27FC236}">
                <a16:creationId xmlns:a16="http://schemas.microsoft.com/office/drawing/2014/main" id="{BFB8638E-0A2A-4DB2-B783-7BA888260C5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678" y="186943"/>
            <a:ext cx="2802380" cy="170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8FE7BB-B283-4556-BBD3-17B970FC3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750" y="4594549"/>
            <a:ext cx="2400300" cy="1905000"/>
          </a:xfrm>
          <a:prstGeom prst="rect">
            <a:avLst/>
          </a:prstGeom>
        </p:spPr>
      </p:pic>
      <p:pic>
        <p:nvPicPr>
          <p:cNvPr id="6148" name="Picture 4" descr="Chair method of reduction for shoulder dislocation | Download Scientific  Diagram">
            <a:extLst>
              <a:ext uri="{FF2B5EF4-FFF2-40B4-BE49-F238E27FC236}">
                <a16:creationId xmlns:a16="http://schemas.microsoft.com/office/drawing/2014/main" id="{F532B5F2-FE07-4735-9ADC-2449B4819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635" y="2263451"/>
            <a:ext cx="2172423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1CB5F3-BA45-450A-8F23-8A00E480F6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171" y="150161"/>
            <a:ext cx="2432996" cy="17412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2280CB-4163-4332-BE89-C2EBF00A7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211" y="2550659"/>
            <a:ext cx="2172423" cy="16272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6B1131-E96D-45BB-86EA-91E10E0B4A04}"/>
              </a:ext>
            </a:extLst>
          </p:cNvPr>
          <p:cNvSpPr txBox="1"/>
          <p:nvPr/>
        </p:nvSpPr>
        <p:spPr>
          <a:xfrm>
            <a:off x="9623886" y="2504429"/>
            <a:ext cx="2659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BA" dirty="0">
                <a:solidFill>
                  <a:srgbClr val="000000"/>
                </a:solidFill>
                <a:latin typeface="Open Sans" panose="020B0606030504020204" pitchFamily="34" charset="0"/>
              </a:rPr>
              <a:t>Hipokretova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repozicija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83706D-CA45-40D4-A60D-DCE21C5A09E4}"/>
              </a:ext>
            </a:extLst>
          </p:cNvPr>
          <p:cNvSpPr txBox="1"/>
          <p:nvPr/>
        </p:nvSpPr>
        <p:spPr>
          <a:xfrm>
            <a:off x="7520750" y="6486391"/>
            <a:ext cx="25192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Kocherova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repozicija</a:t>
            </a:r>
            <a:endParaRPr lang="en-US" dirty="0"/>
          </a:p>
        </p:txBody>
      </p:sp>
      <p:pic>
        <p:nvPicPr>
          <p:cNvPr id="6152" name="Picture 8" descr="Nestabilnost ramena - Akromion - Specijalna bolnica za ortopediju">
            <a:extLst>
              <a:ext uri="{FF2B5EF4-FFF2-40B4-BE49-F238E27FC236}">
                <a16:creationId xmlns:a16="http://schemas.microsoft.com/office/drawing/2014/main" id="{E4493281-26E0-4C90-A924-8C26546F9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249" y="4199935"/>
            <a:ext cx="2172423" cy="270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9B6B2D-BED5-4199-934B-08FC1D0D5FF4}"/>
              </a:ext>
            </a:extLst>
          </p:cNvPr>
          <p:cNvSpPr txBox="1"/>
          <p:nvPr/>
        </p:nvSpPr>
        <p:spPr>
          <a:xfrm>
            <a:off x="9907831" y="4221910"/>
            <a:ext cx="209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1200" b="1" dirty="0">
                <a:solidFill>
                  <a:schemeClr val="bg1"/>
                </a:solidFill>
              </a:rPr>
              <a:t>ZADNJA LUKSACIJA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D48F32-E9DC-469C-92EA-A358CDD02D40}"/>
              </a:ext>
            </a:extLst>
          </p:cNvPr>
          <p:cNvSpPr txBox="1"/>
          <p:nvPr/>
        </p:nvSpPr>
        <p:spPr>
          <a:xfrm>
            <a:off x="8021634" y="2382485"/>
            <a:ext cx="1476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kern="0" dirty="0"/>
              <a:t>Stimsonova</a:t>
            </a:r>
            <a:endParaRPr lang="en-US" dirty="0"/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CB014DE2-72AE-4828-830B-5021867BF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14666" y="824045"/>
            <a:ext cx="1257786" cy="1558439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338C36-0D31-4606-B275-3F701C5A96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11" y="824046"/>
            <a:ext cx="1241651" cy="1439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9D70DC-34FD-4E78-8924-5DDF5EF9E7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06" y="824046"/>
            <a:ext cx="1708601" cy="158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5196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1428</TotalTime>
  <Words>3832</Words>
  <Application>Microsoft Office PowerPoint</Application>
  <PresentationFormat>Widescreen</PresentationFormat>
  <Paragraphs>270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Algerian</vt:lpstr>
      <vt:lpstr>Arial</vt:lpstr>
      <vt:lpstr>Open Sans</vt:lpstr>
      <vt:lpstr>Times New Roman</vt:lpstr>
      <vt:lpstr>Trebuchet MS</vt:lpstr>
      <vt:lpstr>Wingdings 3</vt:lpstr>
      <vt:lpstr>Facet</vt:lpstr>
      <vt:lpstr>PaperPort Document</vt:lpstr>
      <vt:lpstr>ZDRAVSTVENA NJEGA U TRAUMATOLOGIJI  Prelomi i povrede nadlaktice,podlaktice i kostiju šaka</vt:lpstr>
      <vt:lpstr> Prelomi i povrede nadlaktice,podlaktice i kostiju šaka</vt:lpstr>
      <vt:lpstr>Prelomi i povrede nadlaktice,podlaktice i kostiju šaka</vt:lpstr>
      <vt:lpstr>Prelomi i povrede nadlaktice,podlaktice  i kostiju šaka</vt:lpstr>
      <vt:lpstr>Prelomi i povrede nadlaktice, podlaktice i kostiju šaka</vt:lpstr>
      <vt:lpstr>Prelomi i povrede nadlaktice, podlaktice i kostiju šaka</vt:lpstr>
      <vt:lpstr>Prelomi i povrede nadlaktice, podlaktice i kostiju šaka</vt:lpstr>
      <vt:lpstr>Prelomi i povrede nadlaktice, podlaktice i kostiju šaka</vt:lpstr>
      <vt:lpstr>Prelomi i povrede nadlaktice, podlaktice i kostiju šaka</vt:lpstr>
      <vt:lpstr>Prelomi i povrede nadlaktice, podlaktice i kostiju šaka</vt:lpstr>
      <vt:lpstr>Prelomi i povrede nadlaktice, podlaktice i kostiju šaka</vt:lpstr>
      <vt:lpstr>Prelomi i povrede nadlaktice, podlaktice i kostiju šaka</vt:lpstr>
      <vt:lpstr>Prelomi i povrede nadlaktice, podlaktice i kostiju šaka</vt:lpstr>
      <vt:lpstr>Prelomi i povrede nadlaktice, podlaktice i kostiju šaka</vt:lpstr>
      <vt:lpstr>Prelomi i povrede nadlaktice, podlaktice i kostiju šaka</vt:lpstr>
      <vt:lpstr>Prelomi i povrede nadlaktice, podlaktice i kostiju šaka</vt:lpstr>
      <vt:lpstr>Prelomi i povrede nadlaktice, podlaktice i kostiju šaka</vt:lpstr>
      <vt:lpstr>Prelomi i povrede nadlaktice, podlaktice i kostiju šaka</vt:lpstr>
      <vt:lpstr>Prelomi i povrede nadlaktice, podlaktice i kostiju šaka</vt:lpstr>
      <vt:lpstr>Prelomi i povrede nadlaktice, podlaktice i kostiju šaka</vt:lpstr>
      <vt:lpstr>Prelomi i povrede nadlaktice, podlaktice i kostiju šaka</vt:lpstr>
      <vt:lpstr>Prelomi i povrede nadlaktice, podlaktice i kostiju šaka</vt:lpstr>
      <vt:lpstr>Prelomi i povrede nadlaktice, podlaktice i kostiju šaka</vt:lpstr>
      <vt:lpstr>Prelomi i povrede nadlaktice, podlaktice i kostiju šaka</vt:lpstr>
      <vt:lpstr>HVALA NA PAŽNJI!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ZDRAVSTVENA NJEGA U TRAUMATOLOGIJI  Prelom kostiju lobanje Prelomi i povrede kičme</dc:title>
  <dc:creator>Asus</dc:creator>
  <cp:lastModifiedBy>Asus</cp:lastModifiedBy>
  <cp:revision>26</cp:revision>
  <dcterms:created xsi:type="dcterms:W3CDTF">2022-01-13T14:44:49Z</dcterms:created>
  <dcterms:modified xsi:type="dcterms:W3CDTF">2022-01-22T05:52:54Z</dcterms:modified>
</cp:coreProperties>
</file>