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notesMasterIdLst>
    <p:notesMasterId r:id="rId39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258" r:id="rId9"/>
    <p:sldId id="263" r:id="rId10"/>
    <p:sldId id="265" r:id="rId11"/>
    <p:sldId id="269" r:id="rId12"/>
    <p:sldId id="279" r:id="rId13"/>
    <p:sldId id="281" r:id="rId14"/>
    <p:sldId id="282" r:id="rId15"/>
    <p:sldId id="346" r:id="rId16"/>
    <p:sldId id="347" r:id="rId17"/>
    <p:sldId id="328" r:id="rId18"/>
    <p:sldId id="343" r:id="rId19"/>
    <p:sldId id="342" r:id="rId20"/>
    <p:sldId id="288" r:id="rId21"/>
    <p:sldId id="329" r:id="rId22"/>
    <p:sldId id="348" r:id="rId23"/>
    <p:sldId id="350" r:id="rId24"/>
    <p:sldId id="351" r:id="rId25"/>
    <p:sldId id="338" r:id="rId26"/>
    <p:sldId id="344" r:id="rId27"/>
    <p:sldId id="330" r:id="rId28"/>
    <p:sldId id="331" r:id="rId29"/>
    <p:sldId id="354" r:id="rId30"/>
    <p:sldId id="332" r:id="rId31"/>
    <p:sldId id="334" r:id="rId32"/>
    <p:sldId id="345" r:id="rId33"/>
    <p:sldId id="335" r:id="rId34"/>
    <p:sldId id="352" r:id="rId35"/>
    <p:sldId id="336" r:id="rId36"/>
    <p:sldId id="337" r:id="rId37"/>
    <p:sldId id="31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8235" autoAdjust="0"/>
  </p:normalViewPr>
  <p:slideViewPr>
    <p:cSldViewPr snapToGrid="0">
      <p:cViewPr varScale="1">
        <p:scale>
          <a:sx n="73" d="100"/>
          <a:sy n="73" d="100"/>
        </p:scale>
        <p:origin x="10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4F559-FAD7-4C2E-8826-549CAB54F3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41F18A7-FF25-465B-8B8E-B6C4A306CDF1}">
      <dgm:prSet/>
      <dgm:spPr/>
      <dgm:t>
        <a:bodyPr/>
        <a:lstStyle/>
        <a:p>
          <a:r>
            <a:rPr lang="pl-PL" b="1"/>
            <a:t>Moguće smetnje i neugodnosti u normalnoj trudnoći</a:t>
          </a:r>
          <a:endParaRPr lang="sr-Latn-RS"/>
        </a:p>
      </dgm:t>
    </dgm:pt>
    <dgm:pt modelId="{F23EF581-9749-4195-9CCF-7E32151EAF28}" type="parTrans" cxnId="{217224F1-91E1-48F9-9ED1-41D93753769E}">
      <dgm:prSet/>
      <dgm:spPr/>
      <dgm:t>
        <a:bodyPr/>
        <a:lstStyle/>
        <a:p>
          <a:endParaRPr lang="sr-Latn-RS"/>
        </a:p>
      </dgm:t>
    </dgm:pt>
    <dgm:pt modelId="{14C01F91-06C3-484D-BEED-3F842CE600B5}" type="sibTrans" cxnId="{217224F1-91E1-48F9-9ED1-41D93753769E}">
      <dgm:prSet/>
      <dgm:spPr/>
      <dgm:t>
        <a:bodyPr/>
        <a:lstStyle/>
        <a:p>
          <a:endParaRPr lang="sr-Latn-RS"/>
        </a:p>
      </dgm:t>
    </dgm:pt>
    <dgm:pt modelId="{79CD1030-4202-485C-85F1-46BB45752439}">
      <dgm:prSet custT="1"/>
      <dgm:spPr/>
      <dgm:t>
        <a:bodyPr/>
        <a:lstStyle/>
        <a:p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Jutarnja mučnina i povraćanje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AC5EA-ACFC-4615-A0EE-81F69A9FE2DD}" type="parTrans" cxnId="{6338590C-93BB-466D-A01B-10431A5BAA44}">
      <dgm:prSet/>
      <dgm:spPr/>
      <dgm:t>
        <a:bodyPr/>
        <a:lstStyle/>
        <a:p>
          <a:endParaRPr lang="sr-Latn-RS"/>
        </a:p>
      </dgm:t>
    </dgm:pt>
    <dgm:pt modelId="{31F28866-DD03-4834-9047-C1E777363A91}" type="sibTrans" cxnId="{6338590C-93BB-466D-A01B-10431A5BAA44}">
      <dgm:prSet/>
      <dgm:spPr/>
      <dgm:t>
        <a:bodyPr/>
        <a:lstStyle/>
        <a:p>
          <a:endParaRPr lang="sr-Latn-RS"/>
        </a:p>
      </dgm:t>
    </dgm:pt>
    <dgm:pt modelId="{E11DA441-F425-4F32-A868-17AA2F3BD212}">
      <dgm:prSet custT="1"/>
      <dgm:spPr/>
      <dgm:t>
        <a:bodyPr/>
        <a:lstStyle/>
        <a:p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psihološki što dovodi do veće podražljivosti vegetativnog sistema 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F1FC9-63CE-47D0-B613-77DDAAABA5D1}" type="parTrans" cxnId="{1A0C9CB7-6641-44E4-9191-77B924389E9B}">
      <dgm:prSet/>
      <dgm:spPr/>
      <dgm:t>
        <a:bodyPr/>
        <a:lstStyle/>
        <a:p>
          <a:endParaRPr lang="sr-Latn-RS"/>
        </a:p>
      </dgm:t>
    </dgm:pt>
    <dgm:pt modelId="{55BCE516-27D4-42AC-A65C-F954A193499F}" type="sibTrans" cxnId="{1A0C9CB7-6641-44E4-9191-77B924389E9B}">
      <dgm:prSet/>
      <dgm:spPr/>
      <dgm:t>
        <a:bodyPr/>
        <a:lstStyle/>
        <a:p>
          <a:endParaRPr lang="sr-Latn-RS"/>
        </a:p>
      </dgm:t>
    </dgm:pt>
    <dgm:pt modelId="{464811A8-3A5C-492E-B8B6-82E578DBC3BD}">
      <dgm:prSet custT="1"/>
      <dgm:spPr/>
      <dgm:t>
        <a:bodyPr/>
        <a:lstStyle/>
        <a:p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Nesvjestice i vrtoglavice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36C284-E5F6-4E17-AAEF-7DCB7DB50717}" type="parTrans" cxnId="{14A28BCF-D0E6-4C79-BFE1-C795656E0A74}">
      <dgm:prSet/>
      <dgm:spPr/>
      <dgm:t>
        <a:bodyPr/>
        <a:lstStyle/>
        <a:p>
          <a:endParaRPr lang="sr-Latn-RS"/>
        </a:p>
      </dgm:t>
    </dgm:pt>
    <dgm:pt modelId="{DE01DD1D-01D0-4AB3-9774-AB4F85A2DF57}" type="sibTrans" cxnId="{14A28BCF-D0E6-4C79-BFE1-C795656E0A74}">
      <dgm:prSet/>
      <dgm:spPr/>
      <dgm:t>
        <a:bodyPr/>
        <a:lstStyle/>
        <a:p>
          <a:endParaRPr lang="sr-Latn-RS"/>
        </a:p>
      </dgm:t>
    </dgm:pt>
    <dgm:pt modelId="{C07E56CE-E872-43DC-A9CA-76D7A0E724B9}">
      <dgm:prSet custT="1"/>
      <dgm:spPr/>
      <dgm:t>
        <a:bodyPr/>
        <a:lstStyle/>
        <a:p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vazomotorna nestabilnost - niski pritisak, hipoglikemija, naglo ustajanje iz sjedećeg ili ležećeg položaja. 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C5CB2-68A6-4DA0-89A0-6D3E09B39E6C}" type="parTrans" cxnId="{901B07B1-4353-4841-8177-7A9192675A13}">
      <dgm:prSet/>
      <dgm:spPr/>
      <dgm:t>
        <a:bodyPr/>
        <a:lstStyle/>
        <a:p>
          <a:endParaRPr lang="sr-Latn-RS"/>
        </a:p>
      </dgm:t>
    </dgm:pt>
    <dgm:pt modelId="{CA395873-3414-485B-BF91-29B2B1362D32}" type="sibTrans" cxnId="{901B07B1-4353-4841-8177-7A9192675A13}">
      <dgm:prSet/>
      <dgm:spPr/>
      <dgm:t>
        <a:bodyPr/>
        <a:lstStyle/>
        <a:p>
          <a:endParaRPr lang="sr-Latn-RS"/>
        </a:p>
      </dgm:t>
    </dgm:pt>
    <dgm:pt modelId="{166A711C-60AB-49D4-8087-8DD02F2C7AE1}">
      <dgm:prSet custT="1"/>
      <dgm:spPr/>
      <dgm:t>
        <a:bodyPr/>
        <a:lstStyle/>
        <a:p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Žgaravica 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78F87-26A9-4BC5-8E7C-F829C5675104}" type="parTrans" cxnId="{87F194CB-0944-4F00-A66D-B58789132595}">
      <dgm:prSet/>
      <dgm:spPr/>
      <dgm:t>
        <a:bodyPr/>
        <a:lstStyle/>
        <a:p>
          <a:endParaRPr lang="sr-Latn-RS"/>
        </a:p>
      </dgm:t>
    </dgm:pt>
    <dgm:pt modelId="{74F88A6B-4E7D-4B71-A6D1-2DD9D42AC5E2}" type="sibTrans" cxnId="{87F194CB-0944-4F00-A66D-B58789132595}">
      <dgm:prSet/>
      <dgm:spPr/>
      <dgm:t>
        <a:bodyPr/>
        <a:lstStyle/>
        <a:p>
          <a:endParaRPr lang="sr-Latn-RS"/>
        </a:p>
      </dgm:t>
    </dgm:pt>
    <dgm:pt modelId="{FCE0DC4C-27E0-4AA1-8A77-9896AFBBE356}">
      <dgm:prSet custT="1"/>
      <dgm:spPr/>
      <dgm:t>
        <a:bodyPr/>
        <a:lstStyle/>
        <a:p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iritacija jednjaka, dijafragmalni hijatus hernija </a:t>
          </a:r>
        </a:p>
      </dgm:t>
    </dgm:pt>
    <dgm:pt modelId="{E4E3F61D-550E-440A-B527-F6D1275AC8F8}" type="parTrans" cxnId="{9840CAFD-045B-452B-BCDE-69C4F4FDB025}">
      <dgm:prSet/>
      <dgm:spPr/>
      <dgm:t>
        <a:bodyPr/>
        <a:lstStyle/>
        <a:p>
          <a:endParaRPr lang="sr-Latn-RS"/>
        </a:p>
      </dgm:t>
    </dgm:pt>
    <dgm:pt modelId="{CC139AEF-BD70-47A2-B759-6F75D49E003C}" type="sibTrans" cxnId="{9840CAFD-045B-452B-BCDE-69C4F4FDB025}">
      <dgm:prSet/>
      <dgm:spPr/>
      <dgm:t>
        <a:bodyPr/>
        <a:lstStyle/>
        <a:p>
          <a:endParaRPr lang="sr-Latn-RS"/>
        </a:p>
      </dgm:t>
    </dgm:pt>
    <dgm:pt modelId="{87F5BC74-1A7A-4C07-8FBA-413932412826}">
      <dgm:prSet custT="1"/>
      <dgm:spPr/>
      <dgm:t>
        <a:bodyPr/>
        <a:lstStyle/>
        <a:p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Opstipacija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A3704E-331B-43F8-B4B9-3682A61969F0}" type="parTrans" cxnId="{588CAC78-77C3-4D56-A6E6-5446FE0124D9}">
      <dgm:prSet/>
      <dgm:spPr/>
      <dgm:t>
        <a:bodyPr/>
        <a:lstStyle/>
        <a:p>
          <a:endParaRPr lang="sr-Latn-RS"/>
        </a:p>
      </dgm:t>
    </dgm:pt>
    <dgm:pt modelId="{3DC80250-19A9-4BD8-8B9C-B3859BBAC7FA}" type="sibTrans" cxnId="{588CAC78-77C3-4D56-A6E6-5446FE0124D9}">
      <dgm:prSet/>
      <dgm:spPr/>
      <dgm:t>
        <a:bodyPr/>
        <a:lstStyle/>
        <a:p>
          <a:endParaRPr lang="sr-Latn-RS"/>
        </a:p>
      </dgm:t>
    </dgm:pt>
    <dgm:pt modelId="{44BCA1D4-0E42-46AE-9A34-93D88D2EA6D6}">
      <dgm:prSet custT="1"/>
      <dgm:spPr/>
      <dgm:t>
        <a:bodyPr/>
        <a:lstStyle/>
        <a:p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smanjen </a:t>
          </a:r>
          <a:r>
            <a:rPr lang="sr-Latn-R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motalitet</a:t>
          </a:r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crijeva</a:t>
          </a:r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povišeni </a:t>
          </a:r>
          <a:r>
            <a:rPr lang="sr-Latn-R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steroidni</a:t>
          </a:r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hormoni, pritisak </a:t>
          </a:r>
          <a:r>
            <a:rPr lang="sr-Latn-R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maternice</a:t>
          </a:r>
          <a:r>
            <a:rPr lang="sr-Latn-R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26DA2-830F-4A95-8653-B038732A3709}" type="parTrans" cxnId="{FBA36196-4EA6-440E-8027-03A3CF52161F}">
      <dgm:prSet/>
      <dgm:spPr/>
      <dgm:t>
        <a:bodyPr/>
        <a:lstStyle/>
        <a:p>
          <a:endParaRPr lang="sr-Latn-RS"/>
        </a:p>
      </dgm:t>
    </dgm:pt>
    <dgm:pt modelId="{AF8A7D6E-40E1-4130-8DFC-3BA0685E66C6}" type="sibTrans" cxnId="{FBA36196-4EA6-440E-8027-03A3CF52161F}">
      <dgm:prSet/>
      <dgm:spPr/>
      <dgm:t>
        <a:bodyPr/>
        <a:lstStyle/>
        <a:p>
          <a:endParaRPr lang="sr-Latn-RS"/>
        </a:p>
      </dgm:t>
    </dgm:pt>
    <dgm:pt modelId="{8E821060-DABF-468C-A42F-1D9E02BA6A2C}">
      <dgm:prSet custT="1"/>
      <dgm:spPr/>
      <dgm:t>
        <a:bodyPr/>
        <a:lstStyle/>
        <a:p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Savjetovati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da se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jedu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cerealije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toplo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kašasto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sr-Latn-R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A530FF-416B-4E46-9AC4-C64363F5FBD1}" type="parTrans" cxnId="{D11FF716-5B56-4832-96A5-476620B63848}">
      <dgm:prSet/>
      <dgm:spPr/>
      <dgm:t>
        <a:bodyPr/>
        <a:lstStyle/>
        <a:p>
          <a:endParaRPr lang="en-US"/>
        </a:p>
      </dgm:t>
    </dgm:pt>
    <dgm:pt modelId="{5CA55E69-FA01-4272-B588-5AA0B3FC1C88}" type="sibTrans" cxnId="{D11FF716-5B56-4832-96A5-476620B63848}">
      <dgm:prSet/>
      <dgm:spPr/>
      <dgm:t>
        <a:bodyPr/>
        <a:lstStyle/>
        <a:p>
          <a:endParaRPr lang="en-US"/>
        </a:p>
      </dgm:t>
    </dgm:pt>
    <dgm:pt modelId="{2259FDAE-8F58-4B40-815A-EF962EE62B14}">
      <dgm:prSet custT="1"/>
      <dgm:spPr/>
      <dgm:t>
        <a:bodyPr/>
        <a:lstStyle/>
        <a:p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Prom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namirnica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ishrane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manje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koli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ine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češći obroci...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Antacide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sr-Latn-R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D550B8-D7A2-48A1-BB45-4ED63EB6E5BD}" type="parTrans" cxnId="{A18035BB-D597-4C0E-9AB2-B8C53FF72F4E}">
      <dgm:prSet/>
      <dgm:spPr/>
      <dgm:t>
        <a:bodyPr/>
        <a:lstStyle/>
        <a:p>
          <a:endParaRPr lang="en-US"/>
        </a:p>
      </dgm:t>
    </dgm:pt>
    <dgm:pt modelId="{A6846FB1-90EC-49D3-B4C7-4B97BE22502E}" type="sibTrans" cxnId="{A18035BB-D597-4C0E-9AB2-B8C53FF72F4E}">
      <dgm:prSet/>
      <dgm:spPr/>
      <dgm:t>
        <a:bodyPr/>
        <a:lstStyle/>
        <a:p>
          <a:endParaRPr lang="en-US"/>
        </a:p>
      </dgm:t>
    </dgm:pt>
    <dgm:pt modelId="{F370361D-ACDB-4E52-97F5-D90A069D4FFF}">
      <dgm:prSet custT="1"/>
      <dgm:spPr/>
      <dgm:t>
        <a:bodyPr/>
        <a:lstStyle/>
        <a:p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Prilagoditi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način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ishrane.Trudnicu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informisati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će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muka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povraćanje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prestati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spontano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do 16. 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ed.,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antihistaminici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vitamini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B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kompleksa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b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trudnica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kojih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simptomi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progrediraju</a:t>
          </a:r>
          <a:r>
            <a:rPr lang="en-US" sz="2000" i="1" dirty="0"/>
            <a:t>.</a:t>
          </a:r>
          <a:endParaRPr lang="sr-Latn-RS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9375CC-752F-4592-9FAA-6D6BC59E0E29}" type="parTrans" cxnId="{AC8AC1D8-22C1-4FE4-AEBA-886E08CEFD01}">
      <dgm:prSet/>
      <dgm:spPr/>
      <dgm:t>
        <a:bodyPr/>
        <a:lstStyle/>
        <a:p>
          <a:endParaRPr lang="en-US"/>
        </a:p>
      </dgm:t>
    </dgm:pt>
    <dgm:pt modelId="{E28DEFB3-7E23-4856-8814-DE8173FFC8B8}" type="sibTrans" cxnId="{AC8AC1D8-22C1-4FE4-AEBA-886E08CEFD01}">
      <dgm:prSet/>
      <dgm:spPr/>
      <dgm:t>
        <a:bodyPr/>
        <a:lstStyle/>
        <a:p>
          <a:endParaRPr lang="en-US"/>
        </a:p>
      </dgm:t>
    </dgm:pt>
    <dgm:pt modelId="{4CBE81F0-478F-4E14-B9D2-3DC6807AC2CB}">
      <dgm:prSet custT="1"/>
      <dgm:spPr/>
      <dgm:t>
        <a:bodyPr/>
        <a:lstStyle/>
        <a:p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Blaga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laksativna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sredstva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koja</a:t>
          </a:r>
          <a:r>
            <a: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ne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izazivaju</a:t>
          </a:r>
          <a:r>
            <a:rPr lang="sr-Latn-BA" sz="20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kontrakcije</a:t>
          </a:r>
          <a:endParaRPr lang="sr-Latn-RS" sz="20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B37593-CF2D-47B2-B0ED-492AFA446B52}" type="parTrans" cxnId="{D8D2031C-6A02-43F9-8F8D-533029A9A214}">
      <dgm:prSet/>
      <dgm:spPr/>
      <dgm:t>
        <a:bodyPr/>
        <a:lstStyle/>
        <a:p>
          <a:endParaRPr lang="en-US"/>
        </a:p>
      </dgm:t>
    </dgm:pt>
    <dgm:pt modelId="{33CCB69E-D5F8-4BF9-9778-5D93276B6CB5}" type="sibTrans" cxnId="{D8D2031C-6A02-43F9-8F8D-533029A9A214}">
      <dgm:prSet/>
      <dgm:spPr/>
      <dgm:t>
        <a:bodyPr/>
        <a:lstStyle/>
        <a:p>
          <a:endParaRPr lang="en-US"/>
        </a:p>
      </dgm:t>
    </dgm:pt>
    <dgm:pt modelId="{D365A989-7076-4F61-A71A-A051B5FF0649}" type="pres">
      <dgm:prSet presAssocID="{8844F559-FAD7-4C2E-8826-549CAB54F300}" presName="Name0" presStyleCnt="0">
        <dgm:presLayoutVars>
          <dgm:dir/>
          <dgm:animLvl val="lvl"/>
          <dgm:resizeHandles val="exact"/>
        </dgm:presLayoutVars>
      </dgm:prSet>
      <dgm:spPr/>
    </dgm:pt>
    <dgm:pt modelId="{9D79CE6A-AD24-40FC-8ECE-F83F935E800B}" type="pres">
      <dgm:prSet presAssocID="{541F18A7-FF25-465B-8B8E-B6C4A306CDF1}" presName="linNode" presStyleCnt="0"/>
      <dgm:spPr/>
    </dgm:pt>
    <dgm:pt modelId="{DD94EECF-4055-4AAB-8159-AA6E192DD3AD}" type="pres">
      <dgm:prSet presAssocID="{541F18A7-FF25-465B-8B8E-B6C4A306CDF1}" presName="parentText" presStyleLbl="node1" presStyleIdx="0" presStyleCnt="1" custScaleX="75405" custLinFactNeighborY="-358">
        <dgm:presLayoutVars>
          <dgm:chMax val="1"/>
          <dgm:bulletEnabled val="1"/>
        </dgm:presLayoutVars>
      </dgm:prSet>
      <dgm:spPr/>
    </dgm:pt>
    <dgm:pt modelId="{09679C01-FF7B-4C48-B3BE-83D41FB32A88}" type="pres">
      <dgm:prSet presAssocID="{541F18A7-FF25-465B-8B8E-B6C4A306CDF1}" presName="descendantText" presStyleLbl="alignAccFollowNode1" presStyleIdx="0" presStyleCnt="1" custScaleX="130337" custScaleY="125122">
        <dgm:presLayoutVars>
          <dgm:bulletEnabled val="1"/>
        </dgm:presLayoutVars>
      </dgm:prSet>
      <dgm:spPr/>
    </dgm:pt>
  </dgm:ptLst>
  <dgm:cxnLst>
    <dgm:cxn modelId="{6338590C-93BB-466D-A01B-10431A5BAA44}" srcId="{541F18A7-FF25-465B-8B8E-B6C4A306CDF1}" destId="{79CD1030-4202-485C-85F1-46BB45752439}" srcOrd="0" destOrd="0" parTransId="{7C9AC5EA-ACFC-4615-A0EE-81F69A9FE2DD}" sibTransId="{31F28866-DD03-4834-9047-C1E777363A91}"/>
    <dgm:cxn modelId="{85836B15-614C-49D9-BA64-57237E311B50}" type="presOf" srcId="{541F18A7-FF25-465B-8B8E-B6C4A306CDF1}" destId="{DD94EECF-4055-4AAB-8159-AA6E192DD3AD}" srcOrd="0" destOrd="0" presId="urn:microsoft.com/office/officeart/2005/8/layout/vList5"/>
    <dgm:cxn modelId="{D11FF716-5B56-4832-96A5-476620B63848}" srcId="{44BCA1D4-0E42-46AE-9A34-93D88D2EA6D6}" destId="{8E821060-DABF-468C-A42F-1D9E02BA6A2C}" srcOrd="0" destOrd="0" parTransId="{9BA530FF-416B-4E46-9AC4-C64363F5FBD1}" sibTransId="{5CA55E69-FA01-4272-B588-5AA0B3FC1C88}"/>
    <dgm:cxn modelId="{D8D2031C-6A02-43F9-8F8D-533029A9A214}" srcId="{44BCA1D4-0E42-46AE-9A34-93D88D2EA6D6}" destId="{4CBE81F0-478F-4E14-B9D2-3DC6807AC2CB}" srcOrd="1" destOrd="0" parTransId="{E6B37593-CF2D-47B2-B0ED-492AFA446B52}" sibTransId="{33CCB69E-D5F8-4BF9-9778-5D93276B6CB5}"/>
    <dgm:cxn modelId="{CFBB732F-E837-431B-8BF4-17D0F3E38A32}" type="presOf" srcId="{464811A8-3A5C-492E-B8B6-82E578DBC3BD}" destId="{09679C01-FF7B-4C48-B3BE-83D41FB32A88}" srcOrd="0" destOrd="3" presId="urn:microsoft.com/office/officeart/2005/8/layout/vList5"/>
    <dgm:cxn modelId="{ED013837-D53E-424C-B0A5-3BE6389400F0}" type="presOf" srcId="{2259FDAE-8F58-4B40-815A-EF962EE62B14}" destId="{09679C01-FF7B-4C48-B3BE-83D41FB32A88}" srcOrd="0" destOrd="7" presId="urn:microsoft.com/office/officeart/2005/8/layout/vList5"/>
    <dgm:cxn modelId="{0FA9F15E-13B2-4BD2-B2DA-3928A09E7FA1}" type="presOf" srcId="{87F5BC74-1A7A-4C07-8FBA-413932412826}" destId="{09679C01-FF7B-4C48-B3BE-83D41FB32A88}" srcOrd="0" destOrd="8" presId="urn:microsoft.com/office/officeart/2005/8/layout/vList5"/>
    <dgm:cxn modelId="{D779ED53-2FF1-49E8-9D3F-C793707570AA}" type="presOf" srcId="{C07E56CE-E872-43DC-A9CA-76D7A0E724B9}" destId="{09679C01-FF7B-4C48-B3BE-83D41FB32A88}" srcOrd="0" destOrd="4" presId="urn:microsoft.com/office/officeart/2005/8/layout/vList5"/>
    <dgm:cxn modelId="{588CAC78-77C3-4D56-A6E6-5446FE0124D9}" srcId="{541F18A7-FF25-465B-8B8E-B6C4A306CDF1}" destId="{87F5BC74-1A7A-4C07-8FBA-413932412826}" srcOrd="3" destOrd="0" parTransId="{F3A3704E-331B-43F8-B4B9-3682A61969F0}" sibTransId="{3DC80250-19A9-4BD8-8B9C-B3859BBAC7FA}"/>
    <dgm:cxn modelId="{A73F1E7D-5464-4223-83BB-D9212B75DCB2}" type="presOf" srcId="{166A711C-60AB-49D4-8087-8DD02F2C7AE1}" destId="{09679C01-FF7B-4C48-B3BE-83D41FB32A88}" srcOrd="0" destOrd="5" presId="urn:microsoft.com/office/officeart/2005/8/layout/vList5"/>
    <dgm:cxn modelId="{42021996-B8B0-4B62-911C-6594DB710FA1}" type="presOf" srcId="{8844F559-FAD7-4C2E-8826-549CAB54F300}" destId="{D365A989-7076-4F61-A71A-A051B5FF0649}" srcOrd="0" destOrd="0" presId="urn:microsoft.com/office/officeart/2005/8/layout/vList5"/>
    <dgm:cxn modelId="{FBA36196-4EA6-440E-8027-03A3CF52161F}" srcId="{87F5BC74-1A7A-4C07-8FBA-413932412826}" destId="{44BCA1D4-0E42-46AE-9A34-93D88D2EA6D6}" srcOrd="0" destOrd="0" parTransId="{EB226DA2-830F-4A95-8653-B038732A3709}" sibTransId="{AF8A7D6E-40E1-4130-8DFC-3BA0685E66C6}"/>
    <dgm:cxn modelId="{6B827AAC-8273-4751-AD7F-136C3DB7AF2F}" type="presOf" srcId="{8E821060-DABF-468C-A42F-1D9E02BA6A2C}" destId="{09679C01-FF7B-4C48-B3BE-83D41FB32A88}" srcOrd="0" destOrd="10" presId="urn:microsoft.com/office/officeart/2005/8/layout/vList5"/>
    <dgm:cxn modelId="{901B07B1-4353-4841-8177-7A9192675A13}" srcId="{464811A8-3A5C-492E-B8B6-82E578DBC3BD}" destId="{C07E56CE-E872-43DC-A9CA-76D7A0E724B9}" srcOrd="0" destOrd="0" parTransId="{3B2C5CB2-68A6-4DA0-89A0-6D3E09B39E6C}" sibTransId="{CA395873-3414-485B-BF91-29B2B1362D32}"/>
    <dgm:cxn modelId="{BCB1A9B3-4969-45D8-9B8B-36399D3CBD0B}" type="presOf" srcId="{FCE0DC4C-27E0-4AA1-8A77-9896AFBBE356}" destId="{09679C01-FF7B-4C48-B3BE-83D41FB32A88}" srcOrd="0" destOrd="6" presId="urn:microsoft.com/office/officeart/2005/8/layout/vList5"/>
    <dgm:cxn modelId="{1A0C9CB7-6641-44E4-9191-77B924389E9B}" srcId="{79CD1030-4202-485C-85F1-46BB45752439}" destId="{E11DA441-F425-4F32-A868-17AA2F3BD212}" srcOrd="0" destOrd="0" parTransId="{D35F1FC9-63CE-47D0-B613-77DDAAABA5D1}" sibTransId="{55BCE516-27D4-42AC-A65C-F954A193499F}"/>
    <dgm:cxn modelId="{A18035BB-D597-4C0E-9AB2-B8C53FF72F4E}" srcId="{FCE0DC4C-27E0-4AA1-8A77-9896AFBBE356}" destId="{2259FDAE-8F58-4B40-815A-EF962EE62B14}" srcOrd="0" destOrd="0" parTransId="{B3D550B8-D7A2-48A1-BB45-4ED63EB6E5BD}" sibTransId="{A6846FB1-90EC-49D3-B4C7-4B97BE22502E}"/>
    <dgm:cxn modelId="{CC60FEC1-226C-484E-AD4D-EC5B476AD149}" type="presOf" srcId="{79CD1030-4202-485C-85F1-46BB45752439}" destId="{09679C01-FF7B-4C48-B3BE-83D41FB32A88}" srcOrd="0" destOrd="0" presId="urn:microsoft.com/office/officeart/2005/8/layout/vList5"/>
    <dgm:cxn modelId="{3677AFC4-8CA6-4D59-BEC4-2C92834F4EE8}" type="presOf" srcId="{F370361D-ACDB-4E52-97F5-D90A069D4FFF}" destId="{09679C01-FF7B-4C48-B3BE-83D41FB32A88}" srcOrd="0" destOrd="2" presId="urn:microsoft.com/office/officeart/2005/8/layout/vList5"/>
    <dgm:cxn modelId="{87F194CB-0944-4F00-A66D-B58789132595}" srcId="{541F18A7-FF25-465B-8B8E-B6C4A306CDF1}" destId="{166A711C-60AB-49D4-8087-8DD02F2C7AE1}" srcOrd="2" destOrd="0" parTransId="{99F78F87-26A9-4BC5-8E7C-F829C5675104}" sibTransId="{74F88A6B-4E7D-4B71-A6D1-2DD9D42AC5E2}"/>
    <dgm:cxn modelId="{14A28BCF-D0E6-4C79-BFE1-C795656E0A74}" srcId="{541F18A7-FF25-465B-8B8E-B6C4A306CDF1}" destId="{464811A8-3A5C-492E-B8B6-82E578DBC3BD}" srcOrd="1" destOrd="0" parTransId="{3E36C284-E5F6-4E17-AAEF-7DCB7DB50717}" sibTransId="{DE01DD1D-01D0-4AB3-9774-AB4F85A2DF57}"/>
    <dgm:cxn modelId="{225607D0-18D6-4AEA-AB20-1C5DB61E7F5F}" type="presOf" srcId="{E11DA441-F425-4F32-A868-17AA2F3BD212}" destId="{09679C01-FF7B-4C48-B3BE-83D41FB32A88}" srcOrd="0" destOrd="1" presId="urn:microsoft.com/office/officeart/2005/8/layout/vList5"/>
    <dgm:cxn modelId="{8E1DAFD0-6373-4056-8DB7-075B8B538805}" type="presOf" srcId="{4CBE81F0-478F-4E14-B9D2-3DC6807AC2CB}" destId="{09679C01-FF7B-4C48-B3BE-83D41FB32A88}" srcOrd="0" destOrd="11" presId="urn:microsoft.com/office/officeart/2005/8/layout/vList5"/>
    <dgm:cxn modelId="{C8624ED4-2B66-4BD9-8C3A-18F95C18D889}" type="presOf" srcId="{44BCA1D4-0E42-46AE-9A34-93D88D2EA6D6}" destId="{09679C01-FF7B-4C48-B3BE-83D41FB32A88}" srcOrd="0" destOrd="9" presId="urn:microsoft.com/office/officeart/2005/8/layout/vList5"/>
    <dgm:cxn modelId="{AC8AC1D8-22C1-4FE4-AEBA-886E08CEFD01}" srcId="{E11DA441-F425-4F32-A868-17AA2F3BD212}" destId="{F370361D-ACDB-4E52-97F5-D90A069D4FFF}" srcOrd="0" destOrd="0" parTransId="{739375CC-752F-4592-9FAA-6D6BC59E0E29}" sibTransId="{E28DEFB3-7E23-4856-8814-DE8173FFC8B8}"/>
    <dgm:cxn modelId="{217224F1-91E1-48F9-9ED1-41D93753769E}" srcId="{8844F559-FAD7-4C2E-8826-549CAB54F300}" destId="{541F18A7-FF25-465B-8B8E-B6C4A306CDF1}" srcOrd="0" destOrd="0" parTransId="{F23EF581-9749-4195-9CCF-7E32151EAF28}" sibTransId="{14C01F91-06C3-484D-BEED-3F842CE600B5}"/>
    <dgm:cxn modelId="{9840CAFD-045B-452B-BCDE-69C4F4FDB025}" srcId="{166A711C-60AB-49D4-8087-8DD02F2C7AE1}" destId="{FCE0DC4C-27E0-4AA1-8A77-9896AFBBE356}" srcOrd="0" destOrd="0" parTransId="{E4E3F61D-550E-440A-B527-F6D1275AC8F8}" sibTransId="{CC139AEF-BD70-47A2-B759-6F75D49E003C}"/>
    <dgm:cxn modelId="{68A9B498-D55B-4AF6-A2A6-3D9A6B4E895B}" type="presParOf" srcId="{D365A989-7076-4F61-A71A-A051B5FF0649}" destId="{9D79CE6A-AD24-40FC-8ECE-F83F935E800B}" srcOrd="0" destOrd="0" presId="urn:microsoft.com/office/officeart/2005/8/layout/vList5"/>
    <dgm:cxn modelId="{FD622520-D0EC-465F-9718-CA3B172605CE}" type="presParOf" srcId="{9D79CE6A-AD24-40FC-8ECE-F83F935E800B}" destId="{DD94EECF-4055-4AAB-8159-AA6E192DD3AD}" srcOrd="0" destOrd="0" presId="urn:microsoft.com/office/officeart/2005/8/layout/vList5"/>
    <dgm:cxn modelId="{C3E70012-A914-403B-8301-821C73646875}" type="presParOf" srcId="{9D79CE6A-AD24-40FC-8ECE-F83F935E800B}" destId="{09679C01-FF7B-4C48-B3BE-83D41FB32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4F559-FAD7-4C2E-8826-549CAB54F30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541F18A7-FF25-465B-8B8E-B6C4A306CDF1}">
      <dgm:prSet/>
      <dgm:spPr/>
      <dgm:t>
        <a:bodyPr/>
        <a:lstStyle/>
        <a:p>
          <a:r>
            <a:rPr lang="pl-PL" b="1"/>
            <a:t>Moguće smetnje i neugodnosti u normalnoj trudnoći</a:t>
          </a:r>
          <a:endParaRPr lang="sr-Latn-RS"/>
        </a:p>
      </dgm:t>
    </dgm:pt>
    <dgm:pt modelId="{F23EF581-9749-4195-9CCF-7E32151EAF28}" type="parTrans" cxnId="{217224F1-91E1-48F9-9ED1-41D93753769E}">
      <dgm:prSet/>
      <dgm:spPr/>
      <dgm:t>
        <a:bodyPr/>
        <a:lstStyle/>
        <a:p>
          <a:endParaRPr lang="sr-Latn-RS"/>
        </a:p>
      </dgm:t>
    </dgm:pt>
    <dgm:pt modelId="{14C01F91-06C3-484D-BEED-3F842CE600B5}" type="sibTrans" cxnId="{217224F1-91E1-48F9-9ED1-41D93753769E}">
      <dgm:prSet/>
      <dgm:spPr/>
      <dgm:t>
        <a:bodyPr/>
        <a:lstStyle/>
        <a:p>
          <a:endParaRPr lang="sr-Latn-RS"/>
        </a:p>
      </dgm:t>
    </dgm:pt>
    <dgm:pt modelId="{79CD1030-4202-485C-85F1-46BB45752439}">
      <dgm:prSet custT="1"/>
      <dgm:spPr/>
      <dgm:t>
        <a:bodyPr/>
        <a:lstStyle/>
        <a:p>
          <a:endParaRPr lang="sr-Latn-R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AC5EA-ACFC-4615-A0EE-81F69A9FE2DD}" type="parTrans" cxnId="{6338590C-93BB-466D-A01B-10431A5BAA44}">
      <dgm:prSet/>
      <dgm:spPr/>
      <dgm:t>
        <a:bodyPr/>
        <a:lstStyle/>
        <a:p>
          <a:endParaRPr lang="sr-Latn-RS"/>
        </a:p>
      </dgm:t>
    </dgm:pt>
    <dgm:pt modelId="{31F28866-DD03-4834-9047-C1E777363A91}" type="sibTrans" cxnId="{6338590C-93BB-466D-A01B-10431A5BAA44}">
      <dgm:prSet/>
      <dgm:spPr/>
      <dgm:t>
        <a:bodyPr/>
        <a:lstStyle/>
        <a:p>
          <a:endParaRPr lang="sr-Latn-RS"/>
        </a:p>
      </dgm:t>
    </dgm:pt>
    <dgm:pt modelId="{4E993F44-C328-430B-827A-A38576E734EE}">
      <dgm:prSet custT="1"/>
      <dgm:spPr/>
      <dgm:t>
        <a:bodyPr/>
        <a:lstStyle/>
        <a:p>
          <a:r>
            <a:rPr lang="sr-Latn-R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Učestalo mokrenje</a:t>
          </a:r>
          <a:endParaRPr lang="sr-Latn-R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5ED2E-6D5B-4292-861B-BF71DC693E14}" type="parTrans" cxnId="{FEC54381-CA0B-4911-811F-1822278D24C7}">
      <dgm:prSet/>
      <dgm:spPr/>
      <dgm:t>
        <a:bodyPr/>
        <a:lstStyle/>
        <a:p>
          <a:endParaRPr lang="sr-Latn-RS"/>
        </a:p>
      </dgm:t>
    </dgm:pt>
    <dgm:pt modelId="{D748DDC6-664D-4452-8DE0-A063C2602484}" type="sibTrans" cxnId="{FEC54381-CA0B-4911-811F-1822278D24C7}">
      <dgm:prSet/>
      <dgm:spPr/>
      <dgm:t>
        <a:bodyPr/>
        <a:lstStyle/>
        <a:p>
          <a:endParaRPr lang="sr-Latn-RS"/>
        </a:p>
      </dgm:t>
    </dgm:pt>
    <dgm:pt modelId="{AA102972-0C32-464F-B447-CD18674E393F}">
      <dgm:prSet custT="1"/>
      <dgm:spPr/>
      <dgm:t>
        <a:bodyPr/>
        <a:lstStyle/>
        <a:p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ž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ena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kojih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simptomi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pogor</a:t>
          </a:r>
          <a:r>
            <a: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š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avaju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preporu</a:t>
          </a:r>
          <a:r>
            <a: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iti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standardne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kreme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za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terapiju</a:t>
          </a:r>
          <a:r>
            <a: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hemoroida</a:t>
          </a:r>
          <a:endParaRPr lang="sr-Latn-R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7AB09D-CE88-4982-B8BC-B75409F1EA9A}" type="parTrans" cxnId="{83020E28-F911-4DF0-BF7D-EFAE52FF155D}">
      <dgm:prSet/>
      <dgm:spPr/>
    </dgm:pt>
    <dgm:pt modelId="{8D7B80D3-551C-4C57-ABB8-EF434E4FD017}" type="sibTrans" cxnId="{83020E28-F911-4DF0-BF7D-EFAE52FF155D}">
      <dgm:prSet/>
      <dgm:spPr/>
    </dgm:pt>
    <dgm:pt modelId="{E1BDD713-FD21-4169-B097-E5357EDCC440}">
      <dgm:prSet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Varikozne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vene</a:t>
          </a:r>
          <a:endParaRPr lang="sr-Latn-R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2950D5-25A8-4978-9768-4993D0050A30}" type="parTrans" cxnId="{B7661A86-0D36-4217-96BE-72B6A4AFC73D}">
      <dgm:prSet/>
      <dgm:spPr/>
    </dgm:pt>
    <dgm:pt modelId="{4186DA76-8546-4F9F-9976-4C5275342CFC}" type="sibTrans" cxnId="{B7661A86-0D36-4217-96BE-72B6A4AFC73D}">
      <dgm:prSet/>
      <dgm:spPr/>
    </dgm:pt>
    <dgm:pt modelId="{CAB829C1-7FAC-4A2D-A8A4-DD8A7E15C171}">
      <dgm:prSet custT="1"/>
      <dgm:spPr/>
      <dgm:t>
        <a:bodyPr/>
        <a:lstStyle/>
        <a:p>
          <a:r>
            <a:rPr lang="en-US" sz="1800" b="1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Hemoroidi</a:t>
          </a:r>
          <a:b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• Prom</a:t>
          </a:r>
          <a:r>
            <a:rPr lang="sr-Latn-BA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ena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sr-Latn-BA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ishrane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redovne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stolice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manje</a:t>
          </a:r>
          <a:r>
            <a:rPr lang="sr-Latn-BA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sr-Latn-BA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1800" b="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edenja</a:t>
          </a:r>
          <a:r>
            <a:rPr lang="sr-Latn-BA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54E2E3-3561-49DD-9864-DAC9094CB333}" type="parTrans" cxnId="{CF02B4FA-A9F7-4602-8576-67A699065D8A}">
      <dgm:prSet/>
      <dgm:spPr/>
    </dgm:pt>
    <dgm:pt modelId="{80B23A5A-0667-4E84-BBA6-672A0D8D774E}" type="sibTrans" cxnId="{CF02B4FA-A9F7-4602-8576-67A699065D8A}">
      <dgm:prSet/>
      <dgm:spPr/>
    </dgm:pt>
    <dgm:pt modelId="{B1E9E59A-2EFB-4997-903F-12C755B0F37B}">
      <dgm:prSet custT="1"/>
      <dgm:spPr/>
      <dgm:t>
        <a:bodyPr/>
        <a:lstStyle/>
        <a:p>
          <a:r>
            <a:rPr lang="sr-Latn-R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Često se javlja noću. Uzrok je smanjen kapacitet mjehura i povećanje abdominalnog pritiska</a:t>
          </a:r>
        </a:p>
      </dgm:t>
    </dgm:pt>
    <dgm:pt modelId="{7013FDC5-2363-48D5-8637-1292D5AA2B5D}" type="parTrans" cxnId="{97B1F251-4BC6-4732-BF3E-3F387E5F94C3}">
      <dgm:prSet/>
      <dgm:spPr/>
    </dgm:pt>
    <dgm:pt modelId="{BCB90A52-3A9B-4F7B-856A-BBF5DC859F54}" type="sibTrans" cxnId="{97B1F251-4BC6-4732-BF3E-3F387E5F94C3}">
      <dgm:prSet/>
      <dgm:spPr/>
    </dgm:pt>
    <dgm:pt modelId="{D75D37A0-B519-4997-B094-F73B8466B73C}">
      <dgm:prSet custT="1"/>
      <dgm:spPr/>
      <dgm:t>
        <a:bodyPr/>
        <a:lstStyle/>
        <a:p>
          <a:r>
            <a:rPr lang="sr-Latn-R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Preventivno  izbjegavanje kofeina, teina, začina, alkohola i  uzimanje manje tekućine prije spavanja. </a:t>
          </a:r>
        </a:p>
      </dgm:t>
    </dgm:pt>
    <dgm:pt modelId="{81B36D82-F9B6-456A-B693-514B3D3B6EA2}" type="parTrans" cxnId="{400FBA06-8C2D-4EDD-822E-5EABE7DC801D}">
      <dgm:prSet/>
      <dgm:spPr/>
      <dgm:t>
        <a:bodyPr/>
        <a:lstStyle/>
        <a:p>
          <a:endParaRPr lang="en-US"/>
        </a:p>
      </dgm:t>
    </dgm:pt>
    <dgm:pt modelId="{1E2E0B0F-A20D-4C8B-BA52-5BACF9879690}" type="sibTrans" cxnId="{400FBA06-8C2D-4EDD-822E-5EABE7DC801D}">
      <dgm:prSet/>
      <dgm:spPr/>
      <dgm:t>
        <a:bodyPr/>
        <a:lstStyle/>
        <a:p>
          <a:endParaRPr lang="en-US"/>
        </a:p>
      </dgm:t>
    </dgm:pt>
    <dgm:pt modelId="{7F8E074A-0BB7-4932-8E2A-108C2CFC2941}">
      <dgm:prSet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Trudnicu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informisati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proširene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vene</a:t>
          </a:r>
          <a:r>
            <a:rPr lang="sr-Latn-B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propratna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toku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trudnoće.Nošenje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čarapa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za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vene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može</a:t>
          </a:r>
          <a:r>
            <a:rPr lang="sr-Latn-B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smanjiti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simptome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neće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spriječiti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novih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variksa.Koristiti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po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dogovoru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ljekarom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6D400C-03BC-4351-AC41-992A27E45C33}" type="parTrans" cxnId="{39250638-12DD-4F01-BFCE-BFCC751742FC}">
      <dgm:prSet/>
      <dgm:spPr/>
    </dgm:pt>
    <dgm:pt modelId="{68848B40-23D3-4A9C-823C-6619CC61AC51}" type="sibTrans" cxnId="{39250638-12DD-4F01-BFCE-BFCC751742FC}">
      <dgm:prSet/>
      <dgm:spPr/>
    </dgm:pt>
    <dgm:pt modelId="{1F8D632D-D94F-4255-9F78-729F181ED699}">
      <dgm:prSet custT="1"/>
      <dgm:spPr/>
      <dgm:t>
        <a:bodyPr/>
        <a:lstStyle/>
        <a:p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Vaginalni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iscjedak</a:t>
          </a:r>
          <a:endParaRPr lang="sr-Latn-R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5616C4-E595-4242-B5E0-22EBF5AE3B3D}" type="parTrans" cxnId="{4373C865-6210-49AD-B449-3CE34711A73D}">
      <dgm:prSet/>
      <dgm:spPr/>
    </dgm:pt>
    <dgm:pt modelId="{37B886EF-8506-4388-92E4-210DED7B80EF}" type="sibTrans" cxnId="{4373C865-6210-49AD-B449-3CE34711A73D}">
      <dgm:prSet/>
      <dgm:spPr/>
    </dgm:pt>
    <dgm:pt modelId="{5486C3DD-D7A8-406A-81B8-AF759294DA19}">
      <dgm:prSet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Vaginalni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sekret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povećava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se u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trudnoći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to je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fiziološka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Ukoliko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povezan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sr-Latn-BA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peckanjem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suvoćom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neprijatnim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mirisom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bolom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mokrenju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preduzeti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ispitivanje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19C7D-914E-40D1-A15A-B98EB5066D48}" type="parTrans" cxnId="{5602228A-405B-474F-B34F-FDF892CCF4FA}">
      <dgm:prSet/>
      <dgm:spPr/>
    </dgm:pt>
    <dgm:pt modelId="{C382BA6C-FA40-4D47-9B14-11E6EBBBB089}" type="sibTrans" cxnId="{5602228A-405B-474F-B34F-FDF892CCF4FA}">
      <dgm:prSet/>
      <dgm:spPr/>
    </dgm:pt>
    <dgm:pt modelId="{9C01E31F-E14B-4C99-8338-968C201E3D31}">
      <dgm:prSet custT="1"/>
      <dgm:spPr/>
      <dgm:t>
        <a:bodyPr/>
        <a:lstStyle/>
        <a:p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Za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lije</a:t>
          </a:r>
          <a:r>
            <a:rPr lang="sr-Latn-BA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nje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vaginalne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kandidijaze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trudnica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preporučuje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se: 7 dana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Imidazol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vaginalete.Oralna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proskripcija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antimikotika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ne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preporuuje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se u </a:t>
          </a:r>
          <a:r>
            <a:rPr lang="en-US" sz="18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trudnoći</a:t>
          </a:r>
          <a:r>
            <a:rPr 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F3138F-00AE-414E-B182-9449CF664209}" type="parTrans" cxnId="{BA30A107-BA0E-46FB-AF74-9B9CFEA8292A}">
      <dgm:prSet/>
      <dgm:spPr/>
    </dgm:pt>
    <dgm:pt modelId="{BB06C101-CBDB-4D98-AB90-9789D7BB9326}" type="sibTrans" cxnId="{BA30A107-BA0E-46FB-AF74-9B9CFEA8292A}">
      <dgm:prSet/>
      <dgm:spPr/>
    </dgm:pt>
    <dgm:pt modelId="{D365A989-7076-4F61-A71A-A051B5FF0649}" type="pres">
      <dgm:prSet presAssocID="{8844F559-FAD7-4C2E-8826-549CAB54F300}" presName="Name0" presStyleCnt="0">
        <dgm:presLayoutVars>
          <dgm:dir/>
          <dgm:animLvl val="lvl"/>
          <dgm:resizeHandles val="exact"/>
        </dgm:presLayoutVars>
      </dgm:prSet>
      <dgm:spPr/>
    </dgm:pt>
    <dgm:pt modelId="{9D79CE6A-AD24-40FC-8ECE-F83F935E800B}" type="pres">
      <dgm:prSet presAssocID="{541F18A7-FF25-465B-8B8E-B6C4A306CDF1}" presName="linNode" presStyleCnt="0"/>
      <dgm:spPr/>
    </dgm:pt>
    <dgm:pt modelId="{DD94EECF-4055-4AAB-8159-AA6E192DD3AD}" type="pres">
      <dgm:prSet presAssocID="{541F18A7-FF25-465B-8B8E-B6C4A306CDF1}" presName="parentText" presStyleLbl="node1" presStyleIdx="0" presStyleCnt="1" custScaleX="75405" custLinFactNeighborY="-358">
        <dgm:presLayoutVars>
          <dgm:chMax val="1"/>
          <dgm:bulletEnabled val="1"/>
        </dgm:presLayoutVars>
      </dgm:prSet>
      <dgm:spPr/>
    </dgm:pt>
    <dgm:pt modelId="{09679C01-FF7B-4C48-B3BE-83D41FB32A88}" type="pres">
      <dgm:prSet presAssocID="{541F18A7-FF25-465B-8B8E-B6C4A306CDF1}" presName="descendantText" presStyleLbl="alignAccFollowNode1" presStyleIdx="0" presStyleCnt="1" custScaleX="130337" custScaleY="124285" custLinFactNeighborX="30" custLinFactNeighborY="-3237">
        <dgm:presLayoutVars>
          <dgm:bulletEnabled val="1"/>
        </dgm:presLayoutVars>
      </dgm:prSet>
      <dgm:spPr/>
    </dgm:pt>
  </dgm:ptLst>
  <dgm:cxnLst>
    <dgm:cxn modelId="{400FBA06-8C2D-4EDD-822E-5EABE7DC801D}" srcId="{B1E9E59A-2EFB-4997-903F-12C755B0F37B}" destId="{D75D37A0-B519-4997-B094-F73B8466B73C}" srcOrd="0" destOrd="0" parTransId="{81B36D82-F9B6-456A-B693-514B3D3B6EA2}" sibTransId="{1E2E0B0F-A20D-4C8B-BA52-5BACF9879690}"/>
    <dgm:cxn modelId="{BA30A107-BA0E-46FB-AF74-9B9CFEA8292A}" srcId="{5486C3DD-D7A8-406A-81B8-AF759294DA19}" destId="{9C01E31F-E14B-4C99-8338-968C201E3D31}" srcOrd="0" destOrd="0" parTransId="{01F3138F-00AE-414E-B182-9449CF664209}" sibTransId="{BB06C101-CBDB-4D98-AB90-9789D7BB9326}"/>
    <dgm:cxn modelId="{6338590C-93BB-466D-A01B-10431A5BAA44}" srcId="{541F18A7-FF25-465B-8B8E-B6C4A306CDF1}" destId="{79CD1030-4202-485C-85F1-46BB45752439}" srcOrd="0" destOrd="0" parTransId="{7C9AC5EA-ACFC-4615-A0EE-81F69A9FE2DD}" sibTransId="{31F28866-DD03-4834-9047-C1E777363A91}"/>
    <dgm:cxn modelId="{E8CA5A14-6211-48A0-B8E3-C2E22E3E60E2}" type="presOf" srcId="{D75D37A0-B519-4997-B094-F73B8466B73C}" destId="{09679C01-FF7B-4C48-B3BE-83D41FB32A88}" srcOrd="0" destOrd="3" presId="urn:microsoft.com/office/officeart/2005/8/layout/vList5"/>
    <dgm:cxn modelId="{85836B15-614C-49D9-BA64-57237E311B50}" type="presOf" srcId="{541F18A7-FF25-465B-8B8E-B6C4A306CDF1}" destId="{DD94EECF-4055-4AAB-8159-AA6E192DD3AD}" srcOrd="0" destOrd="0" presId="urn:microsoft.com/office/officeart/2005/8/layout/vList5"/>
    <dgm:cxn modelId="{5EE1BA27-E634-4B82-B77C-738115FE401D}" type="presOf" srcId="{7F8E074A-0BB7-4932-8E2A-108C2CFC2941}" destId="{09679C01-FF7B-4C48-B3BE-83D41FB32A88}" srcOrd="0" destOrd="7" presId="urn:microsoft.com/office/officeart/2005/8/layout/vList5"/>
    <dgm:cxn modelId="{83020E28-F911-4DF0-BF7D-EFAE52FF155D}" srcId="{CAB829C1-7FAC-4A2D-A8A4-DD8A7E15C171}" destId="{AA102972-0C32-464F-B447-CD18674E393F}" srcOrd="0" destOrd="0" parTransId="{9F7AB09D-CE88-4982-B8BC-B75409F1EA9A}" sibTransId="{8D7B80D3-551C-4C57-ABB8-EF434E4FD017}"/>
    <dgm:cxn modelId="{39250638-12DD-4F01-BFCE-BFCC751742FC}" srcId="{E1BDD713-FD21-4169-B097-E5357EDCC440}" destId="{7F8E074A-0BB7-4932-8E2A-108C2CFC2941}" srcOrd="0" destOrd="0" parTransId="{6D6D400C-03BC-4351-AC41-992A27E45C33}" sibTransId="{68848B40-23D3-4A9C-823C-6619CC61AC51}"/>
    <dgm:cxn modelId="{56A3EF64-9129-4EE2-8862-87526FB55273}" type="presOf" srcId="{B1E9E59A-2EFB-4997-903F-12C755B0F37B}" destId="{09679C01-FF7B-4C48-B3BE-83D41FB32A88}" srcOrd="0" destOrd="2" presId="urn:microsoft.com/office/officeart/2005/8/layout/vList5"/>
    <dgm:cxn modelId="{4373C865-6210-49AD-B449-3CE34711A73D}" srcId="{541F18A7-FF25-465B-8B8E-B6C4A306CDF1}" destId="{1F8D632D-D94F-4255-9F78-729F181ED699}" srcOrd="4" destOrd="0" parTransId="{F75616C4-E595-4242-B5E0-22EBF5AE3B3D}" sibTransId="{37B886EF-8506-4388-92E4-210DED7B80EF}"/>
    <dgm:cxn modelId="{97B1F251-4BC6-4732-BF3E-3F387E5F94C3}" srcId="{4E993F44-C328-430B-827A-A38576E734EE}" destId="{B1E9E59A-2EFB-4997-903F-12C755B0F37B}" srcOrd="0" destOrd="0" parTransId="{7013FDC5-2363-48D5-8637-1292D5AA2B5D}" sibTransId="{BCB90A52-3A9B-4F7B-856A-BBF5DC859F54}"/>
    <dgm:cxn modelId="{ED480373-DE83-4557-9C90-147A95F9AB10}" type="presOf" srcId="{5486C3DD-D7A8-406A-81B8-AF759294DA19}" destId="{09679C01-FF7B-4C48-B3BE-83D41FB32A88}" srcOrd="0" destOrd="9" presId="urn:microsoft.com/office/officeart/2005/8/layout/vList5"/>
    <dgm:cxn modelId="{FEC54381-CA0B-4911-811F-1822278D24C7}" srcId="{541F18A7-FF25-465B-8B8E-B6C4A306CDF1}" destId="{4E993F44-C328-430B-827A-A38576E734EE}" srcOrd="1" destOrd="0" parTransId="{AF85ED2E-6D5B-4292-861B-BF71DC693E14}" sibTransId="{D748DDC6-664D-4452-8DE0-A063C2602484}"/>
    <dgm:cxn modelId="{B7661A86-0D36-4217-96BE-72B6A4AFC73D}" srcId="{541F18A7-FF25-465B-8B8E-B6C4A306CDF1}" destId="{E1BDD713-FD21-4169-B097-E5357EDCC440}" srcOrd="3" destOrd="0" parTransId="{652950D5-25A8-4978-9768-4993D0050A30}" sibTransId="{4186DA76-8546-4F9F-9976-4C5275342CFC}"/>
    <dgm:cxn modelId="{5602228A-405B-474F-B34F-FDF892CCF4FA}" srcId="{1F8D632D-D94F-4255-9F78-729F181ED699}" destId="{5486C3DD-D7A8-406A-81B8-AF759294DA19}" srcOrd="0" destOrd="0" parTransId="{C2019C7D-914E-40D1-A15A-B98EB5066D48}" sibTransId="{C382BA6C-FA40-4D47-9B14-11E6EBBBB089}"/>
    <dgm:cxn modelId="{92E07693-1B81-4925-BEEE-37D3C9BCC798}" type="presOf" srcId="{1F8D632D-D94F-4255-9F78-729F181ED699}" destId="{09679C01-FF7B-4C48-B3BE-83D41FB32A88}" srcOrd="0" destOrd="8" presId="urn:microsoft.com/office/officeart/2005/8/layout/vList5"/>
    <dgm:cxn modelId="{42021996-B8B0-4B62-911C-6594DB710FA1}" type="presOf" srcId="{8844F559-FAD7-4C2E-8826-549CAB54F300}" destId="{D365A989-7076-4F61-A71A-A051B5FF0649}" srcOrd="0" destOrd="0" presId="urn:microsoft.com/office/officeart/2005/8/layout/vList5"/>
    <dgm:cxn modelId="{711F9DAE-856E-4703-A2E5-47BBF41F4FCA}" type="presOf" srcId="{9C01E31F-E14B-4C99-8338-968C201E3D31}" destId="{09679C01-FF7B-4C48-B3BE-83D41FB32A88}" srcOrd="0" destOrd="10" presId="urn:microsoft.com/office/officeart/2005/8/layout/vList5"/>
    <dgm:cxn modelId="{76F268B7-857E-4D92-A6AC-9F3879F7D0F8}" type="presOf" srcId="{4E993F44-C328-430B-827A-A38576E734EE}" destId="{09679C01-FF7B-4C48-B3BE-83D41FB32A88}" srcOrd="0" destOrd="1" presId="urn:microsoft.com/office/officeart/2005/8/layout/vList5"/>
    <dgm:cxn modelId="{CC60FEC1-226C-484E-AD4D-EC5B476AD149}" type="presOf" srcId="{79CD1030-4202-485C-85F1-46BB45752439}" destId="{09679C01-FF7B-4C48-B3BE-83D41FB32A88}" srcOrd="0" destOrd="0" presId="urn:microsoft.com/office/officeart/2005/8/layout/vList5"/>
    <dgm:cxn modelId="{421C77C4-AC0F-4F6D-A2C3-72B7A7618D25}" type="presOf" srcId="{CAB829C1-7FAC-4A2D-A8A4-DD8A7E15C171}" destId="{09679C01-FF7B-4C48-B3BE-83D41FB32A88}" srcOrd="0" destOrd="4" presId="urn:microsoft.com/office/officeart/2005/8/layout/vList5"/>
    <dgm:cxn modelId="{E6CC1EEA-937D-45F9-821C-7F100DCF842C}" type="presOf" srcId="{AA102972-0C32-464F-B447-CD18674E393F}" destId="{09679C01-FF7B-4C48-B3BE-83D41FB32A88}" srcOrd="0" destOrd="5" presId="urn:microsoft.com/office/officeart/2005/8/layout/vList5"/>
    <dgm:cxn modelId="{217224F1-91E1-48F9-9ED1-41D93753769E}" srcId="{8844F559-FAD7-4C2E-8826-549CAB54F300}" destId="{541F18A7-FF25-465B-8B8E-B6C4A306CDF1}" srcOrd="0" destOrd="0" parTransId="{F23EF581-9749-4195-9CCF-7E32151EAF28}" sibTransId="{14C01F91-06C3-484D-BEED-3F842CE600B5}"/>
    <dgm:cxn modelId="{76B428F8-B265-45B2-990E-BEE3681A796F}" type="presOf" srcId="{E1BDD713-FD21-4169-B097-E5357EDCC440}" destId="{09679C01-FF7B-4C48-B3BE-83D41FB32A88}" srcOrd="0" destOrd="6" presId="urn:microsoft.com/office/officeart/2005/8/layout/vList5"/>
    <dgm:cxn modelId="{CF02B4FA-A9F7-4602-8576-67A699065D8A}" srcId="{541F18A7-FF25-465B-8B8E-B6C4A306CDF1}" destId="{CAB829C1-7FAC-4A2D-A8A4-DD8A7E15C171}" srcOrd="2" destOrd="0" parTransId="{C954E2E3-3561-49DD-9864-DAC9094CB333}" sibTransId="{80B23A5A-0667-4E84-BBA6-672A0D8D774E}"/>
    <dgm:cxn modelId="{68A9B498-D55B-4AF6-A2A6-3D9A6B4E895B}" type="presParOf" srcId="{D365A989-7076-4F61-A71A-A051B5FF0649}" destId="{9D79CE6A-AD24-40FC-8ECE-F83F935E800B}" srcOrd="0" destOrd="0" presId="urn:microsoft.com/office/officeart/2005/8/layout/vList5"/>
    <dgm:cxn modelId="{FD622520-D0EC-465F-9718-CA3B172605CE}" type="presParOf" srcId="{9D79CE6A-AD24-40FC-8ECE-F83F935E800B}" destId="{DD94EECF-4055-4AAB-8159-AA6E192DD3AD}" srcOrd="0" destOrd="0" presId="urn:microsoft.com/office/officeart/2005/8/layout/vList5"/>
    <dgm:cxn modelId="{C3E70012-A914-403B-8301-821C73646875}" type="presParOf" srcId="{9D79CE6A-AD24-40FC-8ECE-F83F935E800B}" destId="{09679C01-FF7B-4C48-B3BE-83D41FB32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9C01-FF7B-4C48-B3BE-83D41FB32A88}">
      <dsp:nvSpPr>
        <dsp:cNvPr id="0" name=""/>
        <dsp:cNvSpPr/>
      </dsp:nvSpPr>
      <dsp:spPr>
        <a:xfrm rot="5400000">
          <a:off x="2519309" y="-301633"/>
          <a:ext cx="6208633" cy="6811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Jutarnja mučnina i povraćanje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psihološki što dovodi do veće podražljivosti vegetativnog sistema </a:t>
          </a: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Prilagoditi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način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ishrane.Trudnicu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informisati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će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muka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povraćanje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prestati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spontano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do 16. 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ed.,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antihistaminici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vitamini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kompleksa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b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trudnica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kojih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simptomi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progrediraju</a:t>
          </a:r>
          <a:r>
            <a:rPr lang="en-US" sz="2000" i="1" kern="1200" dirty="0"/>
            <a:t>.</a:t>
          </a:r>
          <a:endParaRPr lang="sr-Latn-RS" sz="20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Nesvjestice i vrtoglavice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vazomotorna nestabilnost - niski pritisak, hipoglikemija, naglo ustajanje iz sjedećeg ili ležećeg položaja. </a:t>
          </a: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Žgaravica 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iritacija jednjaka, dijafragmalni hijatus hernija </a:t>
          </a: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Prom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namirnica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ishrane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manje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koli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ine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češći obroci...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Antacide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Opstipacija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smanjen </a:t>
          </a:r>
          <a:r>
            <a:rPr lang="sr-Latn-R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motalitet</a:t>
          </a: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crijeva</a:t>
          </a: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povišeni </a:t>
          </a:r>
          <a:r>
            <a:rPr lang="sr-Latn-R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steroidni</a:t>
          </a: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hormoni, pritisak </a:t>
          </a:r>
          <a:r>
            <a:rPr lang="sr-Latn-R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maternice</a:t>
          </a:r>
          <a:r>
            <a:rPr lang="sr-Latn-R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RS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sr-Latn-R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Savjetovati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 se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jedu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cerealije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toplo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kašasto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endParaRPr lang="sr-Latn-R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685800" lvl="3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Blaga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laksativna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sredstva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koja</a:t>
          </a:r>
          <a:r>
            <a:rPr lang="en-US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ne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izazivaju</a:t>
          </a:r>
          <a:r>
            <a:rPr lang="sr-Latn-BA" sz="20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0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kontrakcije</a:t>
          </a:r>
          <a:endParaRPr lang="sr-Latn-RS" sz="2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17671" y="303085"/>
        <a:ext cx="6508830" cy="5602473"/>
      </dsp:txXfrm>
    </dsp:sp>
    <dsp:sp modelId="{DD94EECF-4055-4AAB-8159-AA6E192DD3AD}">
      <dsp:nvSpPr>
        <dsp:cNvPr id="0" name=""/>
        <dsp:cNvSpPr/>
      </dsp:nvSpPr>
      <dsp:spPr>
        <a:xfrm>
          <a:off x="884" y="0"/>
          <a:ext cx="2216786" cy="620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Moguće smetnje i neugodnosti u normalnoj trudnoći</a:t>
          </a:r>
          <a:endParaRPr lang="sr-Latn-RS" sz="2300" kern="1200"/>
        </a:p>
      </dsp:txBody>
      <dsp:txXfrm>
        <a:off x="109099" y="108215"/>
        <a:ext cx="2000356" cy="598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9C01-FF7B-4C48-B3BE-83D41FB32A88}">
      <dsp:nvSpPr>
        <dsp:cNvPr id="0" name=""/>
        <dsp:cNvSpPr/>
      </dsp:nvSpPr>
      <dsp:spPr>
        <a:xfrm rot="5400000">
          <a:off x="2540958" y="-322404"/>
          <a:ext cx="6167101" cy="6811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sr-Latn-R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Učestalo mokrenje</a:t>
          </a:r>
          <a:endParaRPr lang="sr-Latn-R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Često se javlja noću. Uzrok je smanjen kapacitet mjehura i povećanje abdominalnog pritiska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Preventivno  izbjegavanje kofeina, teina, začina, alkohola i  uzimanje manje tekućine prije spavanja.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Hemoroidi</a:t>
          </a:r>
          <a:b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Prom</a:t>
          </a:r>
          <a:r>
            <a:rPr lang="sr-Latn-BA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ena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na</a:t>
          </a:r>
          <a:r>
            <a:rPr lang="sr-Latn-BA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ina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ishrane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redovne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stolice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manje</a:t>
          </a:r>
          <a:r>
            <a:rPr lang="sr-Latn-BA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</a:t>
          </a:r>
          <a:r>
            <a:rPr lang="sr-Latn-BA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j</a:t>
          </a:r>
          <a:r>
            <a:rPr lang="en-US" sz="1800" b="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edenja</a:t>
          </a:r>
          <a:r>
            <a:rPr lang="sr-Latn-BA" sz="18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Latn-B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ž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ena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kojih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simptomi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pogor</a:t>
          </a:r>
          <a:r>
            <a:rPr lang="sr-Latn-B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š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avaju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sr-Latn-B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preporu</a:t>
          </a:r>
          <a:r>
            <a:rPr lang="sr-Latn-B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iti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standardne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kreme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za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terapiju</a:t>
          </a:r>
          <a:r>
            <a:rPr lang="sr-Latn-B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hemoroida</a:t>
          </a:r>
          <a:endParaRPr lang="sr-Latn-R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Varikozne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vene</a:t>
          </a:r>
          <a:endParaRPr lang="sr-Latn-R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Trudnicu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informisati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proširene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vene</a:t>
          </a:r>
          <a:r>
            <a:rPr lang="sr-Latn-B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propratna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toku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trudnoće.Nošenje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čarapa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za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vene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može</a:t>
          </a:r>
          <a:r>
            <a:rPr lang="sr-Latn-B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smanjiti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simptome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neće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spriječiti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novih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variksa.Koristiti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po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dogovoru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ljekarom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Vaginalni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iscjedak</a:t>
          </a:r>
          <a:endParaRPr lang="sr-Latn-R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Vaginalni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sekret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povećava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u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trudnoći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to je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fiziološka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pojava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Ukoliko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je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povezan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sr-Latn-BA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peckanjem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suvoćom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neprijatnim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mirisom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bolom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mokrenju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treba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preduzeti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ispitivanje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Za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lije</a:t>
          </a:r>
          <a:r>
            <a:rPr lang="sr-Latn-B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č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nje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vaginalne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kandidijaze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kod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trudnica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preporučuje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se: 7 dana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Imidazol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vaginalete.Oralna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proskripcija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antimikotika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ne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preporuuje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se u </a:t>
          </a:r>
          <a:r>
            <a:rPr lang="en-US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trudnoći</a:t>
          </a:r>
          <a:r>
            <a:rPr lang="en-US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r-Latn-RS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218554" y="301053"/>
        <a:ext cx="6510857" cy="5564995"/>
      </dsp:txXfrm>
    </dsp:sp>
    <dsp:sp modelId="{DD94EECF-4055-4AAB-8159-AA6E192DD3AD}">
      <dsp:nvSpPr>
        <dsp:cNvPr id="0" name=""/>
        <dsp:cNvSpPr/>
      </dsp:nvSpPr>
      <dsp:spPr>
        <a:xfrm>
          <a:off x="884" y="0"/>
          <a:ext cx="2216786" cy="620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Moguće smetnje i neugodnosti u normalnoj trudnoći</a:t>
          </a:r>
          <a:endParaRPr lang="sr-Latn-RS" sz="2300" kern="1200"/>
        </a:p>
      </dsp:txBody>
      <dsp:txXfrm>
        <a:off x="109099" y="108215"/>
        <a:ext cx="2000356" cy="598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15551-538A-403F-9C6F-E295D7D02E71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8BB40-B219-4205-830E-9C405778C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8BB40-B219-4205-830E-9C405778C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8BB40-B219-4205-830E-9C405778CC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8BB40-B219-4205-830E-9C405778C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8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8BB40-B219-4205-830E-9C405778CC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00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8BB40-B219-4205-830E-9C405778CC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4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8BB40-B219-4205-830E-9C405778CC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343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419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6334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0229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285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811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91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60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08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3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8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8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5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4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90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111F-AC61-4792-991D-93D8DF906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495425"/>
            <a:ext cx="10209212" cy="2262781"/>
          </a:xfrm>
        </p:spPr>
        <p:txBody>
          <a:bodyPr>
            <a:noAutofit/>
          </a:bodyPr>
          <a:lstStyle/>
          <a:p>
            <a:pPr algn="ctr"/>
            <a:r>
              <a:rPr lang="hr-HR" sz="4000" b="1"/>
              <a:t>PATRONAŽNA ZDRAVSTVENA NJEGA</a:t>
            </a:r>
            <a:br>
              <a:rPr lang="hr-HR" sz="4000" b="1"/>
            </a:br>
            <a:br>
              <a:rPr lang="hr-HR" sz="3600" b="1">
                <a:solidFill>
                  <a:srgbClr val="00B0F0"/>
                </a:solidFill>
              </a:rPr>
            </a:br>
            <a:r>
              <a:rPr lang="hr-HR" sz="3600" b="1">
                <a:solidFill>
                  <a:srgbClr val="00B0F0"/>
                </a:solidFill>
              </a:rPr>
              <a:t>STANDARDI  RADA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AA681-820C-4BD1-885C-02A7955B7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503" y="4777379"/>
            <a:ext cx="4389109" cy="1126283"/>
          </a:xfrm>
        </p:spPr>
        <p:txBody>
          <a:bodyPr/>
          <a:lstStyle/>
          <a:p>
            <a:pPr algn="just"/>
            <a:r>
              <a:rPr lang="sr-Latn-BA" b="1" cap="none" dirty="0">
                <a:solidFill>
                  <a:schemeClr val="tx1"/>
                </a:solidFill>
              </a:rPr>
              <a:t>Prof. dr Predrag Grubor</a:t>
            </a:r>
            <a:endParaRPr lang="en-US" b="1" cap="none" dirty="0">
              <a:solidFill>
                <a:schemeClr val="tx1"/>
              </a:solidFill>
            </a:endParaRP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0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248" y="1650125"/>
            <a:ext cx="5612598" cy="4606214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9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zaštita</a:t>
            </a:r>
            <a:r>
              <a:rPr lang="sr-Latn-RS" sz="2900" b="1" u="sng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900" b="1" u="sng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plućnih oboljenja</a:t>
            </a:r>
            <a:r>
              <a:rPr lang="sr-Latn-RS" sz="29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RS" sz="29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specifičnih i nespecifičnih</a:t>
            </a:r>
            <a:endParaRPr lang="sr-Latn-RS" sz="2900" b="1" u="sng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Zdravstvenu zaštitu kod specifičnih i nespecifičnih plućnih oboljenja osigurava jedan radni tim na </a:t>
            </a:r>
            <a:r>
              <a:rPr lang="sr-Latn-R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50.000</a:t>
            </a:r>
            <a:r>
              <a:rPr lang="sr-Latn-R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osiguranika</a:t>
            </a: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 tima: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</a:t>
            </a: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spec. pneumoftiziolog ili pulmolog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rtg </a:t>
            </a:r>
            <a:r>
              <a:rPr lang="sr-Latn-RS" sz="2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inžinjer </a:t>
            </a: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završenim prvim ciklusom VSS ili rtg tehničar VŠS VI stepen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sv-SE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medicinska sestra/tehni</a:t>
            </a:r>
            <a:r>
              <a:rPr lang="sr-Latn-RS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v-SE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SSS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7CB24-37CB-4C12-B075-815D29C4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7155" y="1545021"/>
            <a:ext cx="5412900" cy="4711318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zaštita žena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Zdravstvenu</a:t>
            </a:r>
            <a:r>
              <a:rPr lang="sr-Latn-RS" sz="2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zaštitu žena 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osigurava </a:t>
            </a:r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jedan radni tim 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10.000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osiguranika ove populacije u dobi preko 15 godina.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 tima: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doktor 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ginekologije i akušerstva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v-S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 ginekološko-akušerska sestra/tehničar sa završenim prvim ciklusom VSS ili medicinska sestra/tehničar VŠS VI stepen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ginekološko-akušerska sestra/tehničar SSS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6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77" y="1435981"/>
            <a:ext cx="5696953" cy="5132985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Kompetencije medicinske</a:t>
            </a:r>
            <a:r>
              <a:rPr lang="sr-Latn-RS" sz="2400" b="1" u="sng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sestre u porodičnoj medicini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Prva osoba s kojom se pacijent susreće i od nje se očekuje da pruži medicinsku /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sestrinsku pomoć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/njegu na najbolji mogući način prilagođen individualnim potrebama pojedinca.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Zakonskim propisima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obuhvaćeno: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obrazovanje medicinskih sestara,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stručno osposobljavanje,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djelokrug rada,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radni uslovi i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odnosi prema pacijentima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22C5E-1B14-4E37-8783-F860047AD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35981"/>
            <a:ext cx="5970223" cy="5132985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sposobnost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samostalnog pokretanja neodgodivih mjera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spašavanje života te provođenja mjera u kriznim i opasnim situacijama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sposobnost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samostalnog davanja savjeta, uputa i podrške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osobama kojima je potrebna njega i njihovim bližnjima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sposobnost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samostalnog osiguravanja kvalitete i evaluacije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zdravstvene njege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sposobnost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sveobuhvatne stručne komunikacije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saradnje sa stručnjacima drugih profesija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zdravstvenoj djelatnosti i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sposobnost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analize kvalitete njege radi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poboljšanja vlastite stručne prakse kao medicinske sestre opšte njege.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90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6615" y="83336"/>
            <a:ext cx="8911687" cy="8114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STANDARDI RADA U PORODIČNOJ MEDICINI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88" y="1008994"/>
            <a:ext cx="11772423" cy="5307724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B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užnosti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sr-Latn-B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primjen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juje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znanja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 područja sestrinstva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evidentira od l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jekara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ordinirane lokalne, peroralne i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parenteralne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terapije</a:t>
            </a:r>
            <a:endParaRPr lang="sr-Latn-B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oditi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postupak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područja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prevencije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sestrinske dokumentacije</a:t>
            </a:r>
            <a:endParaRPr lang="sr-Latn-BA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pravovremeno izvje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ljekara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stanju bolesnika,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poseb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profesionalne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tajne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bolesnika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etičk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kodeks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poštuje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vjersk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načela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sarađuje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čuva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ugleda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ekonomično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efikasno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pribor i opremu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3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753" y="218174"/>
            <a:ext cx="8911687" cy="742574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573" y="1555532"/>
            <a:ext cx="11061291" cy="3951890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Patronažna sestra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sr-Latn-B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patronažne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je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diplomirana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atronažna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ključn</a:t>
            </a:r>
            <a:r>
              <a:rPr lang="sr-Latn-BA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aradnik porodične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medicine</a:t>
            </a:r>
            <a:r>
              <a:rPr lang="sr-Latn-BA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terenu</a:t>
            </a:r>
            <a:endParaRPr lang="sr-Latn-BA" sz="22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omogućava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kontinuiran</a:t>
            </a:r>
            <a:r>
              <a:rPr lang="en-US" sz="2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</a:t>
            </a:r>
            <a:r>
              <a:rPr lang="en-US" sz="2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2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bolesnikovom</a:t>
            </a:r>
            <a:r>
              <a:rPr lang="en-US" sz="2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okolinom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njegovom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</a:t>
            </a:r>
            <a:endParaRPr lang="sr-Latn-B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oslobođena rada u ordinaciji, </a:t>
            </a:r>
            <a:endParaRPr lang="sr-Latn-BA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opterećena većim brojem pacijenata </a:t>
            </a:r>
            <a:endParaRPr lang="sr-Latn-BA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sr-Latn-BA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teritorijem</a:t>
            </a:r>
            <a:endParaRPr lang="en-US" sz="2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osposobljena za </a:t>
            </a:r>
            <a:r>
              <a:rPr lang="vi-VN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samostalno izvršavanje određenih postupaka zbrinjavanja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glavnin</a:t>
            </a:r>
            <a:r>
              <a:rPr lang="sr-Latn-BA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njen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posao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preventivni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edukativni</a:t>
            </a:r>
            <a:r>
              <a:rPr lang="en-US" sz="2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stanovništvom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uje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nadzir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njeg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kući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temelju savjeta i pisan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 upustva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6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427" y="167951"/>
            <a:ext cx="8911687" cy="128089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08" y="1534511"/>
            <a:ext cx="10916783" cy="515553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Patronažna sestra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atronažnu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sestru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danas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onaj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koji je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nekad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vršio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ljekar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nastalih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organizacionih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doktor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pomalo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gubi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osnovnu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ulogu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sprječavanja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nastanka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otkrivanja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oboljelih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pretvara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administrativnu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službu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poslužioca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konzilijarn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bolničk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 rada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 je dobra s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radnja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većeg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značaja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Patronažna sestra je d</a:t>
            </a:r>
            <a:r>
              <a:rPr lang="sr-Latn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irektno povezana 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trudnice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porodilje, novorođenčad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djeca do navršene treće godine života, 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porodicama 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djecom s posebnim</a:t>
            </a:r>
            <a:r>
              <a:rPr lang="sr-Latn-BA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stariji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nepokretni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socijalno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ugroženi</a:t>
            </a:r>
            <a:r>
              <a:rPr 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stvarivanje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dugotrajnog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ličnog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kontakta između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patronažne sestre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pacijenta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izgra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đuje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odnos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-povjerenje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valitetnij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liječenje </a:t>
            </a:r>
          </a:p>
          <a:p>
            <a:pPr lvl="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anj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dijagnostičkih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pretraga</a:t>
            </a:r>
          </a:p>
          <a:p>
            <a:pPr lvl="2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manje </a:t>
            </a: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propisivanjem ljekova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„O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jača,ohrabri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svojom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bolešću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razumije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15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632E-470F-41DB-98C6-A34D52BA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01" y="116387"/>
            <a:ext cx="9404723" cy="840054"/>
          </a:xfrm>
        </p:spPr>
        <p:txBody>
          <a:bodyPr/>
          <a:lstStyle/>
          <a:p>
            <a:r>
              <a:rPr lang="sr-Latn-RS" sz="3200" b="1" dirty="0"/>
              <a:t>POSJETA  PATRONAŽNE SESTRE TRUDNICI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CEA84-6DA9-47CE-BC76-B96FAE1C7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56" y="1487242"/>
            <a:ext cx="11414234" cy="5244661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najvažnijih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najsretnijih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razdoblja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svake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članova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njezine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porodice.</a:t>
            </a:r>
            <a:endParaRPr lang="sr-Latn-BA" sz="2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Traje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lunarnih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mjeseci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 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nedelja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odnosno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280 dana.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BA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je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razdoblje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oprez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buduće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majke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trudnice,kako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rodila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donešeno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dijete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spsposobno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maternice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trenutka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sazna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razvoja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njezina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nedeljama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izbora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imena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dijete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organizmu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događaju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velike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promjene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sr-Latn-BA" sz="2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anatomske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funkcionalne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emocionalne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takvoj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situaciji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svakako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potrebna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stručna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osoba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će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svojim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savjetima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umiriti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ohrabriti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educirati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zaštita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maternici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majke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novorođenčeta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provodi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u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zdravstvenim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ustanovama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sklopu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antenatalne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perinatalne</a:t>
            </a:r>
            <a:r>
              <a:rPr lang="en-US" sz="2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postnatalne</a:t>
            </a:r>
            <a:r>
              <a:rPr lang="en-US" sz="22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zaštite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C06CA-08E3-4A94-A913-FB85D615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145" y="95366"/>
            <a:ext cx="2585545" cy="13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2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E2A71-92DD-4162-BFF0-D6E708DE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b="1" dirty="0"/>
              <a:t>POSJETA  PATRONAŽNE SESTRE TRUDNICI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90820-51C4-42CB-AD38-1590A2CC8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3475523"/>
          </a:xfrm>
          <a:solidFill>
            <a:schemeClr val="tx1"/>
          </a:solidFill>
        </p:spPr>
        <p:txBody>
          <a:bodyPr/>
          <a:lstStyle/>
          <a:p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Antenatalna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zaštita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oblik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zaštite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obuhva</a:t>
            </a:r>
            <a:r>
              <a:rPr lang="sr-Latn-BA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brigu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plod</a:t>
            </a:r>
            <a:r>
              <a:rPr lang="sr-Latn-BA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sr-Latn-B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Uključuje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procjenu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planiranje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prov</a:t>
            </a:r>
            <a:r>
              <a:rPr lang="sr-Latn-B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ođenje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mjera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postupaka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kojima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</a:t>
            </a:r>
            <a:r>
              <a:rPr lang="sr-Latn-BA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pruža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pomoć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rješavanju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otkrivenih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evaluaciju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ciljeva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dostignuća</a:t>
            </a: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prikupljeni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procjenom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omogućuju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uvid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zdravstveno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psihičko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socijalno</a:t>
            </a:r>
            <a:r>
              <a:rPr lang="sr-Latn-B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sr-Latn-BA" sz="24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ekonomsko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stanje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njezine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znanja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stavove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odnosu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trudnoću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imajčinstvo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9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D6B5C157-EBCF-4A8E-85F9-32DED08F67E8}"/>
              </a:ext>
            </a:extLst>
          </p:cNvPr>
          <p:cNvSpPr txBox="1">
            <a:spLocks/>
          </p:cNvSpPr>
          <p:nvPr/>
        </p:nvSpPr>
        <p:spPr>
          <a:xfrm>
            <a:off x="1422466" y="151029"/>
            <a:ext cx="988666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3200" b="1" dirty="0"/>
              <a:t>POSJETA PATRONAŽNE SESTRE TRUDNICI</a:t>
            </a:r>
            <a:endParaRPr lang="sr-Latn-RS" sz="3200" dirty="0"/>
          </a:p>
        </p:txBody>
      </p:sp>
      <p:pic>
        <p:nvPicPr>
          <p:cNvPr id="5" name="Slika 3">
            <a:extLst>
              <a:ext uri="{FF2B5EF4-FFF2-40B4-BE49-F238E27FC236}">
                <a16:creationId xmlns:a16="http://schemas.microsoft.com/office/drawing/2014/main" id="{D888C868-B729-4316-9C03-1BE62FC6B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74" r="66675" b="9090"/>
          <a:stretch/>
        </p:blipFill>
        <p:spPr>
          <a:xfrm>
            <a:off x="20" y="10"/>
            <a:ext cx="2050522" cy="6867719"/>
          </a:xfrm>
          <a:custGeom>
            <a:avLst/>
            <a:gdLst>
              <a:gd name="connsiteX0" fmla="*/ 0 w 2734056"/>
              <a:gd name="connsiteY0" fmla="*/ 0 h 6858000"/>
              <a:gd name="connsiteX1" fmla="*/ 1674254 w 2734056"/>
              <a:gd name="connsiteY1" fmla="*/ 0 h 6858000"/>
              <a:gd name="connsiteX2" fmla="*/ 2734056 w 2734056"/>
              <a:gd name="connsiteY2" fmla="*/ 6850199 h 6858000"/>
              <a:gd name="connsiteX3" fmla="*/ 2734056 w 2734056"/>
              <a:gd name="connsiteY3" fmla="*/ 6858000 h 6858000"/>
              <a:gd name="connsiteX4" fmla="*/ 461457 w 2734056"/>
              <a:gd name="connsiteY4" fmla="*/ 6858000 h 6858000"/>
              <a:gd name="connsiteX5" fmla="*/ 0 w 2734056"/>
              <a:gd name="connsiteY5" fmla="*/ 41341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F938EDF-9409-4DE5-961D-4CF515A3B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Čuvar mesta za sadržaj 2">
            <a:extLst>
              <a:ext uri="{FF2B5EF4-FFF2-40B4-BE49-F238E27FC236}">
                <a16:creationId xmlns:a16="http://schemas.microsoft.com/office/drawing/2014/main" id="{20BAD66D-D7B5-47B1-A6F4-7D6B7ABDB0D8}"/>
              </a:ext>
            </a:extLst>
          </p:cNvPr>
          <p:cNvSpPr txBox="1">
            <a:spLocks/>
          </p:cNvSpPr>
          <p:nvPr/>
        </p:nvSpPr>
        <p:spPr>
          <a:xfrm>
            <a:off x="1797269" y="1839311"/>
            <a:ext cx="9886665" cy="4720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Tx/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 posjeta trudnici je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provođenje mjera primarne i sekundarne prevencije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svrhu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procjene zdravstvenog, psihičkog, socijalnog i ekonomskog stanja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trudnice, njene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mogučnosti usvajanja novih znanja, vještina, navika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stavova u odnosu na trudnoću i buduće materinstvo te pravovremeno otkrivanje činioca ugroženosti kroz aktivnosti: </a:t>
            </a:r>
          </a:p>
          <a:p>
            <a:pPr lvl="1">
              <a:lnSpc>
                <a:spcPct val="90000"/>
              </a:lnSpc>
              <a:buClrTx/>
            </a:pPr>
            <a:r>
              <a:rPr 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unapređenja i održavanja 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zdravlja </a:t>
            </a:r>
          </a:p>
          <a:p>
            <a:pPr lvl="1">
              <a:lnSpc>
                <a:spcPct val="90000"/>
              </a:lnSpc>
              <a:buClrTx/>
            </a:pPr>
            <a:r>
              <a:rPr 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sprječavanja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bolesti </a:t>
            </a:r>
          </a:p>
          <a:p>
            <a:pPr lvl="1">
              <a:lnSpc>
                <a:spcPct val="90000"/>
              </a:lnSpc>
              <a:buClrTx/>
            </a:pPr>
            <a:r>
              <a:rPr 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otkrivanja visokorizičnih trudnoća </a:t>
            </a:r>
          </a:p>
          <a:p>
            <a:pPr lvl="1">
              <a:lnSpc>
                <a:spcPct val="90000"/>
              </a:lnSpc>
              <a:buClrTx/>
            </a:pPr>
            <a:r>
              <a:rPr 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savladavanja prepreka </a:t>
            </a:r>
          </a:p>
          <a:p>
            <a:pPr>
              <a:lnSpc>
                <a:spcPct val="90000"/>
              </a:lnSpc>
              <a:buClrTx/>
            </a:pPr>
            <a:endParaRPr lang="sr-Latn-R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7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3085C-7B3F-4AD1-A459-430A54811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Patronažne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posejte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trudnim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ženama</a:t>
            </a:r>
            <a:endParaRPr lang="sr-Latn-BA" sz="2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Patronažnu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posetu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trudnoj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porodici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obavlja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polivalentna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patronažna</a:t>
            </a:r>
            <a:r>
              <a:rPr lang="sr-Latn-BA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sestra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u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slučaju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više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Ovom</a:t>
            </a:r>
            <a:r>
              <a:rPr lang="sr-Latn-BA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posjetom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obuhvatiti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najkasnije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gestacijske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nedelje</a:t>
            </a:r>
            <a:r>
              <a:rPr lang="sr-Latn-BA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(4-5 mjes)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</a:t>
            </a:r>
            <a:r>
              <a:rPr lang="sr-Latn-BA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trudnoj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dužna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postojanje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biološkog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psihosocijalnog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u tom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sledeće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procjeni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uslove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moguće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utiče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istih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informiše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trudnicu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zakonskim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</a:t>
            </a:r>
            <a:r>
              <a:rPr lang="sr-Latn-BA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vezanim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trudnoću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zaposlenih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informiše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o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uslovi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radnom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mjestu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preporuke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uputi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Savjetovalište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objasni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redovne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trudnoće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pohađanja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roditeljstvo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uključivanja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psihofizičku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pripremu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porođaj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objasni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načaj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fizioloških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promjena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trudnoći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ukaže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simptome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znake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zahtevaju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neodložnu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posjetu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ljekaru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glavobolj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krvavljenje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bolovi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pojačan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sekret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objasni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lične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higijene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trudnoći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ishrane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zuba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higijene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dojki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bradavica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sl.</a:t>
            </a:r>
            <a:endParaRPr lang="sr-Latn-BA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ukaže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opasnost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štetnih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navika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trudnoći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upotreba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duvana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narkotika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alkohola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ljekova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uzetih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nahođenju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7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DA3BA-FFF6-4FCC-9CF3-AE951654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b="1" dirty="0"/>
              <a:t>POSJETA  PATRONAŽNE SESTRE TRUDNICI</a:t>
            </a:r>
            <a:br>
              <a:rPr lang="sr-Latn-R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8C22D-9EEE-4DB1-9073-E87510C26DE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ještava</a:t>
            </a:r>
            <a:b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ordiniraju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lekara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ginekologa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usmeno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obrasca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PPS(signal </a:t>
            </a: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bitnim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elementima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ajni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ivot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400" dirty="0">
              <a:solidFill>
                <a:srgbClr val="242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taj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(signal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nalog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ulo</a:t>
            </a:r>
            <a:r>
              <a:rPr lang="sr-Latn-BA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b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trudne</a:t>
            </a:r>
            <a:r>
              <a:rPr lang="en-US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b="1" i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uspostaviti</a:t>
            </a:r>
            <a:r>
              <a:rPr lang="en-US" sz="2400" b="1" u="sng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bama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pomo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r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ješ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avanju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enih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Centar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socijalni</a:t>
            </a:r>
            <a:r>
              <a:rPr lang="sr-Latn-BA" sz="2400" dirty="0">
                <a:solidFill>
                  <a:srgbClr val="242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rad,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zavod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tr</a:t>
            </a:r>
            <a:r>
              <a:rPr lang="sr-Latn-BA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žište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nevladine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organizacije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sl.)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4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265-778A-46F0-8AE0-75501D6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68" y="77766"/>
            <a:ext cx="8911687" cy="128089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C8B12F-3245-4CB8-ACED-5B093B78D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83" y="1471449"/>
            <a:ext cx="7052441" cy="4834758"/>
          </a:xfrm>
          <a:solidFill>
            <a:schemeClr val="tx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Fizički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fizički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invaliditetom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Prostorije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ambulante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prostoriju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određenu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konsultacije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prostoriju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intervencije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čekaonicu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planiran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pratilaca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Oprema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rabi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osigurati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sveobuhvatnu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primarnu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neurološki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čekić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svjetiljku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olovku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posudu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toplomjer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stetoskop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centimetar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toplomjer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oralni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rektalni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set,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nosni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spekulum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larynx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ogledalo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živin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tlakomjer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AE3A5B-3F8D-427C-9CE1-481254308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4830" y="1471450"/>
            <a:ext cx="4917170" cy="4834758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Calibri-Bold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sačinjavaju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najmanje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B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ljekar 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tehničar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patronažnu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polivalentnu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sestru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se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međusobno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poštuju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diskriminacija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osnovu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10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62" y="45720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/>
              <a:t>POSJETA  PATRONAŽNE SESTRE TRUDNICI</a:t>
            </a:r>
            <a:endParaRPr lang="sr-Latn-R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597573"/>
            <a:ext cx="10762593" cy="4803227"/>
          </a:xfr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Autofit/>
          </a:bodyPr>
          <a:lstStyle/>
          <a:p>
            <a:pPr marL="4572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Patronažna</a:t>
            </a:r>
            <a:r>
              <a:rPr lang="sr-Latn-BA" sz="22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sestra edukuje (individualno  ili grupno) trudnicu: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upustva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načinu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prehrane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opštim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higijenskim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uslovima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ličnoj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higijeni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fizička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trudnoće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dojki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dojenje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boravak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bolnici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majke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novorođenčeta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prevenciji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psihofizičkih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trauma</a:t>
            </a: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krvnog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pritiska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provođenja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terapijskih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dijetetskih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mjera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342900" defTabSz="914400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uvid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socijalno-imovinskom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stanju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69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46312BFD-A77C-44BD-8C28-C5FBF70CFDAC}"/>
              </a:ext>
            </a:extLst>
          </p:cNvPr>
          <p:cNvSpPr txBox="1">
            <a:spLocks/>
          </p:cNvSpPr>
          <p:nvPr/>
        </p:nvSpPr>
        <p:spPr>
          <a:xfrm>
            <a:off x="476469" y="189187"/>
            <a:ext cx="10286124" cy="13208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3200" b="1" dirty="0"/>
              <a:t>POSJETA PATRONAŽNE SESTRE TRUDNICI</a:t>
            </a:r>
            <a:endParaRPr lang="sr-Latn-RS" sz="3200" dirty="0"/>
          </a:p>
        </p:txBody>
      </p:sp>
      <p:sp>
        <p:nvSpPr>
          <p:cNvPr id="5" name="Čuvar mesta za sadržaj 2">
            <a:extLst>
              <a:ext uri="{FF2B5EF4-FFF2-40B4-BE49-F238E27FC236}">
                <a16:creationId xmlns:a16="http://schemas.microsoft.com/office/drawing/2014/main" id="{0FB8F843-06CC-41B0-B467-F5DD64A16784}"/>
              </a:ext>
            </a:extLst>
          </p:cNvPr>
          <p:cNvSpPr txBox="1">
            <a:spLocks/>
          </p:cNvSpPr>
          <p:nvPr/>
        </p:nvSpPr>
        <p:spPr>
          <a:xfrm>
            <a:off x="2091560" y="1156138"/>
            <a:ext cx="9795640" cy="5512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Prehrana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r-Latn-BA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trudnoće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većina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trebala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svojoj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dnevnoj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prehrani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dodati</a:t>
            </a:r>
            <a:r>
              <a:rPr lang="en-US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en-US" b="1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kalorija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omogućila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prehranu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fetusu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razvoju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Ovako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povećan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energijsk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namiriti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unosom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namirnica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 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sadrže</a:t>
            </a:r>
            <a:r>
              <a:rPr lang="en-US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aminokiseline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esencijalne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kiseline,vitamin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minerale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jedući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riba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posebno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plava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krta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mesa, </a:t>
            </a:r>
            <a:r>
              <a:rPr lang="sr-Latn-BA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mlijeko sir, mahunarke, soja, gljive, koštunjavo voće i sjemenke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orašasti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plodovi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B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mastima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zadovoljiti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uljima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biljnog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rijekla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maslinovim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suncokretovim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preporučuju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životinjskog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porije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maslac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mast,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slanina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Dnevni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smije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 g (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630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kalorija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sr-Latn-BA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Postoje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tipa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šećera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r>
              <a:rPr lang="en-US" sz="18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šećeri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složeni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ugljikohidrati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B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Organizam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odmah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iskoristiti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šećere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poput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glukoze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„instant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energiju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primjer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običan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šećer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med, sirup,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voćni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sokovi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bonboni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Složene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ugljikohidrate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sadržavaju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žitarice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krumpir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leća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riža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tjestenina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pružaju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stalnu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opskrbu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energijom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  <a:r>
              <a:rPr lang="sr-Latn-BA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razdoblje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BA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Dobar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izvor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ugljikohidrata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svježe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voće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nikada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</a:t>
            </a:r>
            <a:r>
              <a:rPr lang="sr-Latn-BA" sz="18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smije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izostati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jelovnika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endParaRPr lang="sr-Latn-BA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A2B7AFB8-71A6-44FC-81B3-491B9F78A9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87" r="8838" b="1"/>
          <a:stretch/>
        </p:blipFill>
        <p:spPr>
          <a:xfrm>
            <a:off x="163443" y="2160589"/>
            <a:ext cx="2102679" cy="398508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3053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58130-7E42-4DE0-9315-0093AEE0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0565"/>
          </a:xfrm>
        </p:spPr>
        <p:txBody>
          <a:bodyPr/>
          <a:lstStyle/>
          <a:p>
            <a:pPr algn="ctr"/>
            <a:r>
              <a:rPr lang="sr-Latn-RS" sz="3200" b="1" dirty="0"/>
              <a:t>POSJETA PATRONAŽNE SESTRE TRUDNICI</a:t>
            </a:r>
            <a:br>
              <a:rPr lang="sr-Latn-R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60B5C-FEA5-4A6B-9521-96FDD7322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303283"/>
            <a:ext cx="10368730" cy="541282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Prehrana</a:t>
            </a:r>
            <a:endParaRPr lang="sr-Latn-BA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Željezo</a:t>
            </a:r>
            <a:r>
              <a:rPr lang="sr-Latn-B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30-60 mg 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,dvostruko veća u trudnoći)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kalcij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fosfor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najvažniji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minerali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posljednjim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nedeljama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To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kalorijsku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neophodni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majku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dijete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sr-Latn-BA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B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Željez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sadrži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krta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mesa,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jaja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tamnozeleno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lisnato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povrće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proizvodi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žitarica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</a:p>
          <a:p>
            <a:r>
              <a:rPr lang="sr-Latn-B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Kalcij i fosfor</a:t>
            </a:r>
            <a:r>
              <a:rPr lang="sr-Latn-B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dnevna potreba se zadovoljava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uzimanjem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1 l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mlijeka</a:t>
            </a:r>
            <a:r>
              <a:rPr lang="sr-Latn-BA" b="1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dnevno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namirnica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sadrže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kalcij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fosfor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Latn-B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cinka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joda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magnezij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1" i="0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vitaminima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posebno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nužni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cjelokupno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zdravlje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majke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unijeti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uravnoteženom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prehranom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zadovoljavajuće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potrebno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je, po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preporuci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ljekara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uzimati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vitaminske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dodatke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povećane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vitaminom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C, D,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tiaminom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folnom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kiselinom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svakodnevnim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špinat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kelj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brokula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avokado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citrusi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,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jaja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teleća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font2"/>
              </a:rPr>
              <a:t>jetra</a:t>
            </a:r>
            <a:r>
              <a:rPr lang="en-US" b="1" i="1" dirty="0">
                <a:solidFill>
                  <a:srgbClr val="333333"/>
                </a:solidFill>
                <a:effectLst/>
                <a:latin typeface="font2"/>
              </a:rPr>
              <a:t>. 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prvim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mjesecima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uzeti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folnu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kiselinu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suplement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postoji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sumnja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hranom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dovoljna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količina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54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CD610-B6A9-47CE-9938-EE488409A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84082"/>
            <a:ext cx="12192000" cy="694208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Biljna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vlakna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nalaze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voću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povrću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žitaricama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veliku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važnost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zdravlje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pomažu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redovitoj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eliminaciji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stolice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stoga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preporučuje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svakodnevni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unos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vlakana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namirnica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sadrže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b="1" u="sng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nevna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potreba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tekućinom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1500-2000</a:t>
            </a:r>
            <a:r>
              <a:rPr lang="sr-Latn-BA" b="1" i="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 (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b="1" i="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čaša</a:t>
            </a:r>
            <a:r>
              <a:rPr lang="en-US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Izbor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prirodni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voćni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sokovi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supa posebno od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povrće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biljni</a:t>
            </a:r>
            <a:r>
              <a:rPr lang="sr-Latn-BA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čajevi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teina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napitci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ekscitirajuće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djelovanj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endParaRPr lang="sr-Latn-B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Kofein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nutricionističku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vrijednost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međutim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djeluje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stimulans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povećava</a:t>
            </a:r>
            <a:r>
              <a:rPr lang="sr-Latn-BA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frekvenciju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pulsa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ubrzava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metabolizam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uzrokovati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nesanicu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nervozu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glavobolju</a:t>
            </a:r>
            <a:r>
              <a:rPr lang="sr-Latn-B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izaziva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žgaravicu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pojačava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sekreciju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želučane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kiseline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ofein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diuretik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zbog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toga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češće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mokri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ako popije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direktno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krv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prenosi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posteljica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preko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posteljice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krvlju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Najveća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šteta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nanesena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nerođenom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rezultat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konzumiranja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manifest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uje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pod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nazivom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fetalni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alkoholni</a:t>
            </a:r>
            <a:r>
              <a:rPr lang="sr-Latn-BA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(FAS)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FAS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skup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psihičkih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fizičkih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ponašanju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uzrokovani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alkoholom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poznati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uzrok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mentalne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retardacije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drugih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defekata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usporen rast djeteta.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rudnice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puše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češće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imaju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komplikacije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porodu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ozbiljne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posljedice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pobačaj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mrtvorođena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djeca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preuranjen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porod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oštećenja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posteljice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sindrom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iznenadne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smrti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novorođenčeta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Nikotin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ugljični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monoksid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supstance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du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vanski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prenose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dijete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posteljicu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ubrzavaju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djetetove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otkucaje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srca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Nikotin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također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sužava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krvne</a:t>
            </a:r>
            <a:r>
              <a:rPr lang="sr-Latn-BA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sudove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</a:t>
            </a:r>
            <a:r>
              <a:rPr lang="sr-Latn-BA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ometa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</a:t>
            </a:r>
            <a:r>
              <a:rPr lang="sr-Latn-BA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enos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hrane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kisika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prema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djetetu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r-Latn-BA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ikakav</a:t>
            </a:r>
            <a:r>
              <a:rPr lang="en-US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lijek</a:t>
            </a:r>
            <a:r>
              <a:rPr lang="sr-Latn-BA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rudnica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 bi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smjela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uzimati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prva 3 mjeseca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one koji se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izdaju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liječničkog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aspirina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bez da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provjeri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svog</a:t>
            </a:r>
            <a:r>
              <a:rPr lang="en-US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sr-Latn-BA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jekara.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1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63F9C-853B-434E-9741-387CEE7B8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/>
              <a:t>POSJETA PATRONAŽNE SESTRE TRUDNICI</a:t>
            </a:r>
            <a:br>
              <a:rPr lang="sr-Latn-R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399CC-154A-4CBF-AE77-A5AE7FDBE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3" y="1292772"/>
            <a:ext cx="11487806" cy="5307725"/>
          </a:xfrm>
          <a:solidFill>
            <a:schemeClr val="tx1"/>
          </a:solidFill>
        </p:spPr>
        <p:txBody>
          <a:bodyPr>
            <a:no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sr-Latn-BA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Fizička aktivnost tokom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cilj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ojačati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osposobiti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tijelo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zahtjeva</a:t>
            </a:r>
            <a:r>
              <a:rPr lang="sr-Latn-BA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porođaj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Uvježbani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mišići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jamče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bolju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fizičku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kondiciju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tijelo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lakše</a:t>
            </a:r>
            <a:r>
              <a:rPr lang="sr-Latn-BA" sz="2200" b="0" i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podnosi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dodatne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napore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Fizičkom  aktivnošću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postiže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prokrvljenost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tkiva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dobar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tonus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r-Latn-BA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elastičnost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mišića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obavljati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uobičajene</a:t>
            </a:r>
            <a:r>
              <a:rPr lang="en-US" sz="22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poslove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Treba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izbjegavati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teži</a:t>
            </a:r>
            <a:b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fizički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napor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podizanje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teških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predmeta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Žene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 bi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smjele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raditi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b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anesteziologinje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zanimanja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jasno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povezana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većom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učestalošću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anomalija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ploda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b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ostalim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komplikacijama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trudnoće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Spavanje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dobar</a:t>
            </a:r>
            <a:r>
              <a:rPr lang="en-US" sz="2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također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važni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održavanje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dobrog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zdravlja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Potreba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</a:t>
            </a:r>
            <a:br>
              <a:rPr lang="en-US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spavanjem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individualno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različita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Smatra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da je za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većinu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trudnica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optimalno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oko</a:t>
            </a:r>
            <a:br>
              <a:rPr lang="en-US" sz="2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sati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spavanja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važnija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jest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kvaliteta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sna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r-Latn-BA" sz="2200" b="0" i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Šetnja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</a:t>
            </a:r>
            <a:r>
              <a:rPr lang="sr-Latn-BA" sz="22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poslijepodnevnim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večernjim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satima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opuštanje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ugodnu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muziku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knjigu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šalica</a:t>
            </a:r>
            <a:br>
              <a:rPr lang="en-US" sz="2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mlijeka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čaja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kamilice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spavanja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pomoći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lakšem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usnivanj</a:t>
            </a:r>
            <a:endParaRPr lang="en-US" sz="2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0516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E0A9F-875C-4817-886B-BE9B5BF61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4" y="504497"/>
            <a:ext cx="9404723" cy="924910"/>
          </a:xfrm>
        </p:spPr>
        <p:txBody>
          <a:bodyPr/>
          <a:lstStyle/>
          <a:p>
            <a:pPr algn="ctr"/>
            <a:r>
              <a:rPr lang="sr-Latn-RS" sz="3200" b="1" dirty="0"/>
              <a:t>POSJETA PATRONAŽNE SESTRE TRUDNICI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F4FE-75DD-45BE-9B90-3E5AC69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2207173"/>
            <a:ext cx="9911256" cy="386780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prosječne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visine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trebala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dobiti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težini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sveukupno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 do 15 k</a:t>
            </a:r>
            <a:r>
              <a:rPr lang="sr-Latn-BA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g.,</a:t>
            </a:r>
            <a:r>
              <a:rPr lang="sr-Latn-BA" sz="22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mjesečno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do 1,5 k</a:t>
            </a:r>
            <a:r>
              <a:rPr lang="sr-Latn-BA" sz="2200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2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Dobivanje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više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15 do 17 k</a:t>
            </a:r>
            <a:r>
              <a:rPr lang="sr-Latn-BA" sz="2200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oblaže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masnim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tkivom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fetus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majku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2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BA" sz="22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edobivanje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težini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nepovoljan</a:t>
            </a:r>
            <a:r>
              <a:rPr lang="en-US" sz="2200" b="1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znak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lična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sveukupan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težina trudnice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manj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0" u="sng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 5 k</a:t>
            </a:r>
            <a:r>
              <a:rPr lang="sr-Latn-BA" sz="2200" b="1" i="0" u="sng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ukazivati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fetus ne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brzo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poznato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zastoj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fetusa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slabiji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dobitak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težini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uzrokovan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zadržavanjem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tekućine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slab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cirkulacije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nogama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stoji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Žena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obično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razriješiti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ovu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poteškoću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legne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bok</a:t>
            </a:r>
            <a:r>
              <a:rPr lang="sr-Latn-BA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tokom</a:t>
            </a:r>
            <a:r>
              <a:rPr lang="en-US" sz="2200" b="1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35 do 40 </a:t>
            </a:r>
            <a:r>
              <a:rPr lang="en-US" sz="2200" b="1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minuta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tri puta </a:t>
            </a:r>
            <a:r>
              <a:rPr lang="en-US" sz="2200" b="0" i="0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dnevno</a:t>
            </a:r>
            <a:r>
              <a:rPr lang="en-US" sz="2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200" b="0" i="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9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16DC-A1CE-4E38-B29B-269DEE408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84" y="232001"/>
            <a:ext cx="9404723" cy="724440"/>
          </a:xfrm>
        </p:spPr>
        <p:txBody>
          <a:bodyPr/>
          <a:lstStyle/>
          <a:p>
            <a:pPr algn="ctr"/>
            <a:r>
              <a:rPr lang="sr-Latn-RS" sz="3200" b="1" dirty="0"/>
              <a:t>POSJETA PATRONAŽNE SESTRE TRUDNICI</a:t>
            </a:r>
            <a:endParaRPr 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51EF2-29FB-4785-98C3-E29601439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2" y="2091559"/>
            <a:ext cx="10888716" cy="3878318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sr-Latn-BA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enske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tromboze</a:t>
            </a:r>
            <a:r>
              <a:rPr lang="en-US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 povezane sa rizikom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dugotrajn</a:t>
            </a:r>
            <a:r>
              <a:rPr lang="sr-Latn-B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sjedenje(vožnja kolima,avionom)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dekvatno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korištenje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zaštitnog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pojasa</a:t>
            </a:r>
            <a:r>
              <a:rPr lang="en-US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automobilu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ispod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stomaka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sr-Latn-BA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Reći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koje su joj </a:t>
            </a:r>
            <a:r>
              <a:rPr lang="sr-Latn-R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potrebne stvari pri odlasku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bolnicu</a:t>
            </a:r>
          </a:p>
          <a:p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joj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popis </a:t>
            </a:r>
            <a:r>
              <a:rPr lang="sr-Latn-R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stvari neophodnih za novorođenče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 povratku 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 bolnice. </a:t>
            </a:r>
          </a:p>
          <a:p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Objasniti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važnost pravovremenog prepoznavanja  stanja ugroženosti 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 što su: </a:t>
            </a:r>
            <a:r>
              <a:rPr lang="sr-Latn-R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krvarenje uz jaku bol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donjem dijelu trbuha, povišena tjelesna temperatura, promjene RR, bolovi u abdomenu, nesanica, mučnina i povraćanje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r-Latn-R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prepoznavanje pokreta ploda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znakovi i simptomi poroda, tjeskoba, depresija te </a:t>
            </a:r>
            <a:r>
              <a:rPr lang="sr-Latn-RS" sz="2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suicidalne misli.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614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687D9269-83CC-47D5-9DEF-996D88FEEEC0}"/>
              </a:ext>
            </a:extLst>
          </p:cNvPr>
          <p:cNvSpPr txBox="1">
            <a:spLocks/>
          </p:cNvSpPr>
          <p:nvPr/>
        </p:nvSpPr>
        <p:spPr>
          <a:xfrm>
            <a:off x="609599" y="609600"/>
            <a:ext cx="8555422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2400" b="1" dirty="0"/>
              <a:t>POSJETA PATRONAŽNE SESTRE TRUDNICI</a:t>
            </a:r>
            <a:endParaRPr lang="sr-Latn-RS" sz="2400" dirty="0"/>
          </a:p>
        </p:txBody>
      </p:sp>
      <p:sp>
        <p:nvSpPr>
          <p:cNvPr id="5" name="Čuvar mesta za sadržaj 2">
            <a:extLst>
              <a:ext uri="{FF2B5EF4-FFF2-40B4-BE49-F238E27FC236}">
                <a16:creationId xmlns:a16="http://schemas.microsoft.com/office/drawing/2014/main" id="{3C7209AA-DCBE-4281-B8A1-C2445BF1BA2A}"/>
              </a:ext>
            </a:extLst>
          </p:cNvPr>
          <p:cNvSpPr txBox="1">
            <a:spLocks/>
          </p:cNvSpPr>
          <p:nvPr/>
        </p:nvSpPr>
        <p:spPr>
          <a:xfrm>
            <a:off x="397566" y="2366962"/>
            <a:ext cx="10901055" cy="3300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Korištenje pH neutralnih sapuna i gelova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tuširanja kao i ulja 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(maslinovo ili bademovo)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utrljavanje u kožu. </a:t>
            </a:r>
          </a:p>
          <a:p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Nositi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ugodnu i prostranu odjeću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ne stišće trbuh, napomenuti korištenje pamučnih grudnjaka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 jastučića koji će upiti višak mlijeka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 počne curiti tokom trudnoće.</a:t>
            </a:r>
          </a:p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Obratiti pažnju na fizičku  aktivnost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šetnju te mnoge vježbe koje su prilagođene i osmišljene upravo za trudnice. </a:t>
            </a: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9560AE67-66B6-4EED-9421-129B1884A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459" y="173037"/>
            <a:ext cx="2466975" cy="2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28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3EE32ADB-E7C6-45E6-9028-74AE75536ECE}"/>
              </a:ext>
            </a:extLst>
          </p:cNvPr>
          <p:cNvSpPr txBox="1">
            <a:spLocks/>
          </p:cNvSpPr>
          <p:nvPr/>
        </p:nvSpPr>
        <p:spPr>
          <a:xfrm>
            <a:off x="746235" y="367862"/>
            <a:ext cx="8229601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2400" b="1" dirty="0"/>
              <a:t>POSJETA PATRONAŽNE SESTRE TRUDNICI</a:t>
            </a:r>
            <a:endParaRPr lang="sr-Latn-RS" sz="2400" dirty="0"/>
          </a:p>
        </p:txBody>
      </p:sp>
      <p:sp>
        <p:nvSpPr>
          <p:cNvPr id="5" name="Čuvar mesta za sadržaj 2">
            <a:extLst>
              <a:ext uri="{FF2B5EF4-FFF2-40B4-BE49-F238E27FC236}">
                <a16:creationId xmlns:a16="http://schemas.microsoft.com/office/drawing/2014/main" id="{67DD9B6A-BF4E-48F6-8BB0-241A491B6ABF}"/>
              </a:ext>
            </a:extLst>
          </p:cNvPr>
          <p:cNvSpPr txBox="1">
            <a:spLocks/>
          </p:cNvSpPr>
          <p:nvPr/>
        </p:nvSpPr>
        <p:spPr>
          <a:xfrm>
            <a:off x="145772" y="1177158"/>
            <a:ext cx="11888573" cy="548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Potrebno je provesti i tjelesnu procjenu koja uključuje:</a:t>
            </a:r>
          </a:p>
          <a:p>
            <a:pPr lvl="1"/>
            <a:r>
              <a:rPr lang="sr-Latn-R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pregled dojki </a:t>
            </a:r>
          </a:p>
          <a:p>
            <a:pPr lvl="2"/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povećanja dojki;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mliječne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žlijezde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trudnoći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počinju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funkcioni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sati,dovodi da se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grudi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povećavaju, što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uzrokuje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prsima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Opuštajuća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masaža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dojki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oddozdo prema gore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pomoći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oslobodite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nelagod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nosti.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Pojava sekundarni areola.</a:t>
            </a:r>
            <a:r>
              <a:rPr lang="sr-Latn-R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Areola je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tamni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pigmentirani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kože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dojke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okružuje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bradavicu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njoj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male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izbočine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"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grbice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Montgomeryjeve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žlijezde</a:t>
            </a:r>
            <a:r>
              <a:rPr lang="sr-Latn-BA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koje su povećane u trudnoći 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zadužene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lučenje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zaštitnog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lipidnoga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sekreta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svrhom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bradavice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areole.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Uloga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žlijezda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sebno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dolazi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izražaja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sr-Latn-BA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dojenja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sekret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pomaže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se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spriječi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sušenje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pucanje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struktura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bradavice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aerole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dojenja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2000" b="0" i="0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b="1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Kolostrum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prvo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mlijeko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stvara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majčinim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prsima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nekad već tokom trudnoće,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dana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poroda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Kolostrum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visoke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antitijela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proteina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koji ne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 se bore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infekcija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već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razvijaju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bebin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imunološki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istem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2000" b="0" i="0" dirty="0">
              <a:solidFill>
                <a:srgbClr val="231F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Stimuliranjem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bradavica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istiskivanjem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mlijeka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trudnoći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žene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izazvati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kontrakcije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maternice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prijevremeni</a:t>
            </a:r>
            <a:r>
              <a:rPr lang="en-US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porod</a:t>
            </a:r>
            <a:r>
              <a:rPr lang="sr-Latn-BA" sz="2000" b="1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5C9A9-48CE-436F-AF66-3170A4886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484" y="87997"/>
            <a:ext cx="2020773" cy="18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78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F878B-163F-4240-AE45-05ED7818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b="1" dirty="0"/>
              <a:t>POSJETA PATRONAŽNE SESTRE TRUDNICI</a:t>
            </a:r>
            <a:br>
              <a:rPr lang="sr-Latn-R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22EC0-33C6-4F6A-B0C9-D23734C8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60" y="1629104"/>
            <a:ext cx="8404168" cy="4624551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sr-Latn-B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Koža-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pojave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nepravilne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uckastosmeđe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mrlje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konfluiraju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trudno</a:t>
            </a:r>
            <a:r>
              <a:rPr lang="sr-Latn-B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nestaju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pojaviti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koži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pretezno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u="sng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nosu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obrazima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čelu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nazivaju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'</a:t>
            </a:r>
            <a:r>
              <a:rPr lang="en-US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'chloasma </a:t>
            </a:r>
            <a:r>
              <a:rPr lang="en-US" b="1" i="1" u="sng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uterinum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’’.</a:t>
            </a:r>
            <a:r>
              <a:rPr lang="sr-Latn-B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Najvjerovatnije nastaju kao rezultat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melanostimulirajućeg</a:t>
            </a:r>
            <a:r>
              <a:rPr lang="en-US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hormaona</a:t>
            </a:r>
            <a:r>
              <a:rPr lang="sr-Latn-BA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(estrogena i progesteron).</a:t>
            </a:r>
          </a:p>
          <a:p>
            <a:r>
              <a:rPr lang="sr-Latn-BA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trije</a:t>
            </a:r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gravidarum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crvekaste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blago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udubljene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pruge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javljaju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najčešće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području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kože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trbuha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ponekad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koži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grudi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bedra</a:t>
            </a:r>
            <a:endParaRPr lang="sr-Latn-BA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Linea nigra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tamnu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pigmentiranu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liniju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spušta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središte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trbuha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često</a:t>
            </a:r>
            <a:r>
              <a:rPr lang="en-US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BA" b="0" i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prisutna tokom trudnoće, a uzrokovana je hormonskim promjenama.</a:t>
            </a:r>
          </a:p>
          <a:p>
            <a:r>
              <a:rPr lang="sr-Latn-R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labaratorijski  pregleda 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uzorka urina i stolice</a:t>
            </a:r>
          </a:p>
          <a:p>
            <a:pPr lvl="1"/>
            <a:r>
              <a:rPr lang="en-US" sz="2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Asimptomatska</a:t>
            </a:r>
            <a:r>
              <a:rPr lang="en-US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bakteriurija</a:t>
            </a:r>
            <a:r>
              <a:rPr lang="sr-Latn-BA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trudnicama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treba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raditi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skrining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asimptomatsku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bakteriuriju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srednji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mlaz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mokraće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-sediment).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Lječenje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asimptomatske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bakteriurije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smanjuje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incidencu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</a:t>
            </a:r>
            <a:r>
              <a:rPr lang="sr-Latn-BA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ije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terminskih</a:t>
            </a:r>
            <a:r>
              <a:rPr lang="sr-Latn-BA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porođaja</a:t>
            </a:r>
            <a:r>
              <a:rPr lang="sr-Latn-BA" sz="2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rije :: Prvalekarna">
            <a:extLst>
              <a:ext uri="{FF2B5EF4-FFF2-40B4-BE49-F238E27FC236}">
                <a16:creationId xmlns:a16="http://schemas.microsoft.com/office/drawing/2014/main" id="{4F110ACB-7801-473C-AB7E-4C750F3C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928" y="1028032"/>
            <a:ext cx="3468414" cy="173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F543A3-41E6-4E30-9C7F-245DEB429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928" y="3671232"/>
            <a:ext cx="3262312" cy="204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6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265-778A-46F0-8AE0-75501D6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193186"/>
            <a:ext cx="6180083" cy="12808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STANDARDI RADA U PORODIČNOJ MEDICINI</a:t>
            </a: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5D651-25F1-4A39-99BE-2B2DD0F3E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2" y="888125"/>
            <a:ext cx="6713890" cy="5969875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Calibri-Bold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Dostupnost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moraju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dobiti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pravovremenu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njihovim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posjeta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ljekaru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profesionalcima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uobičajeno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zakazuje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slobodnom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Posjete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ljekaru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zakazuju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unutar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razgovarati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ljekarom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sestrama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dobiti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vezi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njihovim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ljekar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procijeni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je to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sigurno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bi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direktna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konsultacija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nepotrebna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Gluhi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dobivaju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savjet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SMS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poruka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sr-Latn-BA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nformacije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komunikacije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otvoreno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komunicira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b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osigurava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bi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mogli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donijeti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odluke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Radno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vidno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postavljeno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ulaznim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vratima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Informativni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brošure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nude se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ciljem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olakša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uslugama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Informativni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brošure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stranici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04C5DD-99C9-4EEA-B7CD-7EFB376D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4911" y="1"/>
            <a:ext cx="5457089" cy="6758152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Medicinska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evidencija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čuva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dokumentaciju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bolestima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tretmanima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papirnoj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elektronskoj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</a:t>
            </a:r>
            <a:endParaRPr lang="en-US" sz="1800" b="1" u="sng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karton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elektronski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zapis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identifikaciju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aciju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procjene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ishod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B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definisano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procedurom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Registri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registre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odgovarajućim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bolestima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papirnoj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elektronskoj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formi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diabetes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mellitusom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arterijskom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hipertenzijom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coronarnom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bolešću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CVI,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carcinomima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mentalnim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bolestima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bronhijalnom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uzimanje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antepilepika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zavisni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opijata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invaliditetima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urođenim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oboljenjima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hipotireoidizmom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bubrežnim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insuficijencijama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79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6AE60A-466D-4EC3-93D1-1D57595F2FC7}"/>
              </a:ext>
            </a:extLst>
          </p:cNvPr>
          <p:cNvSpPr txBox="1">
            <a:spLocks/>
          </p:cNvSpPr>
          <p:nvPr/>
        </p:nvSpPr>
        <p:spPr>
          <a:xfrm>
            <a:off x="1073425" y="218662"/>
            <a:ext cx="7818327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2400" b="1" dirty="0"/>
              <a:t>POSJETA PATRONAŽNE SESTRE TRUDNICI</a:t>
            </a:r>
            <a:endParaRPr lang="sr-Latn-RS" sz="24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9D4BFB8-CB7F-4132-BF8F-71FC559079C4}"/>
              </a:ext>
            </a:extLst>
          </p:cNvPr>
          <p:cNvSpPr txBox="1">
            <a:spLocks/>
          </p:cNvSpPr>
          <p:nvPr/>
        </p:nvSpPr>
        <p:spPr>
          <a:xfrm>
            <a:off x="609598" y="1258957"/>
            <a:ext cx="11151478" cy="5380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pripremama za dojenje,</a:t>
            </a:r>
            <a:r>
              <a:rPr lang="sr-Latn-R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važnost i prednost dojenja</a:t>
            </a:r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Pričati o važnosti </a:t>
            </a:r>
            <a:r>
              <a:rPr lang="sr-Latn-R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redovitih odlazaka 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ginekologa</a:t>
            </a:r>
          </a:p>
          <a:p>
            <a:pPr lvl="1"/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kolposkopski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Papanikolau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ukoli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rađeni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poslednjih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mjeseci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vaginalni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sekret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određivanja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stepena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čistoće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cervikalni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bris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kulturu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Vađenje krvi</a:t>
            </a:r>
            <a:r>
              <a:rPr lang="sr-Latn-R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uzimanje urina za laboratorijsko praćenje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laboratorijski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eritrocit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hemoglobin,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glikemija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celokupni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sr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odrediti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rizične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gestacioni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dijabet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melitus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(GDM). </a:t>
            </a:r>
            <a:endParaRPr lang="sr-Latn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Uraditi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OGTT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trudnicama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rizične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endParaRPr lang="sr-Latn-B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besplatno</a:t>
            </a:r>
            <a:r>
              <a:rPr lang="en-US" sz="1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savetovanje</a:t>
            </a:r>
            <a:r>
              <a:rPr lang="en-US" sz="1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testiranje</a:t>
            </a:r>
            <a:r>
              <a:rPr lang="en-US" sz="18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HIV</a:t>
            </a:r>
            <a:endParaRPr lang="sr-Latn-BA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kombinovani</a:t>
            </a:r>
            <a:r>
              <a:rPr lang="en-US" sz="1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1800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42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hromozomopatije</a:t>
            </a:r>
            <a:endParaRPr lang="sr-Latn-BA" sz="1800" b="1" dirty="0">
              <a:solidFill>
                <a:srgbClr val="242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krvna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</a:t>
            </a:r>
            <a:endParaRPr lang="sr-Latn-BA" sz="1800" b="1" dirty="0">
              <a:solidFill>
                <a:srgbClr val="24202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3">
              <a:lnSpc>
                <a:spcPct val="107000"/>
              </a:lnSpc>
              <a:spcBef>
                <a:spcPts val="0"/>
              </a:spcBef>
            </a:pP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majka</a:t>
            </a: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negativnu</a:t>
            </a:r>
            <a:r>
              <a:rPr lang="en-US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pretražuje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protutijela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majka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negativnu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otac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pozitivnu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fetus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imati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pozitivnu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fetusova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pozitivna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uđe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majčin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krvotok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trudnoće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majka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stvoriti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Rh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protutijela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prijeći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krvotok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djeteta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uništiti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njegove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eritrocite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dovodeći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žutice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mogućeg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oštećenja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mozga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smrti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fetusa</a:t>
            </a:r>
            <a:r>
              <a:rPr lang="en-US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2">
              <a:lnSpc>
                <a:spcPct val="107000"/>
              </a:lnSpc>
              <a:spcBef>
                <a:spcPts val="0"/>
              </a:spcBef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8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9DF616-9EAC-4A13-BF29-794D490653E2}"/>
              </a:ext>
            </a:extLst>
          </p:cNvPr>
          <p:cNvSpPr txBox="1">
            <a:spLocks/>
          </p:cNvSpPr>
          <p:nvPr/>
        </p:nvSpPr>
        <p:spPr>
          <a:xfrm>
            <a:off x="83490" y="22224"/>
            <a:ext cx="9848785" cy="13208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3200" b="1" dirty="0"/>
              <a:t>POSJETA PATRONAŽNE SESTRE TRUDNICI</a:t>
            </a:r>
            <a:endParaRPr lang="sr-Latn-RS" sz="3200" dirty="0"/>
          </a:p>
        </p:txBody>
      </p:sp>
      <p:graphicFrame>
        <p:nvGraphicFramePr>
          <p:cNvPr id="3" name="Čuvar mesta za sadržaj 4">
            <a:extLst>
              <a:ext uri="{FF2B5EF4-FFF2-40B4-BE49-F238E27FC236}">
                <a16:creationId xmlns:a16="http://schemas.microsoft.com/office/drawing/2014/main" id="{E3F1051F-82D0-4042-AB40-872181602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686367"/>
              </p:ext>
            </p:extLst>
          </p:nvPr>
        </p:nvGraphicFramePr>
        <p:xfrm>
          <a:off x="2866447" y="627133"/>
          <a:ext cx="9030467" cy="620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3B595AF-DBBF-4233-98D7-E1B56637BB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15" r="30539" b="-3"/>
          <a:stretch/>
        </p:blipFill>
        <p:spPr>
          <a:xfrm>
            <a:off x="295086" y="1099930"/>
            <a:ext cx="2571361" cy="4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6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9DF616-9EAC-4A13-BF29-794D490653E2}"/>
              </a:ext>
            </a:extLst>
          </p:cNvPr>
          <p:cNvSpPr txBox="1">
            <a:spLocks/>
          </p:cNvSpPr>
          <p:nvPr/>
        </p:nvSpPr>
        <p:spPr>
          <a:xfrm>
            <a:off x="83490" y="22224"/>
            <a:ext cx="9848785" cy="13208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r-Latn-RS" sz="3200" b="1" dirty="0"/>
              <a:t>POSJETA PATRONAŽNE SESTRE TRUDNICI</a:t>
            </a:r>
            <a:endParaRPr lang="sr-Latn-RS" sz="3200" dirty="0"/>
          </a:p>
        </p:txBody>
      </p:sp>
      <p:graphicFrame>
        <p:nvGraphicFramePr>
          <p:cNvPr id="3" name="Čuvar mesta za sadržaj 4">
            <a:extLst>
              <a:ext uri="{FF2B5EF4-FFF2-40B4-BE49-F238E27FC236}">
                <a16:creationId xmlns:a16="http://schemas.microsoft.com/office/drawing/2014/main" id="{E3F1051F-82D0-4042-AB40-872181602B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239508"/>
              </p:ext>
            </p:extLst>
          </p:nvPr>
        </p:nvGraphicFramePr>
        <p:xfrm>
          <a:off x="2866447" y="627133"/>
          <a:ext cx="9030467" cy="620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id="{13B595AF-DBBF-4233-98D7-E1B56637BB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215" r="30539" b="-3"/>
          <a:stretch/>
        </p:blipFill>
        <p:spPr>
          <a:xfrm>
            <a:off x="295086" y="1099930"/>
            <a:ext cx="2571361" cy="494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26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66610C-3945-4BBF-8A89-BEBC703CECB7}"/>
              </a:ext>
            </a:extLst>
          </p:cNvPr>
          <p:cNvSpPr txBox="1">
            <a:spLocks/>
          </p:cNvSpPr>
          <p:nvPr/>
        </p:nvSpPr>
        <p:spPr>
          <a:xfrm>
            <a:off x="2532992" y="163397"/>
            <a:ext cx="6347713" cy="71561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sz="2400" b="1" dirty="0"/>
              <a:t>POSJETA PATRONAŽNE SESTRE TRUDNICI</a:t>
            </a:r>
            <a:endParaRPr lang="sr-Latn-RS" sz="24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0151529-3BFB-46D6-813D-D208C809232F}"/>
              </a:ext>
            </a:extLst>
          </p:cNvPr>
          <p:cNvSpPr txBox="1">
            <a:spLocks/>
          </p:cNvSpPr>
          <p:nvPr/>
        </p:nvSpPr>
        <p:spPr>
          <a:xfrm>
            <a:off x="231912" y="879014"/>
            <a:ext cx="10499149" cy="5978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</a:pP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Moguće smetnje i neugodnosti u normalnoj trudnoći</a:t>
            </a:r>
          </a:p>
          <a:p>
            <a:pPr lvl="2">
              <a:spcBef>
                <a:spcPts val="0"/>
              </a:spcBef>
            </a:pPr>
            <a:r>
              <a:rPr lang="sr-Latn-R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Osjetljivost dojki i svrbež trbuha </a:t>
            </a:r>
          </a:p>
          <a:p>
            <a:pPr lvl="3">
              <a:spcBef>
                <a:spcPts val="0"/>
              </a:spcBef>
            </a:pPr>
            <a:r>
              <a:rPr lang="fi-FI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mijenjanja dojki, rasta i napetosti, rastezanja kože.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2L dnevno</a:t>
            </a:r>
          </a:p>
          <a:p>
            <a:pPr lvl="2">
              <a:spcBef>
                <a:spcPts val="0"/>
              </a:spcBef>
            </a:pPr>
            <a:r>
              <a:rPr lang="sr-Latn-R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 u leđima i predjelu simfize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>
              <a:spcBef>
                <a:spcPts val="0"/>
              </a:spcBef>
            </a:pP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promjene položaja tijela i tjelesne težine, promjena u karlici </a:t>
            </a:r>
          </a:p>
          <a:p>
            <a:pPr lvl="2">
              <a:spcBef>
                <a:spcPts val="0"/>
              </a:spcBef>
            </a:pPr>
            <a:r>
              <a:rPr lang="sr-Latn-R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 stopala</a:t>
            </a:r>
          </a:p>
          <a:p>
            <a:pPr lvl="3">
              <a:spcBef>
                <a:spcPts val="0"/>
              </a:spcBef>
            </a:pP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retencija natrija i vode, varikozne vene, produženo stajanje ili sjedenje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3">
              <a:spcBef>
                <a:spcPts val="0"/>
              </a:spcBef>
            </a:pP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PREVENCIJA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smanjiti unos soli, izbjegavati mineralnu vodu, elevacija, vježbe za noge, redovite šetnje </a:t>
            </a:r>
            <a:endParaRPr lang="sr-Latn-R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sr-Latn-R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Grčevi u nogama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3">
              <a:spcBef>
                <a:spcPts val="0"/>
              </a:spcBef>
            </a:pP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manjka kalcija ili viška fosfora u serumu, zamora ili loše cirkulacije</a:t>
            </a:r>
          </a:p>
          <a:p>
            <a:pPr lvl="3">
              <a:spcBef>
                <a:spcPts val="0"/>
              </a:spcBef>
            </a:pP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PREVENCIJA</a:t>
            </a: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grč traje - istegnuti mišić, lagana masaža, hodati ako je moguće, lokalno toplo, redovito uzimanje dovoljno kalcija, smanjiti unos fosfora (meso jednom dnevno), utopljavati noge, tople kupke, izbjegavati umor. </a:t>
            </a:r>
            <a:endParaRPr lang="sr-Latn-R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sr-Latn-R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Umor i pospanost</a:t>
            </a:r>
          </a:p>
          <a:p>
            <a:pPr lvl="3">
              <a:spcBef>
                <a:spcPts val="0"/>
              </a:spcBef>
            </a:pP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povećane težine, izmijenjenog držanja, u početku trudnoće </a:t>
            </a:r>
          </a:p>
          <a:p>
            <a:pPr lvl="3">
              <a:spcBef>
                <a:spcPts val="0"/>
              </a:spcBef>
            </a:pPr>
            <a:r>
              <a:rPr lang="sr-Latn-R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dobar raspored aktivnosti i odmora, spavati 8 sati dnevno, po potrebi uvesti i dnevni odmor, trudnički pojas; kod stalnog umora - provjeriti krvnu sliku </a:t>
            </a:r>
            <a:r>
              <a:rPr lang="sr-Latn-R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Bef>
                <a:spcPts val="0"/>
              </a:spcBef>
            </a:pPr>
            <a:r>
              <a:rPr lang="sr-Latn-RS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Nesanica </a:t>
            </a:r>
            <a:r>
              <a:rPr lang="pl-PL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sr-Latn-R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800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71EA-4701-4822-BB65-E3672F6E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3200" b="1" dirty="0"/>
              <a:t>POSJETA PATRONAŽNE SESTRE TRUDNICI</a:t>
            </a:r>
            <a:br>
              <a:rPr lang="sr-Latn-R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4902-5FC0-41DC-B9FC-F6A272A8B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9404723" cy="3181234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Preeklampsiju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ključni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simptomi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r-Latn-BA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povišeni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krvni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pritisak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protein</a:t>
            </a:r>
            <a:r>
              <a:rPr lang="sr-Latn-BA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urinu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Ostali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simptomi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uključuju</a:t>
            </a:r>
            <a:r>
              <a:rPr lang="sr-Latn-BA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uporne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glavobolje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zamućen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vid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osjetljivost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svjetlost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abdomenu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nagli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prirast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težine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BA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naglo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oticanja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nogu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b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431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9D86C2D5-1DA2-41C7-BEFD-69CA8B8E6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2" r="18207" b="-2"/>
          <a:stretch/>
        </p:blipFill>
        <p:spPr>
          <a:xfrm>
            <a:off x="7077052" y="8465"/>
            <a:ext cx="499607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B0DFAAD2-79E9-4DA7-9226-2F0D8B92DC4D}"/>
              </a:ext>
            </a:extLst>
          </p:cNvPr>
          <p:cNvSpPr txBox="1">
            <a:spLocks/>
          </p:cNvSpPr>
          <p:nvPr/>
        </p:nvSpPr>
        <p:spPr>
          <a:xfrm>
            <a:off x="773854" y="227495"/>
            <a:ext cx="6804105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sr-Latn-RS" sz="2500" b="1" dirty="0"/>
              <a:t>POSJETA PATRONAŽNE SESTRE TRUDNICI</a:t>
            </a:r>
            <a:endParaRPr lang="sr-Latn-RS" sz="2500" dirty="0"/>
          </a:p>
        </p:txBody>
      </p:sp>
      <p:sp>
        <p:nvSpPr>
          <p:cNvPr id="4" name="Čuvar mesta za sadržaj 2">
            <a:extLst>
              <a:ext uri="{FF2B5EF4-FFF2-40B4-BE49-F238E27FC236}">
                <a16:creationId xmlns:a16="http://schemas.microsoft.com/office/drawing/2014/main" id="{B4B82B1F-27E6-4441-99A6-DA40E2DEFBB5}"/>
              </a:ext>
            </a:extLst>
          </p:cNvPr>
          <p:cNvSpPr txBox="1">
            <a:spLocks/>
          </p:cNvSpPr>
          <p:nvPr/>
        </p:nvSpPr>
        <p:spPr>
          <a:xfrm>
            <a:off x="265043" y="1548295"/>
            <a:ext cx="7511325" cy="53181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TRUDNIČKI KURS</a:t>
            </a:r>
          </a:p>
          <a:p>
            <a:pPr>
              <a:lnSpc>
                <a:spcPct val="90000"/>
              </a:lnSpc>
            </a:pPr>
            <a:r>
              <a:rPr lang="sr-Latn-R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Ciljana grupa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provođenje </a:t>
            </a:r>
            <a:r>
              <a:rPr 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trudničkog kursa su trudnice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njihovi partneri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njima drage i važne osobe (majke, bake, prijateljice). </a:t>
            </a:r>
          </a:p>
          <a:p>
            <a:pPr>
              <a:lnSpc>
                <a:spcPct val="90000"/>
              </a:lnSpc>
            </a:pP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 kursa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usvajanje:</a:t>
            </a:r>
          </a:p>
          <a:p>
            <a:pPr lvl="1">
              <a:lnSpc>
                <a:spcPct val="90000"/>
              </a:lnSpc>
            </a:pP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Novih znanja, vještina i stavova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vezanih za trudnoću, porod i odgovorno roditeljstvo.</a:t>
            </a:r>
          </a:p>
          <a:p>
            <a:pPr lvl="1">
              <a:lnSpc>
                <a:spcPct val="90000"/>
              </a:lnSpc>
            </a:pP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Smanjivanje tjeskobe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ispravljanje 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zabluda i smanjenje straha od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poroda. </a:t>
            </a:r>
          </a:p>
          <a:p>
            <a:pPr lvl="1">
              <a:lnSpc>
                <a:spcPct val="90000"/>
              </a:lnSpc>
            </a:pP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Savladavanje neuromuskularnih i respiracijskih 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vještina za olakšavanje poroda: </a:t>
            </a:r>
            <a:r>
              <a:rPr lang="sr-Latn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vježbe disanja, vježbe relaksacije, vježbe za unapređenje i održavanje zdravlja te sprječavanje ili ublažavanje neugodnosti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0575CC-D57F-4D46-B7BC-78361B477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14184C-C500-4A0C-A090-DCE6356C1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23">
            <a:extLst>
              <a:ext uri="{FF2B5EF4-FFF2-40B4-BE49-F238E27FC236}">
                <a16:creationId xmlns:a16="http://schemas.microsoft.com/office/drawing/2014/main" id="{54E7B98D-86EB-4769-8EF8-D294D9DC8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D380E386-0ACF-477D-90AB-A28058E30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Isosceles Triangle 24">
            <a:extLst>
              <a:ext uri="{FF2B5EF4-FFF2-40B4-BE49-F238E27FC236}">
                <a16:creationId xmlns:a16="http://schemas.microsoft.com/office/drawing/2014/main" id="{0EA172DC-F493-411D-8990-B61590033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27">
            <a:extLst>
              <a:ext uri="{FF2B5EF4-FFF2-40B4-BE49-F238E27FC236}">
                <a16:creationId xmlns:a16="http://schemas.microsoft.com/office/drawing/2014/main" id="{13B3D588-371B-41CA-BD91-5F1D7C47F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28">
            <a:extLst>
              <a:ext uri="{FF2B5EF4-FFF2-40B4-BE49-F238E27FC236}">
                <a16:creationId xmlns:a16="http://schemas.microsoft.com/office/drawing/2014/main" id="{B59A83EC-A3F3-43B6-878C-762853C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29">
            <a:extLst>
              <a:ext uri="{FF2B5EF4-FFF2-40B4-BE49-F238E27FC236}">
                <a16:creationId xmlns:a16="http://schemas.microsoft.com/office/drawing/2014/main" id="{6B9C7678-C61F-4271-9D92-D5B1F558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29">
            <a:extLst>
              <a:ext uri="{FF2B5EF4-FFF2-40B4-BE49-F238E27FC236}">
                <a16:creationId xmlns:a16="http://schemas.microsoft.com/office/drawing/2014/main" id="{DF62CA15-0BBE-4880-A2FC-E6EFBDCF1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222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3">
            <a:extLst>
              <a:ext uri="{FF2B5EF4-FFF2-40B4-BE49-F238E27FC236}">
                <a16:creationId xmlns:a16="http://schemas.microsoft.com/office/drawing/2014/main" id="{76225497-58CF-4037-B9C5-F4C527F0C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4" r="38283"/>
          <a:stretch/>
        </p:blipFill>
        <p:spPr>
          <a:xfrm>
            <a:off x="241536" y="-1"/>
            <a:ext cx="3413478" cy="3429000"/>
          </a:xfrm>
          <a:custGeom>
            <a:avLst/>
            <a:gdLst>
              <a:gd name="connsiteX0" fmla="*/ 509916 w 4551305"/>
              <a:gd name="connsiteY0" fmla="*/ 0 h 3429000"/>
              <a:gd name="connsiteX1" fmla="*/ 4551305 w 4551305"/>
              <a:gd name="connsiteY1" fmla="*/ 0 h 3429000"/>
              <a:gd name="connsiteX2" fmla="*/ 4551305 w 4551305"/>
              <a:gd name="connsiteY2" fmla="*/ 1 h 3429000"/>
              <a:gd name="connsiteX3" fmla="*/ 3693885 w 4551305"/>
              <a:gd name="connsiteY3" fmla="*/ 1 h 3429000"/>
              <a:gd name="connsiteX4" fmla="*/ 3181696 w 4551305"/>
              <a:gd name="connsiteY4" fmla="*/ 3429000 h 3429000"/>
              <a:gd name="connsiteX5" fmla="*/ 0 w 4551305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8491A9E8-E040-496D-9816-BD50A1B8AFF3}"/>
              </a:ext>
            </a:extLst>
          </p:cNvPr>
          <p:cNvSpPr txBox="1">
            <a:spLocks/>
          </p:cNvSpPr>
          <p:nvPr/>
        </p:nvSpPr>
        <p:spPr>
          <a:xfrm>
            <a:off x="3106166" y="125895"/>
            <a:ext cx="884429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90000"/>
              </a:lnSpc>
            </a:pPr>
            <a:r>
              <a:rPr lang="sr-Latn-RS" sz="2800" b="1" dirty="0"/>
              <a:t>POSJETA PATRONAŽNE SESTRE TRUDNICI</a:t>
            </a:r>
            <a:endParaRPr lang="sr-Latn-RS" sz="28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48699129-D6DE-489E-84CF-17FBB9C2C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62" r="7107" b="-1"/>
          <a:stretch/>
        </p:blipFill>
        <p:spPr>
          <a:xfrm>
            <a:off x="-7974" y="3428999"/>
            <a:ext cx="2635781" cy="3429001"/>
          </a:xfrm>
          <a:custGeom>
            <a:avLst/>
            <a:gdLst>
              <a:gd name="connsiteX0" fmla="*/ 332680 w 3514376"/>
              <a:gd name="connsiteY0" fmla="*/ 0 h 3429001"/>
              <a:gd name="connsiteX1" fmla="*/ 3514376 w 3514376"/>
              <a:gd name="connsiteY1" fmla="*/ 0 h 3429001"/>
              <a:gd name="connsiteX2" fmla="*/ 3002186 w 3514376"/>
              <a:gd name="connsiteY2" fmla="*/ 3429001 h 3429001"/>
              <a:gd name="connsiteX3" fmla="*/ 0 w 3514376"/>
              <a:gd name="connsiteY3" fmla="*/ 3429001 h 3429001"/>
              <a:gd name="connsiteX4" fmla="*/ 0 w 3514376"/>
              <a:gd name="connsiteY4" fmla="*/ 2237155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1FE2F9-42B4-41AD-9828-C97D776C0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9009" y="3428999"/>
            <a:ext cx="24383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30">
            <a:extLst>
              <a:ext uri="{FF2B5EF4-FFF2-40B4-BE49-F238E27FC236}">
                <a16:creationId xmlns:a16="http://schemas.microsoft.com/office/drawing/2014/main" id="{2D2BBA5F-6AED-4C1B-9F0D-AF2631433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Čuvar mesta za sadržaj 2">
            <a:extLst>
              <a:ext uri="{FF2B5EF4-FFF2-40B4-BE49-F238E27FC236}">
                <a16:creationId xmlns:a16="http://schemas.microsoft.com/office/drawing/2014/main" id="{0CC65DFE-C872-4038-BA06-B2598FDB9CDC}"/>
              </a:ext>
            </a:extLst>
          </p:cNvPr>
          <p:cNvSpPr txBox="1">
            <a:spLocks/>
          </p:cNvSpPr>
          <p:nvPr/>
        </p:nvSpPr>
        <p:spPr>
          <a:xfrm>
            <a:off x="2627807" y="1258957"/>
            <a:ext cx="9322657" cy="54731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TRUDNIČKI KURS</a:t>
            </a:r>
          </a:p>
          <a:p>
            <a:pPr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Kurs traje  </a:t>
            </a:r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sati predavanja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R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sata seminara i 3 sata vježbi</a:t>
            </a:r>
          </a:p>
          <a:p>
            <a:pPr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 se organizirati u okviru Domova zdravlja i u drugim zdravstvenim i nezdravstvenim ustanovama… obići porodilište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pruži dovoljan broj informacija o trudnoći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razvoju ploda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zaštiti zdravlja trudnice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porođaju 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boravku u porodilištu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prehrani i njezi novorođenčeta 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psihološkim aspektima roditeljstva</a:t>
            </a:r>
          </a:p>
          <a:p>
            <a:pPr lvl="1">
              <a:lnSpc>
                <a:spcPct val="90000"/>
              </a:lnSpc>
            </a:pP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pravnim propisima vezanim uz roditelj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51684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66AD7D-E652-429D-8FDE-6B2A8B839C71}"/>
              </a:ext>
            </a:extLst>
          </p:cNvPr>
          <p:cNvSpPr txBox="1"/>
          <p:nvPr/>
        </p:nvSpPr>
        <p:spPr>
          <a:xfrm>
            <a:off x="2403481" y="2353641"/>
            <a:ext cx="7455222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HVALA NA PAŽNJI!</a:t>
            </a:r>
            <a:endParaRPr lang="sr-Latn-BA" sz="4800" b="1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r-Latn-BA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?</a:t>
            </a:r>
            <a:endParaRPr lang="en-US" sz="4800" b="1" kern="12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1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52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62728-FF2D-4B14-998A-B070AACCF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800" b="1" dirty="0">
                <a:solidFill>
                  <a:srgbClr val="000000"/>
                </a:solidFill>
                <a:effectLst/>
                <a:latin typeface="Calibri-Bold"/>
                <a:ea typeface="Times New Roman" panose="02020603050405020304" pitchFamily="18" charset="0"/>
                <a:cs typeface="Times New Roman" panose="02020603050405020304" pitchFamily="18" charset="0"/>
              </a:rPr>
              <a:t>9.    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Poboljšanje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sigurnosti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sr-Latn-B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sprovodi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sigurnosti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pružanja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zdravstvenih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uspostavljen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omogućuje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unapređenja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povećanje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sigurnosti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kvaliteta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obuhvata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indent="-285750">
              <a:lnSpc>
                <a:spcPct val="107000"/>
              </a:lnSpc>
              <a:spcBef>
                <a:spcPts val="0"/>
              </a:spcBef>
              <a:buClrTx/>
              <a:buFont typeface="+mj-lt"/>
              <a:buAutoNum type="alphaLcPeriod"/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samoocjenu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prakse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temelju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reviziju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primjenu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kliničkih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vodi</a:t>
            </a:r>
            <a:r>
              <a:rPr lang="sr-Latn-B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temelje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dokazima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analizu</a:t>
            </a:r>
            <a:r>
              <a:rPr lang="sr-Latn-B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nepovoljnih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ocjenu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zadovoljstva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razvijen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poboljšanja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r-Latn-BA" sz="1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temelju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ž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albi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sugestija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 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Strateški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praktični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menadžment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Timom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 </a:t>
            </a:r>
            <a:r>
              <a:rPr lang="sr-Latn-B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dobrobit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ispunjavanje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zakonski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profesionalno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</a:t>
            </a: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obaveza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odgovornosti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imaju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pravilniku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procedurama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odnose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ljudskim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resursim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obuhvataju</a:t>
            </a:r>
            <a:r>
              <a:rPr lang="en-US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marR="0" lvl="2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obuku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osoblja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korištenje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odlaganje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opasnih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supstanci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pohranjivanje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igala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propisivanje</a:t>
            </a:r>
            <a:r>
              <a:rPr lang="sr-Latn-B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obavezno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zaposlenih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dirty="0">
                <a:solidFill>
                  <a:srgbClr val="1F1A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protupožarnu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strujnog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osoblja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nasilja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odgovor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slučaj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uboda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iglom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imunizaciju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osoblj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Uputnice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upućivanja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upućuju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članovima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specijalistima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istoj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ukoliko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to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potrebno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dokumentirana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rutinska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hitna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upućivanja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Uputnice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sadrže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dovoljno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osiguranje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kontinuiteta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optimalno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liječenje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392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265-778A-46F0-8AE0-75501D6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93" y="0"/>
            <a:ext cx="9404723" cy="140053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FD9F1-3F4A-4B78-9693-184731DD4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700265"/>
            <a:ext cx="12002814" cy="6001408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Upravljanje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lijekovima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efikasno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ekonomično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propisuje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lijekove</a:t>
            </a:r>
            <a:r>
              <a:rPr lang="sr-Latn-B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daje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korištenju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lijekova</a:t>
            </a:r>
            <a:r>
              <a:rPr lang="sr-Latn-B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je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preduzeo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spriječen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neovlašten</a:t>
            </a:r>
            <a:r>
              <a:rPr lang="sr-Latn-B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pristup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lijekovima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ostalim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materijalima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koji se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nalaze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postoji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procedura</a:t>
            </a:r>
            <a:r>
              <a:rPr lang="sr-Latn-B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daju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propisanim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lijekovima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njihovog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uzimanja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dobrobiti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sporedne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efekte</a:t>
            </a:r>
            <a:r>
              <a:rPr lang="sr-Latn-B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zdravstenom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kartonu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zabilježeni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propisani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prilikom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posjete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raspolaže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lijekovima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opremom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tretman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anafilaksije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hitnih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Nepovoljni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događaji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analizira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nepovoljne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događaje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barem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puta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godišnj</a:t>
            </a:r>
            <a:r>
              <a:rPr lang="sr-Latn-B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sr-Latn-BA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izračunava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1000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i.m.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dobile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sr-Latn-BA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razvio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apsces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toga.</a:t>
            </a:r>
            <a:endParaRPr lang="sr-Latn-B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izračunava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kod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kojih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došlo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anafilaktičkog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šoka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aplikacije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lijeka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ambulanti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tima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265-778A-46F0-8AE0-75501D6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5470" y="119614"/>
            <a:ext cx="4704418" cy="532028"/>
          </a:xfrm>
        </p:spPr>
        <p:txBody>
          <a:bodyPr>
            <a:normAutofit fontScale="90000"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739CC-F6C7-4513-9F94-D08D3E815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083" y="0"/>
            <a:ext cx="6608786" cy="6858000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 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Podaci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načinu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faktorima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rizika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utvrđuje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populacije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odgovarajuće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svojim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zajednicom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prikuplja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faktorima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predstavljaju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</a:t>
            </a:r>
            <a:r>
              <a:rPr lang="sr-Latn-B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uključujući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značajne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podatke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socijalne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anamneze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fizičku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invaliditet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navike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pušenja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trenutni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status 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pogledu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konzumiranja</a:t>
            </a:r>
            <a:r>
              <a:rPr lang="sr-Latn-BA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duhana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konzumiranje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alkohola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Podsjetnici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prevencija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eriod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sr-Latn-B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stem </a:t>
            </a: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podsjetnika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bi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omogućio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sistematsku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preventivnu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zaštitu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otkrivanje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eriod"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koristi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kartica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pokazuje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krajnje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vrijeme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preventivnu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registar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odnosno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register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0" lvl="2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lphaLcPeriod"/>
            </a:pP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podsjećanja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može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obuhvatiti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dječiju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imunizaciju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cervikalne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briseve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mamografiju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godišnju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medicinsku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provjeru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zdravstvenog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stanja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vakcinaciju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gripa</a:t>
            </a:r>
            <a:r>
              <a:rPr lang="en-US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imunizaciju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ABB293-669C-4847-B6C1-52A6A88D1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2746" y="1156138"/>
            <a:ext cx="5339254" cy="5582248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 startAt="16"/>
            </a:pP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Saradnja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planu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promocije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prevencije</a:t>
            </a:r>
            <a:r>
              <a:rPr lang="en-US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sr-Latn-BA" sz="19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r-Latn-BA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usko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sarađuje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organizacijama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bave</a:t>
            </a:r>
            <a:r>
              <a:rPr lang="sr-Latn-BA" sz="1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promocijom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prevencijom</a:t>
            </a:r>
            <a:r>
              <a:rPr lang="en-US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+mj-lt"/>
              <a:buAutoNum type="alphaLcPeriod"/>
            </a:pPr>
            <a:r>
              <a:rPr lang="en-US" sz="19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9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</a:t>
            </a:r>
            <a:r>
              <a:rPr lang="en-US" sz="19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trebalo</a:t>
            </a:r>
            <a:r>
              <a:rPr lang="en-US" sz="19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da </a:t>
            </a:r>
            <a:r>
              <a:rPr lang="en-US" sz="19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uključe</a:t>
            </a:r>
            <a:r>
              <a:rPr lang="en-US" sz="19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BA" sz="1900" b="1" i="1" u="sng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rgbClr val="1F1A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saradnju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priznatim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javnozdravstvenim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programima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lokalnim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incijativama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promociji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rgbClr val="1F1A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19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potrebama</a:t>
            </a:r>
            <a:r>
              <a:rPr lang="en-US" sz="19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osjetljivih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grupa</a:t>
            </a:r>
            <a:r>
              <a:rPr lang="sr-Latn-BA" sz="19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rgbClr val="1F1A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podsticanje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osjetljive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učešće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BA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aktivnostima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skrining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dojke,cervikalni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brisevi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prestanak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pušenja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ostali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program</a:t>
            </a:r>
            <a:r>
              <a:rPr lang="sr-Latn-BA" sz="19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promocije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zdravog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načina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900" dirty="0">
                <a:solidFill>
                  <a:srgbClr val="1F1A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zajednički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s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matičnim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domom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drugim</a:t>
            </a:r>
            <a:r>
              <a:rPr lang="sr-Latn-BA" sz="19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ustanovama</a:t>
            </a:r>
            <a:r>
              <a:rPr lang="en-US" sz="19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razvoju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inicijativa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zajednici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 se</a:t>
            </a:r>
            <a:r>
              <a:rPr lang="sr-Latn-BA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zadovoljile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zdravstvene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potrebe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korisnika</a:t>
            </a:r>
            <a:r>
              <a:rPr lang="en-US" sz="19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19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pacijenata</a:t>
            </a:r>
            <a:r>
              <a:rPr lang="en-US" sz="1900" i="1" dirty="0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035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BE265-778A-46F0-8AE0-75501D66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81" y="221338"/>
            <a:ext cx="8911687" cy="1280890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16159-6EC3-46FF-B710-BECBEC0C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822" y="872360"/>
            <a:ext cx="11626692" cy="5764302"/>
          </a:xfrm>
          <a:solidFill>
            <a:schemeClr val="tx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2200" b="1" dirty="0">
                <a:solidFill>
                  <a:srgbClr val="FF0000"/>
                </a:solidFill>
                <a:effectLst/>
                <a:latin typeface="Calibri-Bold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sr-Latn-B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Preventivne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kliničke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nudi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preventivne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mjere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informacije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očuvanju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zdravlja</a:t>
            </a:r>
            <a:r>
              <a:rPr lang="sr-Latn-B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B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  <a:p>
            <a:pPr lvl="2">
              <a:lnSpc>
                <a:spcPct val="107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ipertenzija,diabetes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melitus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pušenje,zavisnost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alkohola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drage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sr-Latn-BA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B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Kliničke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2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sr-Latn-B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14450" lvl="3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koronarnom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bolesti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srca</a:t>
            </a:r>
            <a:r>
              <a:rPr lang="sr-Latn-B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tranzitornom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ishemičnom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atakom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moždanim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udarom</a:t>
            </a:r>
            <a:r>
              <a:rPr lang="sr-Latn-BA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r-Latn-BA" sz="2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iabetes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mellitus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k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arcinom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ronhijalna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astma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pilepsija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ronična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opstruktivna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plućna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boles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ipotireodizam</a:t>
            </a:r>
            <a:r>
              <a:rPr lang="sr-Latn-BA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,m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entalna</a:t>
            </a: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oboljenja</a:t>
            </a:r>
            <a:endParaRPr lang="en-US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medicine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pruža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usluge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pacijentima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skladu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sr-Latn-B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relevantnim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kliničkim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r-Latn-B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dičima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protokolima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9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1796C-06BD-47C0-901C-126852BE6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8898"/>
            <a:ext cx="11445766" cy="5171088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0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zaštita predškolske djece (</a:t>
            </a:r>
            <a:r>
              <a:rPr lang="sr-Latn-RS" sz="2000" b="1" u="sng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6 godina)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Zdravstvenu zaštitu djece u dobi </a:t>
            </a:r>
            <a:r>
              <a:rPr lang="sr-Latn-R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6 godina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osigurava jedan radni tim na 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1.100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osiguranika ove populacije.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Zdravstvenu zaštitu djece u dobi </a:t>
            </a:r>
            <a:r>
              <a:rPr lang="sr-Latn-R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starije od  6 godina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osigurava jedan radni tim na 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osiguranika ove populacije.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slučaju smanjenja procentualnog djela ove dobne grupe u ukupnom stanovništvu, broj timova se određuje na način da se jedan tim za zdravstvenu zaštitu predškolske djece računa minimalno na 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14.000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osiguranika ukupne populacije.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djecu uzrasta do 6 godina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opštu zdravstvenu zaštitu </a:t>
            </a:r>
            <a:r>
              <a:rPr lang="sr-Latn-RS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obezbjeđivaju  pedijatri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u područima gdje pedijatri nisu dostupni ova djeca opštu zdravstvenu zaštitu mogu dobiti u porodičnoj  medicini.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 tima: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doktor </a:t>
            </a:r>
            <a:r>
              <a:rPr lang="sv-S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v-S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pedijatar</a:t>
            </a:r>
            <a:r>
              <a:rPr lang="sv-S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v-S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medicinska sestra/tehni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čar</a:t>
            </a:r>
            <a:r>
              <a:rPr lang="sv-S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SSS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medicinska sestra/tehničr sa završenim prvim ciklusom VSS ili VŠS  VI stepen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6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7DC38-71C4-477B-A814-2AF23A10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STANDARDI RADA U PORODIČNOJ MEDICINI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5A3D-B7B3-4D9D-B91E-C82703C4F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0207" y="1439917"/>
            <a:ext cx="5591503" cy="4965365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Opšta zdravstvena zaštita djece i </a:t>
            </a:r>
            <a:r>
              <a:rPr lang="sr-Latn-RS" sz="2400" b="1" i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omladine u dobi </a:t>
            </a:r>
            <a:r>
              <a:rPr lang="sr-Latn-RS" sz="24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7-19.</a:t>
            </a:r>
            <a:r>
              <a:rPr lang="sr-Latn-R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r-Latn-RS" sz="2400" b="1" i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ClrTx/>
              <a:buNone/>
            </a:pPr>
            <a:endParaRPr lang="sr-Latn-RS" sz="2400" b="1" i="1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Zdravstvenu zaštitu </a:t>
            </a:r>
            <a:r>
              <a:rPr lang="sr-Latn-R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školske djece i omladine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koja nije obuhvaćena porodičnom medicinom, osigurava jedan radni tim na </a:t>
            </a:r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4.700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osiguranika ove populacije.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 tima: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r-Latn-R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doktor(</a:t>
            </a:r>
            <a:r>
              <a:rPr lang="sr-Latn-R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spec. pedijatar, spec. školske medicine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ili doktor medicine)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medicinski tehni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SSS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573AD-6E73-44FC-BADD-71BAC9811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39917"/>
            <a:ext cx="5885793" cy="4965365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sr-Latn-R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Zdravstvena zaštita za stanovništvo </a:t>
            </a:r>
            <a:r>
              <a:rPr lang="sr-Latn-RS" sz="2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 19.</a:t>
            </a:r>
            <a:r>
              <a:rPr lang="sr-Latn-R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god.</a:t>
            </a:r>
            <a:r>
              <a:rPr lang="sr-Latn-RS" sz="2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sr-Latn-RS" sz="28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Zdravstvenu zaštitu za stanovništvo </a:t>
            </a:r>
            <a:r>
              <a:rPr lang="sr-Latn-R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preko 19 godina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koje nije obuhvaćeno porodičnom medicinom, osigurava j</a:t>
            </a:r>
            <a:r>
              <a:rPr lang="sr-Latn-R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edan radni tim na 3.300 osiguranika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ove populacije.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Sastav radnog  tima: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doktor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specijalista </a:t>
            </a:r>
            <a:r>
              <a:rPr lang="sr-Latn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porodične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medicine ili doktor medicine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v-SE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medicinska sestra/tehni</a:t>
            </a:r>
            <a:r>
              <a:rPr lang="sr-Latn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čar</a:t>
            </a:r>
            <a:r>
              <a:rPr lang="sv-S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39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1020</TotalTime>
  <Words>5176</Words>
  <Application>Microsoft Office PowerPoint</Application>
  <PresentationFormat>Widescreen</PresentationFormat>
  <Paragraphs>344</Paragraphs>
  <Slides>37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Calibri-Bold</vt:lpstr>
      <vt:lpstr>Calibri-Italic</vt:lpstr>
      <vt:lpstr>Century Gothic</vt:lpstr>
      <vt:lpstr>font2</vt:lpstr>
      <vt:lpstr>Times New Roman</vt:lpstr>
      <vt:lpstr>Wingdings 3</vt:lpstr>
      <vt:lpstr>Ion</vt:lpstr>
      <vt:lpstr>PATRONAŽNA ZDRAVSTVENA NJEGA  STANDARDI  RADA</vt:lpstr>
      <vt:lpstr>STANDARDI RADA U PORODIČNOJ MEDICINI</vt:lpstr>
      <vt:lpstr>STANDARDI RADA U PORODIČNOJ MEDICINI</vt:lpstr>
      <vt:lpstr>PowerPoint Presentation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STANDARDI RADA U PORODIČNOJ MEDICINI</vt:lpstr>
      <vt:lpstr>POSJETA  PATRONAŽNE SESTRE TRUDNICI</vt:lpstr>
      <vt:lpstr>POSJETA  PATRONAŽNE SESTRE TRUDNICI</vt:lpstr>
      <vt:lpstr>PowerPoint Presentation</vt:lpstr>
      <vt:lpstr>PowerPoint Presentation</vt:lpstr>
      <vt:lpstr>POSJETA  PATRONAŽNE SESTRE TRUDNICI </vt:lpstr>
      <vt:lpstr>POSJETA  PATRONAŽNE SESTRE TRUDNICI</vt:lpstr>
      <vt:lpstr>PowerPoint Presentation</vt:lpstr>
      <vt:lpstr>POSJETA PATRONAŽNE SESTRE TRUDNICI </vt:lpstr>
      <vt:lpstr>PowerPoint Presentation</vt:lpstr>
      <vt:lpstr>POSJETA PATRONAŽNE SESTRE TRUDNICI </vt:lpstr>
      <vt:lpstr>POSJETA PATRONAŽNE SESTRE TRUDNICI</vt:lpstr>
      <vt:lpstr>POSJETA PATRONAŽNE SESTRE TRUDNICI</vt:lpstr>
      <vt:lpstr>PowerPoint Presentation</vt:lpstr>
      <vt:lpstr>PowerPoint Presentation</vt:lpstr>
      <vt:lpstr>POSJETA PATRONAŽNE SESTRE TRUDNICI </vt:lpstr>
      <vt:lpstr>PowerPoint Presentation</vt:lpstr>
      <vt:lpstr>PowerPoint Presentation</vt:lpstr>
      <vt:lpstr>PowerPoint Presentation</vt:lpstr>
      <vt:lpstr>PowerPoint Presentation</vt:lpstr>
      <vt:lpstr>POSJETA PATRONAŽNE SESTRE TRUDNICI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ZDRAVSTVENA NJEGA U  PORODIČNOJ  MEDICINI  I PATRONAŽI  STANDARDI RADA</dc:title>
  <dc:creator>Asus</dc:creator>
  <cp:lastModifiedBy>Asus</cp:lastModifiedBy>
  <cp:revision>34</cp:revision>
  <dcterms:created xsi:type="dcterms:W3CDTF">2021-09-02T06:15:23Z</dcterms:created>
  <dcterms:modified xsi:type="dcterms:W3CDTF">2022-04-04T06:32:59Z</dcterms:modified>
</cp:coreProperties>
</file>