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1" r:id="rId5"/>
    <p:sldId id="285" r:id="rId6"/>
    <p:sldId id="292" r:id="rId7"/>
    <p:sldId id="312" r:id="rId8"/>
    <p:sldId id="311" r:id="rId9"/>
    <p:sldId id="283" r:id="rId10"/>
    <p:sldId id="293" r:id="rId11"/>
    <p:sldId id="277" r:id="rId12"/>
    <p:sldId id="296" r:id="rId13"/>
    <p:sldId id="297" r:id="rId14"/>
    <p:sldId id="310" r:id="rId15"/>
    <p:sldId id="298" r:id="rId16"/>
    <p:sldId id="258" r:id="rId17"/>
    <p:sldId id="276" r:id="rId18"/>
    <p:sldId id="299" r:id="rId19"/>
    <p:sldId id="300" r:id="rId20"/>
    <p:sldId id="301" r:id="rId21"/>
    <p:sldId id="302" r:id="rId22"/>
    <p:sldId id="303" r:id="rId23"/>
    <p:sldId id="304" r:id="rId24"/>
    <p:sldId id="308" r:id="rId25"/>
    <p:sldId id="305" r:id="rId26"/>
    <p:sldId id="306" r:id="rId27"/>
    <p:sldId id="307" r:id="rId28"/>
    <p:sldId id="313" r:id="rId29"/>
    <p:sldId id="295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9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2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88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5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3046-DE29-443A-9A8E-37E5D465924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fif"/><Relationship Id="rId5" Type="http://schemas.openxmlformats.org/officeDocument/2006/relationships/image" Target="../media/image37.jfif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fif"/><Relationship Id="rId5" Type="http://schemas.openxmlformats.org/officeDocument/2006/relationships/image" Target="../media/image45.jfif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f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fif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4389-EB04-4882-B6D1-7AA540E9C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41" y="1122363"/>
            <a:ext cx="1153263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900" b="1" dirty="0">
                <a:solidFill>
                  <a:srgbClr val="FF0000"/>
                </a:solidFill>
              </a:rPr>
              <a:t>ZDRAVSTVENA NJEGA U TRAUMATOLOGIJI </a:t>
            </a:r>
            <a:br>
              <a:rPr lang="sr-Latn-BA" sz="6000" b="1" dirty="0">
                <a:solidFill>
                  <a:srgbClr val="FF0000"/>
                </a:solidFill>
              </a:rPr>
            </a:br>
            <a:r>
              <a:rPr lang="sr-Latn-BA" dirty="0"/>
              <a:t>Prelom kostiju lobanje</a:t>
            </a:r>
            <a:br>
              <a:rPr lang="sr-Latn-BA" dirty="0"/>
            </a:br>
            <a:r>
              <a:rPr lang="sr-Latn-BA" dirty="0"/>
              <a:t>Prelomi i povrede kičme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E7953-0E31-45D0-8EFC-FDF61EF23E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Dr Predrag Grubor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3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0869-77BF-4239-8BC8-D534B200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707" y="0"/>
            <a:ext cx="5603172" cy="1320800"/>
          </a:xfrm>
        </p:spPr>
        <p:txBody>
          <a:bodyPr/>
          <a:lstStyle/>
          <a:p>
            <a:r>
              <a:rPr lang="sr-Latn-BA" dirty="0"/>
              <a:t>Prelomi i povrede kičme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B1EFB-C467-4F7C-A977-1795E419846C}"/>
              </a:ext>
            </a:extLst>
          </p:cNvPr>
          <p:cNvSpPr txBox="1"/>
          <p:nvPr/>
        </p:nvSpPr>
        <p:spPr>
          <a:xfrm>
            <a:off x="77327" y="873065"/>
            <a:ext cx="5935585" cy="53245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mehaničkog gledišta, kičma predstavlja jedinstven kinetički lanac koji zbirom čvrstih (koštanih) i elastičnih (mekih) tkiva može da primi i neutrališe dejstva spoljnjih sila.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direktne i 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indirektne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Najčešći tipovi preloma: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fleksioni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hiperekstenzioni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rotacioni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KONTUZIJE I DISTORZIJE KIČME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povrede kičme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Pretežno povrede zglobnih kapsula, ligamenata...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Klinički: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bol,spazam mišića, otok hematom</a:t>
            </a:r>
          </a:p>
          <a:p>
            <a:pPr marL="742950" lvl="1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 :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striktna imobilizacija na tvrd ležaj 3-5 sedmica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338626-51E6-4804-A178-B0C00FC22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97" y="660400"/>
            <a:ext cx="3570892" cy="6172987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EA74D62-CCF1-4FD3-A665-8761A7670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81" y="-19698"/>
            <a:ext cx="2482592" cy="687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0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503D-46BD-42B3-B34D-C2F5A5AF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981"/>
            <a:ext cx="276632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6342-D06B-4981-8BE7-8443ED24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1488" y="2538138"/>
            <a:ext cx="4184035" cy="388077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sr-Latn-B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ZADNJI ELEMENTI: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jednostrana luksacija faseta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obostrana luksacija faseta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obostrano zaključane fasete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 faseta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procesus spinosisa, prelomi lamina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B4EEC-3DDA-43BE-9F50-B45DCBC69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212" y="1586204"/>
            <a:ext cx="4707284" cy="5187819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sr-Latn-B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KIČME</a:t>
            </a:r>
            <a:b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PREDNJI ELEMENTI: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kompresivni prelomi pršljena bez dislokacije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kompresivni prelomi pršljena sa dislokacijom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avulzivni prelomi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prostori kroz diskalni prostor</a:t>
            </a:r>
          </a:p>
          <a:p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BOČNI ELEMENTI: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bočnih masa</a:t>
            </a:r>
          </a:p>
          <a:p>
            <a:pPr lvl="1">
              <a:buClrTx/>
              <a:buFont typeface="+mj-lt"/>
              <a:buAutoNum type="arabicPeriod"/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pedikula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zultat slika za vratna kiÄma simptomi">
            <a:extLst>
              <a:ext uri="{FF2B5EF4-FFF2-40B4-BE49-F238E27FC236}">
                <a16:creationId xmlns:a16="http://schemas.microsoft.com/office/drawing/2014/main" id="{5ABF20D2-52B9-4419-97F5-837C0652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48" y="2773337"/>
            <a:ext cx="3263552" cy="38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e atlantoaxiale Dislokation | SpringerLink">
            <a:extLst>
              <a:ext uri="{FF2B5EF4-FFF2-40B4-BE49-F238E27FC236}">
                <a16:creationId xmlns:a16="http://schemas.microsoft.com/office/drawing/2014/main" id="{31993D49-86F8-4F9F-B5EC-938A1A6F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65" y="59489"/>
            <a:ext cx="63055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78EDF-D04E-4D77-9279-B02D9781F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518" y="106981"/>
            <a:ext cx="2660347" cy="16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1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EA1A-4D6F-4852-81BB-0F43C58A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510" y="272676"/>
            <a:ext cx="5090049" cy="939282"/>
          </a:xfrm>
        </p:spPr>
        <p:txBody>
          <a:bodyPr>
            <a:normAutofit fontScale="90000"/>
          </a:bodyPr>
          <a:lstStyle/>
          <a:p>
            <a:r>
              <a:rPr lang="sr-Latn-BA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9A6F-5ABE-429E-9909-BEE5C8105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714" y="1987417"/>
            <a:ext cx="4553459" cy="4345751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PRELOMI TIJELA PRŠLJENA</a:t>
            </a:r>
          </a:p>
          <a:p>
            <a:r>
              <a:rPr lang="sr-Latn-B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Fleksioni prelomi</a:t>
            </a:r>
            <a:r>
              <a:rPr lang="sr-Latn-BA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najčešći</a:t>
            </a:r>
          </a:p>
          <a:p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 kompresije djeluje po uzdužnoj osnovi u smislu stapanja, natjerujući kičmu u hiperfleksiju, prednji dio jednog pršljena popusti, bude zgnječen  korpusom gornjeg pršljena</a:t>
            </a:r>
          </a:p>
          <a:p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Prelom </a:t>
            </a:r>
            <a:r>
              <a:rPr lang="sr-Latn-B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tjela pršljena kombinuje sa prelomom diskusa</a:t>
            </a:r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koji se utisne u tijelo ili prema kičmenom kanalu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97F6B-02C5-4C8C-8A40-C87475736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75" y="1367487"/>
            <a:ext cx="6055507" cy="5042644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Anamneza</a:t>
            </a:r>
          </a:p>
          <a:p>
            <a:pPr lvl="1">
              <a:spcBef>
                <a:spcPts val="0"/>
              </a:spcBef>
            </a:pP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Bol, kao probod  ili pečenje u leđima ili stomaku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Inspekcijom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,lokalno ekskorijacije, razderotine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Palpacijom: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aksijalnim pritiskom i perkusijom postoji bolna osjetljivost i bol na spinoznim nastavcima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Spazam mišića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Grba(kifoza)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uslijed prominiranja jednog ili više spinoznih nastavaka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Neurološki pregled,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utvrditi ili isključiti  povredu medule spinalis  ili nervnih korjenova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postoji paraliza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odrediti opseg izvršiti redukciju kako bi se otklonio  pritisak na medulu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Radiografija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pondilolisteza">
            <a:extLst>
              <a:ext uri="{FF2B5EF4-FFF2-40B4-BE49-F238E27FC236}">
                <a16:creationId xmlns:a16="http://schemas.microsoft.com/office/drawing/2014/main" id="{A5D81C31-BA79-4658-9CB8-33B3B92A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777" y="24395"/>
            <a:ext cx="1944610" cy="19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D8EA5-3C0E-46BD-B9FF-E71B8C0B4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66" y="58458"/>
            <a:ext cx="1302375" cy="148290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910F538-4B50-4E4E-B095-65924F43DF14}"/>
              </a:ext>
            </a:extLst>
          </p:cNvPr>
          <p:cNvSpPr/>
          <p:nvPr/>
        </p:nvSpPr>
        <p:spPr>
          <a:xfrm flipH="1">
            <a:off x="2969815" y="9726"/>
            <a:ext cx="148736" cy="52590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4DBE8A-9DCE-4CAC-9E6A-395BB87F7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79" y="747556"/>
            <a:ext cx="1409706" cy="1239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538445-FC4B-4E2D-9E8B-A47A551B3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" y="9726"/>
            <a:ext cx="1918327" cy="1580366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E3421634-E32A-4C40-9A6D-0A0695A404B5}"/>
              </a:ext>
            </a:extLst>
          </p:cNvPr>
          <p:cNvSpPr/>
          <p:nvPr/>
        </p:nvSpPr>
        <p:spPr>
          <a:xfrm>
            <a:off x="636019" y="352660"/>
            <a:ext cx="157486" cy="34434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8565-0217-4C09-8306-152B748F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89AE-D5E5-422D-8BEB-541D6AB9B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250" y="1614196"/>
            <a:ext cx="4572120" cy="510384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 fleksionih povreda kičme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povrijeđenog</a:t>
            </a:r>
          </a:p>
          <a:p>
            <a:pPr lvl="1"/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 torakalne ili lubalne kičme: podignit ga “kao cjelinu“, potrbuške</a:t>
            </a:r>
          </a:p>
          <a:p>
            <a:pPr lvl="1"/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vratne kičme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glavu treba održavati u položaju umjerene ekstenzije i podupretu bočno od pratioca, savijena marama iza vrata  održi fiziološku lordozu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KONZRVATIVNO LIJEČENJE</a:t>
            </a:r>
          </a:p>
          <a:p>
            <a:pPr lvl="1"/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prelom mali, bez deformiteta, kičma se imobilizuje u položaju  hiperekstenzije stavljanjem 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gipsanog midera 4-6 nedelja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zamjenjuje se  ortopedskim miderom 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mjeseca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54507-2B0A-44A8-93E3-B4EB5BD1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548882"/>
            <a:ext cx="4184034" cy="510384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HIRURŠKO LIJEČENJE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Teški dislokovani prelomi prignječe medulu spinalis  između zadnjih ivica korpusa donjeg pršljena i zadnjeg luka gornjeg pršljena</a:t>
            </a: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kvadriplegija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kod povrede vratnog djela kičme</a:t>
            </a: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paraplegija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nižoj leziji</a:t>
            </a: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lezija nervnih korjenova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kaude ekvine imaju oblik perifernih nerbnih povreda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06DC1-63F1-4229-AE49-FBAF16E59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459203"/>
            <a:ext cx="2962858" cy="4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MIDER -- Mali oglasi i prodavnice # Goglasi.com">
            <a:extLst>
              <a:ext uri="{FF2B5EF4-FFF2-40B4-BE49-F238E27FC236}">
                <a16:creationId xmlns:a16="http://schemas.microsoft.com/office/drawing/2014/main" id="{0F37929C-D334-45FE-8106-DC473DA1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31" y="95354"/>
            <a:ext cx="695772" cy="1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9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370F632-FC00-4709-86BB-E2719AB2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500"/>
            <a:ext cx="6040707" cy="1320800"/>
          </a:xfrm>
        </p:spPr>
        <p:txBody>
          <a:bodyPr/>
          <a:lstStyle/>
          <a:p>
            <a:r>
              <a:rPr lang="sr-Latn-BA" dirty="0"/>
              <a:t>Prelomi i povrede kičme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B12F1-90AF-49C4-A486-BA254A9BF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60" y="1628744"/>
            <a:ext cx="5225143" cy="4619656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C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OSTEOPOROZA- </a:t>
            </a:r>
            <a:r>
              <a:rPr lang="sr-Latn-C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metabolička bolest određena </a:t>
            </a:r>
            <a:r>
              <a:rPr lang="sr-Latn-C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smanjenom  masom koštanog tkiva po jedinici volumena</a:t>
            </a:r>
            <a:r>
              <a:rPr lang="sr-Latn-C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 sa normalnom mineralizacijom koštanog matriksa.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sr-Latn-B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r-Latn-BA" sz="2000" b="1" i="1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osteoklasti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napadaji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razgrađuju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sr-Latn-BA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osteoblasti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mogućnosti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potpuno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obnove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to u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normalnim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okolnostima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slučaj</a:t>
            </a:r>
            <a:endParaRPr lang="sr-Latn-C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bs-Latn-B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Osteoporozu karekteriše:</a:t>
            </a:r>
          </a:p>
          <a:p>
            <a:pPr lvl="1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bs-Latn-B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smanjenjenje koštane mase, </a:t>
            </a:r>
          </a:p>
          <a:p>
            <a:pPr lvl="1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bs-Latn-B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poremećajem  strukture kosti,</a:t>
            </a:r>
          </a:p>
          <a:p>
            <a:pPr lvl="1" eaLnBrk="1" hangingPunct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bs-Latn-B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nedekvatnom mineralizacijom kosti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905898-C390-4337-8C48-809D8EFCC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104" y="212532"/>
            <a:ext cx="4903116" cy="610429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marR="0" fontAlgn="base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najučestalijim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osteoporotskim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prelomima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2-3 puta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učestaliji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kuka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spontanom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prelomu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tjela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kičmenog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pršljena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torakalne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kičme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Simptomi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nagla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leđima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minimalne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Posljedice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gubitak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visine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deformiteti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kičmee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koji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dovode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smanjene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pokretljivosti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pacijeta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Dg: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radiografija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sr-Latn-CS" sz="2400" b="1" u="sng" dirty="0">
                <a:latin typeface="Times New Roman" pitchFamily="18" charset="0"/>
                <a:cs typeface="Times New Roman" pitchFamily="18" charset="0"/>
              </a:rPr>
              <a:t>1.“Bifokalni“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sr-Latn-CS" sz="2400" b="1" dirty="0">
                <a:latin typeface="Times New Roman" pitchFamily="18" charset="0"/>
                <a:cs typeface="Times New Roman" pitchFamily="18" charset="0"/>
              </a:rPr>
              <a:t>" poput ribljeg repa“ 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pršljen gdje središnji dio nije jednak visine  kao prednja i zadnja granica</a:t>
            </a:r>
          </a:p>
          <a:p>
            <a:pPr lvl="1">
              <a:defRPr/>
            </a:pPr>
            <a:r>
              <a:rPr lang="sr-Latn-CS" sz="2400" b="1" u="sng" dirty="0">
                <a:latin typeface="Times New Roman" pitchFamily="18" charset="0"/>
                <a:cs typeface="Times New Roman" pitchFamily="18" charset="0"/>
              </a:rPr>
              <a:t>2." Klinasti“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pršljen reduciran anteriorne  a normalne posteriorne granice.</a:t>
            </a:r>
          </a:p>
          <a:p>
            <a:pPr lvl="1">
              <a:defRPr/>
            </a:pPr>
            <a:r>
              <a:rPr lang="sr-Latn-CS" sz="2400" b="1" u="sng" dirty="0">
                <a:latin typeface="Times New Roman" pitchFamily="18" charset="0"/>
                <a:cs typeface="Times New Roman" pitchFamily="18" charset="0"/>
              </a:rPr>
              <a:t>3." kompresivni“</a:t>
            </a:r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 pršljen gdje su anteriorna i posteriorni zid jednako suženi</a:t>
            </a:r>
            <a:r>
              <a:rPr lang="sr-Latn-C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65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individualno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svakome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zavisno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lokalizacije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simptoma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radiološkog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nalaza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47243-81A1-421F-89F9-8902A20D2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089" y="130825"/>
            <a:ext cx="1504950" cy="3028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9C945-C5C6-42EF-8220-73991111FCBE}"/>
              </a:ext>
            </a:extLst>
          </p:cNvPr>
          <p:cNvSpPr txBox="1"/>
          <p:nvPr/>
        </p:nvSpPr>
        <p:spPr>
          <a:xfrm>
            <a:off x="11465292" y="1483515"/>
            <a:ext cx="28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C500A-8501-467A-91C5-160D45E7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8472" y="3016808"/>
            <a:ext cx="1213528" cy="27028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616AFE-4958-4442-810E-AED60FD9A597}"/>
              </a:ext>
            </a:extLst>
          </p:cNvPr>
          <p:cNvSpPr txBox="1"/>
          <p:nvPr/>
        </p:nvSpPr>
        <p:spPr>
          <a:xfrm>
            <a:off x="11608088" y="3198167"/>
            <a:ext cx="285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66226AFA-EB07-4954-B7EE-A1F343523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42932"/>
              </p:ext>
            </p:extLst>
          </p:nvPr>
        </p:nvGraphicFramePr>
        <p:xfrm>
          <a:off x="7844207" y="5465731"/>
          <a:ext cx="366871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perPort Document" r:id="rId5" imgW="4526280" imgH="1965960" progId="Paper.Document">
                  <p:embed/>
                </p:oleObj>
              </mc:Choice>
              <mc:Fallback>
                <p:oleObj name="PaperPort Document" r:id="rId5" imgW="4526280" imgH="1965960" progId="Paper.Document">
                  <p:embed/>
                  <p:pic>
                    <p:nvPicPr>
                      <p:cNvPr id="14" name="Content Placeholder 4">
                        <a:extLst>
                          <a:ext uri="{FF2B5EF4-FFF2-40B4-BE49-F238E27FC236}">
                            <a16:creationId xmlns:a16="http://schemas.microsoft.com/office/drawing/2014/main" id="{ADDE467F-C068-4AD2-A8C0-E8C78724FB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207" y="5465731"/>
                        <a:ext cx="3668712" cy="13255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BFB56F6-240A-4963-B15F-09F38E3AEA1E}"/>
              </a:ext>
            </a:extLst>
          </p:cNvPr>
          <p:cNvSpPr txBox="1"/>
          <p:nvPr/>
        </p:nvSpPr>
        <p:spPr>
          <a:xfrm>
            <a:off x="7996335" y="5861092"/>
            <a:ext cx="3516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sz="2400" b="1" dirty="0">
                <a:solidFill>
                  <a:srgbClr val="FF0000"/>
                </a:solidFill>
              </a:rPr>
              <a:t>1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2DC112-1AEF-4761-92C8-1F58AE182A1C}"/>
              </a:ext>
            </a:extLst>
          </p:cNvPr>
          <p:cNvSpPr txBox="1"/>
          <p:nvPr/>
        </p:nvSpPr>
        <p:spPr>
          <a:xfrm>
            <a:off x="10070950" y="5605713"/>
            <a:ext cx="61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sz="1800" b="1" dirty="0">
                <a:solidFill>
                  <a:srgbClr val="FF0000"/>
                </a:solidFill>
              </a:rPr>
              <a:t>3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4EA8-D842-48A7-B4A3-177AEB08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386" y="205273"/>
            <a:ext cx="5915609" cy="1320800"/>
          </a:xfrm>
        </p:spPr>
        <p:txBody>
          <a:bodyPr/>
          <a:lstStyle/>
          <a:p>
            <a:r>
              <a:rPr lang="sr-Latn-BA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98E0-F136-4CCD-888C-B6FE0EAE1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902" y="2160589"/>
            <a:ext cx="5206482" cy="4492138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Ekstenzioni prelomi kičme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lokalizovani u cervikalnom djelu kičme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Prilikom pada na bradu ili lice, na cervikalni dio kičme djeluje sila  prema natrag i nagore, spinozni i artikularni nastavci se sabijaju, pa djelujući kao podupirač izazovu rupturu prednjeg uzdužnog ligamenta.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Separacija nastaje  između spongioze  tjela pršljena i susjedne hrskavičave pločice.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Ništa nema kod ove dislokacije da spriječi spontanu redukciju/repoziciju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većine postoje prelomi i iščašenja zadnjih koštanih elemenata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C48B63-3B47-437B-BA2A-AA0654974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81"/>
            <a:ext cx="1889577" cy="198068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0B369E9-6A38-4914-A72A-B0C18BFFE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9724" y="2160589"/>
            <a:ext cx="5817516" cy="429619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TRZAJNA POVREDA VRATNE KIČME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WHIPLASH INJURY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uveo je 1928. Crowe 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10% pacijenata ostaju stalne subjektivne tegobe u vratu, 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1/4 prelazi u hronični oblik, kad bolovi u vratu traju duže od šest meseci 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posao se ne vraća 7% pacijenata. </a:t>
            </a:r>
          </a:p>
          <a:p>
            <a:pPr>
              <a:spcBef>
                <a:spcPts val="0"/>
              </a:spcBef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 godišnje košta oko </a:t>
            </a:r>
            <a:r>
              <a:rPr 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milijardi dolara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lika 3">
            <a:extLst>
              <a:ext uri="{FF2B5EF4-FFF2-40B4-BE49-F238E27FC236}">
                <a16:creationId xmlns:a16="http://schemas.microsoft.com/office/drawing/2014/main" id="{61B11E61-840E-4FB9-A4C1-EAA99FD52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684" y="125338"/>
            <a:ext cx="2444167" cy="16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0FBDA5-33DE-4634-8CB4-3AD32CCF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Prelomi i povrede kičme</a:t>
            </a:r>
            <a:endParaRPr lang="en-US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571871-DC48-4E8F-8760-4A26E5378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927" y="1930400"/>
            <a:ext cx="7876299" cy="4731657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TRZAJNA POVREDA VRATNE KIČME</a:t>
            </a:r>
            <a:r>
              <a:rPr 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WHIPLASH INJURY</a:t>
            </a:r>
          </a:p>
          <a:p>
            <a:pPr>
              <a:spcBef>
                <a:spcPts val="0"/>
              </a:spcBef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stepen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predstavlja stanje bez povrede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stepena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predstavljaju povredu s normalnim  kliničkim nalazom, uz subjektivni osećaj bola u vratu i ukočenošću vrata.</a:t>
            </a:r>
          </a:p>
          <a:p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stepena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trzajne povrede vrata, koji se nalazi kod 50–60% pacijenata, </a:t>
            </a:r>
            <a:r>
              <a:rPr lang="sr-Latn-R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obim pokretljivosti vrata je smanjen s jasnom tačkom maksimalne bolnosti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R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predjelu vratnih nastavaka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pršljenova. </a:t>
            </a:r>
          </a:p>
          <a:p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  stepen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 se viđa kod 2–6% pacijenata (klinički znaci I i II) i postojanje objektivni </a:t>
            </a:r>
            <a:r>
              <a:rPr lang="sr-Latn-R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neurološki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znakova. </a:t>
            </a:r>
            <a:r>
              <a:rPr lang="sr-Latn-R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Sniženi tetivni refleksi, smanjena mišićna snaga ekstremiteta i sniženje senzibiliteta u rukama i nogama koje prati dermatomalnu distribuciju </a:t>
            </a:r>
          </a:p>
          <a:p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stepen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prelomia subluksacijama / luksacijama, koji se sreću veoma rjetko u indirektnoj traumi vratne kičme 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A999A9-A6BC-45C3-876D-20DF87938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1491" y="1576679"/>
            <a:ext cx="3432403" cy="1940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6DEBC-54BB-419D-9A7C-F4D45599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95" y="3498980"/>
            <a:ext cx="2109131" cy="24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9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97C0-97A4-4002-9969-3F55777A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44" y="167814"/>
            <a:ext cx="8596668" cy="887469"/>
          </a:xfrm>
        </p:spPr>
        <p:txBody>
          <a:bodyPr/>
          <a:lstStyle/>
          <a:p>
            <a:pPr algn="ctr"/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43973-086E-4D13-8CD5-B364571CF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64" y="1055283"/>
            <a:ext cx="4994450" cy="5634903"/>
          </a:xfrm>
          <a:ln w="38100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r>
              <a:rPr lang="sr-Latn-BA" sz="8800" b="0" i="0" dirty="0">
                <a:solidFill>
                  <a:srgbClr val="262626"/>
                </a:solidFill>
                <a:effectLst/>
                <a:latin typeface="Gotham"/>
              </a:rPr>
              <a:t>Z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naci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simptomi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8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WHIPLASH INJURY 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pokazuju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tendenciju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prvih</a:t>
            </a:r>
            <a:r>
              <a:rPr lang="en-US" sz="8800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8800" b="1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8800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sr-Latn-BA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manifestovati:</a:t>
            </a:r>
            <a:endParaRPr lang="en-US" sz="88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ukočenost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trnulost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gornjim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ekstremitetima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lavobolje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spcBef>
                <a:spcPts val="0"/>
              </a:spcBef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graničenje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pokreta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vratnoj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kičmi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</a:pPr>
            <a:r>
              <a:rPr lang="sr-Latn-BA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ubitak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obima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pokreta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vratu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rtoglavicu</a:t>
            </a:r>
            <a:endParaRPr lang="en-US" sz="88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b="1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Neki pacijenti mogu imati: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štećenje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ujanje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ušima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ormećaje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spavanja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ritabilnost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edostatak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koncentracije</a:t>
            </a: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8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oremećaj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memorije</a:t>
            </a:r>
            <a:r>
              <a:rPr lang="en-US" sz="8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3E533-CB31-49DC-8F38-DF593C6E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4" y="1662392"/>
            <a:ext cx="6997422" cy="401062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sr-Latn-B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</a:p>
          <a:p>
            <a:pPr algn="l">
              <a:spcBef>
                <a:spcPts val="0"/>
              </a:spcBef>
            </a:pP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većine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vratne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kičme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prestaje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spontano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96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sr-Latn-BA" sz="9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Medicinski tretman:</a:t>
            </a:r>
          </a:p>
          <a:p>
            <a:pPr lvl="1">
              <a:spcBef>
                <a:spcPts val="0"/>
              </a:spcBef>
            </a:pPr>
            <a:r>
              <a:rPr lang="sr-Latn-BA" sz="9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imobilizacija(šanc, meki/tvrdi)</a:t>
            </a:r>
          </a:p>
          <a:p>
            <a:pPr lvl="1">
              <a:spcBef>
                <a:spcPts val="0"/>
              </a:spcBef>
            </a:pPr>
            <a:r>
              <a:rPr lang="sr-Latn-BA" sz="9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uzimanje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analgetika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mišićnih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relaksanasa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injekcija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cilju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olakšavanja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vratne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kičme</a:t>
            </a:r>
            <a:endParaRPr lang="en-US" sz="96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9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dmor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endParaRPr lang="en-US" sz="96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9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plikaciju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leda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toplote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povređenu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regiju</a:t>
            </a:r>
            <a:endParaRPr lang="en-US" sz="96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Praktikovanje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fizikalne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terapije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cilju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uspostavljanja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mišićne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snage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posturalnog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položaja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restoraciju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fizioloških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pokreta</a:t>
            </a:r>
            <a:r>
              <a:rPr lang="en-US" sz="96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endParaRPr lang="en-US" sz="96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40601-1860-4C1F-9238-0E06C92E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389" y="-7823"/>
            <a:ext cx="2051567" cy="20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3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7CD1-16D5-49BB-AA6E-7D7EC632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012" y="-14514"/>
            <a:ext cx="5635062" cy="1320800"/>
          </a:xfrm>
        </p:spPr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47A6A-D5BF-45A5-885A-1409371AF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692" y="1539551"/>
            <a:ext cx="5797420" cy="5140696"/>
          </a:xfrm>
          <a:ln w="38100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sr-Latn-BA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IŠČAŠENJE  PRŠLJENOVA</a:t>
            </a:r>
          </a:p>
          <a:p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cervikalnom djelu kičme luksacija je tipična povreda, zato što artikularni  nastavci leže skoro horizontalno, tako da naglo obrtanje  vrata može  da ih rotira  naprijed preko nižeg</a:t>
            </a:r>
          </a:p>
          <a:p>
            <a:r>
              <a:rPr lang="sr-Latn-BA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Jednostrano iščašenje</a:t>
            </a:r>
          </a:p>
          <a:p>
            <a:r>
              <a:rPr lang="sr-Latn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zahvata C4,C5 iC6</a:t>
            </a:r>
          </a:p>
          <a:p>
            <a:r>
              <a:rPr lang="sr-Latn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Artikularne površine gornjeg pršljena skliznu naprijed,  preko donjeg i zaglave se u  intravertebralnom urezu (luksacija/ subluksacija.</a:t>
            </a:r>
          </a:p>
          <a:p>
            <a:r>
              <a:rPr lang="sr-Latn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Kontuzovan nerv;od pareza do paralize</a:t>
            </a:r>
          </a:p>
          <a:p>
            <a:r>
              <a:rPr lang="sr-Latn-B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</a:p>
          <a:p>
            <a:r>
              <a:rPr lang="sr-Latn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Bol,ukočenost vrata sa fiksacijom glave  u abnormalnom položaju, glava nagnuta  na stranu povrede, dok brada gleda sa suprotnu stranu</a:t>
            </a:r>
          </a:p>
          <a:p>
            <a:r>
              <a:rPr lang="sr-Latn-B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 duž nerva koji je lediran</a:t>
            </a:r>
          </a:p>
          <a:p>
            <a:endParaRPr lang="sr-Latn-B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690C2-3C1D-44EB-AB08-2466BBADE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677" y="1539551"/>
            <a:ext cx="5227281" cy="5019869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sr-Latn-BA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Obostrano iščašenje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Težka povreda koju mogu da prate prelomi i povrede medule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Zglobna kapsula  i ligamenti su rupturisani,  kao i diskus,obe artikularne  površine gornjih pršljenova pomjerene su naprijed u intervertebralni urez, dislokacija je skoro uvijek potpuna</a:t>
            </a:r>
          </a:p>
          <a:p>
            <a:r>
              <a:rPr lang="sr-Latn-B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Glava pomjerena naprijed, brada fiksirana u srednjoj liniji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može rotirati glavu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Deformacija trnasti nastavaka u ravni iščašenja lako se palpira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Bolovi i eventualna oduzetost u predjelu  prednjih korjenova obostrana</a:t>
            </a:r>
          </a:p>
          <a:p>
            <a:r>
              <a:rPr lang="sr-Latn-B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RTG-vidljivo pomjeranje korpusa</a:t>
            </a:r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384A2-85EF-4699-AED1-496CF81C2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546" y="-14514"/>
            <a:ext cx="2637453" cy="1908157"/>
          </a:xfrm>
          <a:prstGeom prst="rect">
            <a:avLst/>
          </a:prstGeom>
        </p:spPr>
      </p:pic>
      <p:pic>
        <p:nvPicPr>
          <p:cNvPr id="8" name="Slika 7" descr="Slika na kojoj se nalazi rendgenski film, osoba&#10;&#10;Opis je automatski generisan">
            <a:extLst>
              <a:ext uri="{FF2B5EF4-FFF2-40B4-BE49-F238E27FC236}">
                <a16:creationId xmlns:a16="http://schemas.microsoft.com/office/drawing/2014/main" id="{83BB471E-F274-41AE-86DB-D0935FEBF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113" y="2437078"/>
            <a:ext cx="1255461" cy="395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FA862-6BB7-4E0F-A9E5-F9E35D125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2" y="509320"/>
            <a:ext cx="1492898" cy="1384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95ED1B-FA51-474C-9C93-3686EB29E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6" y="91751"/>
            <a:ext cx="2143125" cy="144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59820A-5468-46DA-B913-F2CD81831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30" y="5523221"/>
            <a:ext cx="1760968" cy="11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FF34-06BE-44E8-8F0B-A3007002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B4EC-21CA-4806-BC5C-F489ECAE8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2160589"/>
            <a:ext cx="6204857" cy="3880772"/>
          </a:xfrm>
        </p:spPr>
        <p:txBody>
          <a:bodyPr>
            <a:normAutofit/>
          </a:bodyPr>
          <a:lstStyle/>
          <a:p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</a:p>
          <a:p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Manuelna repozicija  sa  anestezijom</a:t>
            </a:r>
          </a:p>
          <a:p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Lagana Crutchfield –trakcija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Gipseni mider koji uključuje:glavu,vrat i tijelo 4-5 nedelja</a:t>
            </a:r>
          </a:p>
          <a:p>
            <a:endParaRPr lang="en-US" sz="20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68A9F60-3121-441E-AC43-32D83C816C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7062" y="2630544"/>
            <a:ext cx="2600325" cy="1762125"/>
          </a:xfrm>
          <a:prstGeom prst="rect">
            <a:avLst/>
          </a:prstGeom>
        </p:spPr>
      </p:pic>
      <p:pic>
        <p:nvPicPr>
          <p:cNvPr id="6" name="Picture 2" descr="SLOŽENOST NEGE PACIJENATA SA KRANIJALNOM TRAKCIJOM">
            <a:extLst>
              <a:ext uri="{FF2B5EF4-FFF2-40B4-BE49-F238E27FC236}">
                <a16:creationId xmlns:a16="http://schemas.microsoft.com/office/drawing/2014/main" id="{99493911-A0E9-4611-A56A-C5BEA687C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93" y="357536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730E5-2A1F-458A-A2DB-15362D44F4A8}"/>
              </a:ext>
            </a:extLst>
          </p:cNvPr>
          <p:cNvSpPr txBox="1"/>
          <p:nvPr/>
        </p:nvSpPr>
        <p:spPr>
          <a:xfrm>
            <a:off x="7037062" y="2176149"/>
            <a:ext cx="2498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Crutchfield –trakcija 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8DAD4-DC6A-4EA3-B97D-C137C4F8CCAF}"/>
              </a:ext>
            </a:extLst>
          </p:cNvPr>
          <p:cNvSpPr txBox="1"/>
          <p:nvPr/>
        </p:nvSpPr>
        <p:spPr>
          <a:xfrm>
            <a:off x="7658165" y="4477732"/>
            <a:ext cx="220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Gipseni mider 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4F4ED-175A-4DFA-9154-11E0E5F31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73" y="4847064"/>
            <a:ext cx="1818529" cy="1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4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D3455-F5B7-445E-8B16-2C4A49FF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859" y="571500"/>
            <a:ext cx="5792704" cy="1320800"/>
          </a:xfrm>
        </p:spPr>
        <p:txBody>
          <a:bodyPr/>
          <a:lstStyle/>
          <a:p>
            <a:r>
              <a:rPr lang="sr-Latn-BA" dirty="0"/>
              <a:t>Prelom kostiju lobanje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1A2F53-5560-4D5D-9B87-18BC44AC9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676400"/>
            <a:ext cx="6395271" cy="4772025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Kraniocerebralne povrede predstavljaju cjelinu  kako u dijagnostičkom tako i u terapijskom pogledu.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glave prenosi se  na mozak, preko lobanje i daju zajedničke pojave i sindrome.</a:t>
            </a:r>
          </a:p>
          <a:p>
            <a:pPr marL="0" indent="0">
              <a:spcBef>
                <a:spcPts val="0"/>
              </a:spcBef>
              <a:buNone/>
            </a:pP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lasifikacija kraniocerebralnih povreda: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B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1.Povreda mekih tkiva poglavine</a:t>
            </a:r>
          </a:p>
          <a:p>
            <a:pPr marL="800100" lvl="2">
              <a:spcBef>
                <a:spcPts val="0"/>
              </a:spcBef>
            </a:pPr>
            <a:r>
              <a:rPr lang="en-US" sz="24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subkutani</a:t>
            </a:r>
            <a:r>
              <a:rPr 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hematom</a:t>
            </a:r>
            <a:endParaRPr lang="sr-Latn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spcBef>
                <a:spcPts val="0"/>
              </a:spcBef>
            </a:pPr>
            <a:r>
              <a:rPr lang="en-US" sz="24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razderine</a:t>
            </a:r>
            <a:r>
              <a:rPr 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poglavine</a:t>
            </a:r>
            <a:endParaRPr lang="sr-Latn-BA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4C7B5C-1467-46C3-8B81-DF1DACD0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4" y="1077189"/>
            <a:ext cx="3804172" cy="239273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7240186-49E7-4F25-82B5-DA1F547CE3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65563" y="3598093"/>
            <a:ext cx="2282537" cy="28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9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8F11-FA5B-4FF7-80EF-DC354FAD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D642-04C1-413B-A306-41CF22E95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82" y="1670180"/>
            <a:ext cx="4684087" cy="5066522"/>
          </a:xfrm>
        </p:spPr>
        <p:txBody>
          <a:bodyPr>
            <a:normAutofit/>
          </a:bodyPr>
          <a:lstStyle/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i iščašenja  atlasa i axisa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dislokacija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rotatorna atlasa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preko epistrofeusa da njegov  zglobni nastavak sklizne i zaglavi se u intravertebralni urez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dislokacija epistrofeusa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prelomom  nastavka je obično  je smrtonosna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 </a:t>
            </a:r>
          </a:p>
          <a:p>
            <a:pPr lvl="1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RTG,CT,NMR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Terapija</a:t>
            </a:r>
          </a:p>
          <a:p>
            <a:pPr lvl="1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leži na tvrdoj podlozi sa glavom u hiperekstenziji i poduprt bočno</a:t>
            </a:r>
          </a:p>
          <a:p>
            <a:pPr lvl="1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gipseni mider 6 mjesci</a:t>
            </a:r>
          </a:p>
          <a:p>
            <a:pPr lvl="1"/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hirurška terapija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 descr="Slika na kojoj se nalazi tekst&#10;&#10;Opis je automatski generisan">
            <a:extLst>
              <a:ext uri="{FF2B5EF4-FFF2-40B4-BE49-F238E27FC236}">
                <a16:creationId xmlns:a16="http://schemas.microsoft.com/office/drawing/2014/main" id="{64AA72D6-3875-4A5F-9BA1-F5F54AA58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01" y="0"/>
            <a:ext cx="2532298" cy="2160384"/>
          </a:xfrm>
          <a:prstGeom prst="rect">
            <a:avLst/>
          </a:prstGeom>
        </p:spPr>
      </p:pic>
      <p:pic>
        <p:nvPicPr>
          <p:cNvPr id="7" name="Čuvar mesta za sadržaj 5" descr="Slika na kojoj se nalazi tekst, mapa&#10;&#10;Opis je automatski generisan">
            <a:extLst>
              <a:ext uri="{FF2B5EF4-FFF2-40B4-BE49-F238E27FC236}">
                <a16:creationId xmlns:a16="http://schemas.microsoft.com/office/drawing/2014/main" id="{8F0A2C62-4B66-41BB-A0B2-B6FE91398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055638"/>
            <a:ext cx="2155997" cy="2995996"/>
          </a:xfrm>
          <a:prstGeom prst="rect">
            <a:avLst/>
          </a:prstGeom>
        </p:spPr>
      </p:pic>
      <p:pic>
        <p:nvPicPr>
          <p:cNvPr id="8" name="Slika 4" descr="Slika na kojoj se nalazi tekst, mapa&#10;&#10;Opis je automatski generisan">
            <a:extLst>
              <a:ext uri="{FF2B5EF4-FFF2-40B4-BE49-F238E27FC236}">
                <a16:creationId xmlns:a16="http://schemas.microsoft.com/office/drawing/2014/main" id="{21352DAA-5A05-4410-B351-EAA144220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11" y="5176872"/>
            <a:ext cx="3473127" cy="1233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504633-A961-4E1A-A9C6-A2CAFEDDF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93" y="83571"/>
            <a:ext cx="2605708" cy="237285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38B3D6C-0222-4F41-9842-308F74A329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96" y="2027803"/>
            <a:ext cx="2200275" cy="2076450"/>
          </a:xfrm>
        </p:spPr>
      </p:pic>
      <p:pic>
        <p:nvPicPr>
          <p:cNvPr id="14" name="Čuvar mesta za sadržaj 9" descr="Slika na kojoj se nalazi tekst, mapa&#10;&#10;Opis je automatski generisan">
            <a:extLst>
              <a:ext uri="{FF2B5EF4-FFF2-40B4-BE49-F238E27FC236}">
                <a16:creationId xmlns:a16="http://schemas.microsoft.com/office/drawing/2014/main" id="{70A301A1-F085-44AC-B20C-C3B9C91BBA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67" y="4797336"/>
            <a:ext cx="2942705" cy="19036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F4F5C3-8B90-4911-8FF1-19E5E1A544A1}"/>
              </a:ext>
            </a:extLst>
          </p:cNvPr>
          <p:cNvSpPr txBox="1"/>
          <p:nvPr/>
        </p:nvSpPr>
        <p:spPr>
          <a:xfrm>
            <a:off x="4861369" y="4144757"/>
            <a:ext cx="2313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i="1" dirty="0"/>
              <a:t>X+Y veći od 7 mm</a:t>
            </a:r>
          </a:p>
          <a:p>
            <a:r>
              <a:rPr lang="sr-Latn-RS" b="1" i="1" dirty="0"/>
              <a:t>ruptura transv. ligg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19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E5BD-BB34-43F3-A079-7F6D2E56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9DBEF-3CB8-4B9E-916A-0E2D2B735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273" y="1828863"/>
            <a:ext cx="7105877" cy="4861185"/>
          </a:xfrm>
        </p:spPr>
        <p:txBody>
          <a:bodyPr>
            <a:normAutofit lnSpcReduction="10000"/>
          </a:bodyPr>
          <a:lstStyle/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NASTAVAKA/processus transversus/</a:t>
            </a:r>
          </a:p>
          <a:p>
            <a:pPr lvl="1"/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Izolovani prelomi poprečnih nastavaka lokalizovani na lumbalnoj regiji L2-L4</a:t>
            </a:r>
          </a:p>
          <a:p>
            <a:pPr lvl="1"/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Posljedica direktne traume  evulzivni prelomi,kontrekcija mišića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</a:p>
          <a:p>
            <a:pPr lvl="1"/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Iznenadan oštar bol paravertebralno u donjim djelu leđa i nesposobnost</a:t>
            </a:r>
          </a:p>
          <a:p>
            <a:pPr lvl="1"/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Spazam mišića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</a:p>
          <a:p>
            <a:pPr lvl="1"/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 na tvrdoj podlozi nekoliko dana, potom nošenje platnenih midera</a:t>
            </a:r>
          </a:p>
          <a:p>
            <a:pPr lvl="1"/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ne dolazi od koštane  sanacije preloma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umbar transverse process fracture in sport: rare or underreported?">
            <a:extLst>
              <a:ext uri="{FF2B5EF4-FFF2-40B4-BE49-F238E27FC236}">
                <a16:creationId xmlns:a16="http://schemas.microsoft.com/office/drawing/2014/main" id="{9BE2B685-AD20-4910-BE35-F560764CA7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063" y="203034"/>
            <a:ext cx="2537927" cy="21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017FB-415E-4701-BFB1-5053FFD46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9" y="59710"/>
            <a:ext cx="2351314" cy="2799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7D6C5-CD58-4419-9959-307470F6A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52" y="4850575"/>
            <a:ext cx="2428875" cy="188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BC2BD-7CA3-4043-8396-B71466B36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074" y="2670984"/>
            <a:ext cx="1857375" cy="2567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C61E8-F04F-4D19-B11C-45305F0FB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8865" y="2485232"/>
            <a:ext cx="2143125" cy="25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29D3-D0C2-4813-B0F7-BCCBE985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033" y="301690"/>
            <a:ext cx="6972104" cy="836645"/>
          </a:xfrm>
        </p:spPr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310C-AC0D-439C-8147-A7602A03C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185" y="1632856"/>
            <a:ext cx="7483150" cy="4824963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IZOLOVANI PRELOMI SPINOZNIH NASTAVAKA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Fractura processus spinosis</a:t>
            </a: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Prelomi trnastih nastavaka  najčešći na donjoj vratnoj  ili gornjoj grudnoj regiji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Uzrok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Direktna trauma ,pad na vrat,leđa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Evulzioni prelomi-kontrakcija mišića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Klinički: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lokalna bol,mišićni spazam,abnomarna pokretljivost spinoznog nastavka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RTG,CT,NMR...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Terapija: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   kragnom 2-3 nedelje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94B1D2-5CC0-4269-8967-C805F5CA1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02" y="56031"/>
            <a:ext cx="1985169" cy="388143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5D1F-84C7-4305-BCE6-465E69D2E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53" y="3251200"/>
            <a:ext cx="1829318" cy="360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49B56-9225-4DBE-8E34-210208E5B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15" y="4301813"/>
            <a:ext cx="2975171" cy="27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CAA5-6EED-451E-80CE-A5A66394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425" y="594779"/>
            <a:ext cx="5645020" cy="1320800"/>
          </a:xfrm>
        </p:spPr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9B6F-F0D0-4680-8B5D-DBD79E931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880" y="2323322"/>
            <a:ext cx="4725090" cy="4030825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Prelomi lamina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Nastaje direktnom traumom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 se može slomiti na jednoj ili na obe strane, što može dovesti do utiskivanja fragmenata prema unutra i pritisak na medulu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lokalno bol, ako je pritisak na medulu –neurološki ispad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Liječenje: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dislokacije, mirovanje 3-4 mjeseca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Dislokacija preloma-hirurško liječenje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38009-806B-4544-A302-C5B69EE7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8" y="87356"/>
            <a:ext cx="2282433" cy="206390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53CF9C-867B-4567-967B-338B9648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9935" y="2323323"/>
            <a:ext cx="4461812" cy="3955798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Izolovani prelomi zglobnih nastavaka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Nastaju u slijed prekomjerne fleksije ili ekstenzije kičme  ili jakom naprezanju slabina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Klinički;bol spazam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Terapija,imobilizacija</a:t>
            </a:r>
          </a:p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Schmorlovi noduli(čvorići)</a:t>
            </a:r>
          </a:p>
          <a:p>
            <a:r>
              <a:rPr lang="sr-Latn-B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Pucanjem pokrovne ploče koja odvaja spongiozu tijela pršljena od diskusa, semifluidni nukleus pulposus može da prodire  u nastalu pukotinu.</a:t>
            </a:r>
          </a:p>
          <a:p>
            <a:r>
              <a:rPr lang="sr-Latn-B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ide prema meduli pravi veće probleme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499740-ACA1-4B6E-A896-8D599A78A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35" y="-196571"/>
            <a:ext cx="2575248" cy="2387955"/>
          </a:xfrm>
          <a:prstGeom prst="rect">
            <a:avLst/>
          </a:prstGeom>
        </p:spPr>
      </p:pic>
      <p:pic>
        <p:nvPicPr>
          <p:cNvPr id="3074" name="Picture 2" descr="Poremećaji unutar vertebralnog dinamičkog segmenta">
            <a:extLst>
              <a:ext uri="{FF2B5EF4-FFF2-40B4-BE49-F238E27FC236}">
                <a16:creationId xmlns:a16="http://schemas.microsoft.com/office/drawing/2014/main" id="{FBBEB679-536E-4F36-B0F2-551AF7F7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49" y="4064388"/>
            <a:ext cx="2404771" cy="22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7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B2ECC3-BF52-4421-9C81-7C56EB7C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97" y="227045"/>
            <a:ext cx="8596668" cy="1320800"/>
          </a:xfrm>
        </p:spPr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7EC87-008E-40C4-9EC2-10A3F34B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57" y="1411359"/>
            <a:ext cx="8596668" cy="497077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sr-Latn-B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KLINIČKA SLIKA POVREDE KIČMENE MOŽDINE</a:t>
            </a:r>
          </a:p>
          <a:p>
            <a:pPr>
              <a:spcBef>
                <a:spcPts val="0"/>
              </a:spcBef>
            </a:pPr>
            <a:endParaRPr lang="sr-Latn-B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BA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1.Primarne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povrede-javljaju  za vrijeme povrede</a:t>
            </a:r>
          </a:p>
          <a:p>
            <a:pPr lvl="1">
              <a:spcBef>
                <a:spcPts val="0"/>
              </a:spcBef>
            </a:pPr>
            <a:r>
              <a:rPr lang="en-US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Kvadriplegija</a:t>
            </a:r>
            <a:endParaRPr lang="sr-Latn-B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BA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2.Sekundarne</a:t>
            </a:r>
            <a:r>
              <a:rPr lang="sr-Latn-BA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 iz reaktivnih procesa kao fizičko-hemijske procesa autodestrukcije</a:t>
            </a:r>
          </a:p>
          <a:p>
            <a:pPr lvl="1">
              <a:spcBef>
                <a:spcPts val="0"/>
              </a:spcBef>
            </a:pPr>
            <a:r>
              <a:rPr lang="sr-Latn-B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C4-Plućne komplikacije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,paraliza interkostalnih mišića</a:t>
            </a:r>
          </a:p>
          <a:p>
            <a:pPr lvl="1">
              <a:spcBef>
                <a:spcPts val="0"/>
              </a:spcBef>
            </a:pPr>
            <a:r>
              <a:rPr lang="sr-Latn-B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Gastrointestinalne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komplikacije;česte hemoragija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Komplikacije </a:t>
            </a:r>
            <a:r>
              <a:rPr lang="sr-Latn-B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genitourinarnog sistema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hipotonija mokrećnog mjehura, retencija urina</a:t>
            </a:r>
          </a:p>
          <a:p>
            <a:pPr lvl="1">
              <a:spcBef>
                <a:spcPts val="0"/>
              </a:spcBef>
            </a:pPr>
            <a:r>
              <a:rPr lang="sr-Latn-B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Dekubibitalne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promjene na koži</a:t>
            </a:r>
          </a:p>
          <a:p>
            <a:pPr lvl="1">
              <a:spcBef>
                <a:spcPts val="0"/>
              </a:spcBef>
            </a:pPr>
            <a:r>
              <a:rPr lang="sr-Latn-B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Komplikacije trakcije i gipsane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(minerva) imobilizacije;embolije, kontracture</a:t>
            </a:r>
          </a:p>
          <a:p>
            <a:r>
              <a:rPr lang="sr-Latn-BA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3.Medicinske/terapeutske/ komplikacije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Sepsa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Jatrogene lezije prednje strane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Neadekvata stabilizacija i fiksacija sa prednje strane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Upotreba kalema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Pogoršanje neurološke lezije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sr-Latn-BA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1DAFE-5800-4723-908A-62E5D1D3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151" y="3345857"/>
            <a:ext cx="2248676" cy="3391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88CCE-3E1B-425C-8568-04A87C31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942" y="106136"/>
            <a:ext cx="2388885" cy="32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37F5-7AD9-44F7-851F-0E97692C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54" y="184021"/>
            <a:ext cx="4939695" cy="1320800"/>
          </a:xfrm>
        </p:spPr>
        <p:txBody>
          <a:bodyPr/>
          <a:lstStyle/>
          <a:p>
            <a:pPr algn="ctr"/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469E-7384-4F3A-886F-62713026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17" y="1726164"/>
            <a:ext cx="8303489" cy="4814596"/>
          </a:xfrm>
        </p:spPr>
        <p:txBody>
          <a:bodyPr>
            <a:noAutofit/>
          </a:bodyPr>
          <a:lstStyle/>
          <a:p>
            <a:r>
              <a:rPr lang="sr-Latn-B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Sindrom rupture (prolapsa) intervertebralnog diskus</a:t>
            </a:r>
          </a:p>
          <a:p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Intravertebralni discus-prskanjem anulusa fibrosusa nukleusa prolabira u kanal  vršeći kompresiju medule spinalis, nerva  ili oboje.</a:t>
            </a:r>
          </a:p>
          <a:p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Ruptura-anulus fibrosus je separacija vlakana hrskavičnog prstena, koji vezuje tjela pršljena a u centru sadrži semifluidno jezgro (nukleus pulposus)</a:t>
            </a:r>
          </a:p>
          <a:p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Hernija nukleus pulposus  je protruzija nukleusa iz njegovog normalnog položaja  u zadnji dio diska  kroz slabo mjesto na prstenu(anulus)</a:t>
            </a:r>
          </a:p>
          <a:p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Eksturzija nukleusa je njegovo ulaženje  u kičmeni kanal kroz pukotinu  na longitudinalnom ligamentu, koji čini spoljnji sloj diskusa.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0B45C-6F8C-4055-A15D-B073696B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85" y="0"/>
            <a:ext cx="4370426" cy="193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010A3-388A-4FA0-9770-1703137CD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67" y="2350796"/>
            <a:ext cx="3322791" cy="4040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F0344-72EA-401A-A94E-34284D488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11" y="-1"/>
            <a:ext cx="2329747" cy="22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7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F9C5-F8B3-4EEC-BBE7-5E7B35B0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6105"/>
            <a:ext cx="8596668" cy="762000"/>
          </a:xfrm>
        </p:spPr>
        <p:txBody>
          <a:bodyPr/>
          <a:lstStyle/>
          <a:p>
            <a:pPr algn="ctr"/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F5F81-4F0F-4EAD-8673-BAB84EBE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8295"/>
            <a:ext cx="8596668" cy="48003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Ruptura cervikalnog intervertebralnog diska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između  C6-C7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</a:t>
            </a:r>
          </a:p>
          <a:p>
            <a:pPr lvl="1">
              <a:spcBef>
                <a:spcPts val="0"/>
              </a:spcBef>
            </a:pP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Bol, ukočenost </a:t>
            </a: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vrata, bol u ramenu , duž medujalne ivice skapule, u prednjem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djelu zida grudnog koša, slabost ruke, utrnulost prstiju</a:t>
            </a:r>
          </a:p>
          <a:p>
            <a:pPr lvl="1">
              <a:spcBef>
                <a:spcPts val="0"/>
              </a:spcBef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 pojačava:kašalj, pokreti ruke,naprezanje,kijanje,disanje</a:t>
            </a:r>
          </a:p>
          <a:p>
            <a:pPr lvl="1">
              <a:spcBef>
                <a:spcPts val="0"/>
              </a:spcBef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Kasnije vazomotorne promjene</a:t>
            </a:r>
          </a:p>
          <a:p>
            <a:pPr lvl="1">
              <a:spcBef>
                <a:spcPts val="0"/>
              </a:spcBef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 se smanjuje , podupiranje ruke ili postavljanje ruke iza glave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Dijagnoza lezije intravertebralnog diska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Klinički nalaz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Mijelografija,diskografija, CT,NMR</a:t>
            </a:r>
          </a:p>
          <a:p>
            <a:pPr>
              <a:spcBef>
                <a:spcPts val="0"/>
              </a:spcBef>
            </a:pPr>
            <a:r>
              <a:rPr lang="sr-Latn-B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Liječenje:</a:t>
            </a:r>
          </a:p>
          <a:p>
            <a:pPr lvl="1">
              <a:spcBef>
                <a:spcPts val="0"/>
              </a:spcBef>
            </a:pPr>
            <a:r>
              <a:rPr lang="sr-Latn-B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konzervativno</a:t>
            </a:r>
          </a:p>
          <a:p>
            <a:pPr lvl="2">
              <a:spcBef>
                <a:spcPts val="0"/>
              </a:spcBef>
            </a:pPr>
            <a:r>
              <a:rPr lang="sr-Latn-B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blaži bolovi,recidivi rjeđi, ekstenzija vratne kičme,analgetike,termoterapija</a:t>
            </a:r>
          </a:p>
          <a:p>
            <a:pPr lvl="1">
              <a:spcBef>
                <a:spcPts val="0"/>
              </a:spcBef>
            </a:pPr>
            <a:r>
              <a:rPr lang="sr-Latn-B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operativno</a:t>
            </a:r>
          </a:p>
          <a:p>
            <a:pPr lvl="2">
              <a:spcBef>
                <a:spcPts val="0"/>
              </a:spcBef>
            </a:pPr>
            <a:r>
              <a:rPr lang="sr-Latn-B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 bolovi neurološki ispadi,pareza/paraliza ekstremiteta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3F4C8-8FD3-4148-A76B-A57DEAF9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9" y="578497"/>
            <a:ext cx="3374570" cy="62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DDFA15-3DF5-4C6D-B63A-A09FC851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3698"/>
            <a:ext cx="8596668" cy="622041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13F1-DECB-482D-9C41-4EBA4C32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4" y="1379570"/>
            <a:ext cx="8596668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Ruptura lumbalnog intervertebralnog diska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95% slučajeva  između L4-L5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Klinička slika:bol u krstima koja se širi u kuk, niz lateralnu  i zadnju stranu bedre sve do lateralne strane potkoljenice, pete, dorzuma stopala koja prati utrnutost i slabost noge.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Spazam leđnih mišića, jače na strani bola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nukleus komprimira  </a:t>
            </a: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kaudu ekvinu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javljaju  se utrnutost i slabost obe noge, kao i rektalni bol, utrnutost perineuma i ponekad paralizom  sfinktera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Mirovanje smanjuje bol a pokreti pojačavaju:kašalj, savijanje...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</a:p>
          <a:p>
            <a:pPr lvl="1">
              <a:spcBef>
                <a:spcPts val="0"/>
              </a:spcBef>
            </a:pP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Lazarević/ Lasegueov znak pozitivan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</a:p>
          <a:p>
            <a:pPr lvl="1">
              <a:spcBef>
                <a:spcPts val="0"/>
              </a:spcBef>
            </a:pP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Konzervativno i hirurški</a:t>
            </a:r>
          </a:p>
          <a:p>
            <a:pPr>
              <a:spcBef>
                <a:spcPts val="0"/>
              </a:spcBef>
            </a:pPr>
            <a:endParaRPr lang="sr-Latn-B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04DA3-8EBD-4360-8B0C-99163D19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211153"/>
            <a:ext cx="2956382" cy="2956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F9169-3CD0-4D94-A8E2-1C613AE8B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87" y="121298"/>
            <a:ext cx="2686050" cy="1704975"/>
          </a:xfrm>
          <a:prstGeom prst="rect">
            <a:avLst/>
          </a:prstGeom>
        </p:spPr>
      </p:pic>
      <p:pic>
        <p:nvPicPr>
          <p:cNvPr id="9" name="Picture 2" descr="Diskus hernija - Wikipedia">
            <a:extLst>
              <a:ext uri="{FF2B5EF4-FFF2-40B4-BE49-F238E27FC236}">
                <a16:creationId xmlns:a16="http://schemas.microsoft.com/office/drawing/2014/main" id="{2515519A-DDF7-41EB-AF94-1F647A48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43" y="33983"/>
            <a:ext cx="2694899" cy="24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BDB33-B99E-407D-A8DE-D747BFDE3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47" y="33983"/>
            <a:ext cx="1164480" cy="20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6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SD medicinski priručnik za pacijente">
            <a:extLst>
              <a:ext uri="{FF2B5EF4-FFF2-40B4-BE49-F238E27FC236}">
                <a16:creationId xmlns:a16="http://schemas.microsoft.com/office/drawing/2014/main" id="{6432B019-23FF-47A5-8074-8C33ADD4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22" y="18662"/>
            <a:ext cx="9106678" cy="67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74684-4A8A-4DB2-B4BF-BAD7A6C7252C}"/>
              </a:ext>
            </a:extLst>
          </p:cNvPr>
          <p:cNvSpPr txBox="1"/>
          <p:nvPr/>
        </p:nvSpPr>
        <p:spPr>
          <a:xfrm>
            <a:off x="298579" y="552452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91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56A1-3F80-4575-B643-37FCC600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8916"/>
            <a:ext cx="8596668" cy="660400"/>
          </a:xfrm>
        </p:spPr>
        <p:txBody>
          <a:bodyPr/>
          <a:lstStyle/>
          <a:p>
            <a:r>
              <a:rPr lang="sr-Latn-BA" b="1" dirty="0"/>
              <a:t>Prelomi i povrede kičme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441C1-551A-479F-9354-2EA515067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45" y="1084788"/>
            <a:ext cx="8996523" cy="5707898"/>
          </a:xfrm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BA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 počinje na mjestu povrijeđenog!</a:t>
            </a:r>
          </a:p>
          <a:p>
            <a:pPr>
              <a:spcBef>
                <a:spcPts val="0"/>
              </a:spcBef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 omogućiti aksiome algoritma ABCD 6: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A-slobodan disajni put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B-nesmetano disanje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C-odgovarajuća cirkulacija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D-neurološki status i stanje svijesti</a:t>
            </a:r>
          </a:p>
          <a:p>
            <a:pPr lvl="1">
              <a:spcBef>
                <a:spcPts val="0"/>
              </a:spcBef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6-ako je reanimacija bezuspješna, ponoviti sve mjere, čije je sastavni dio i prve pomoći suspektnih pobreda kičmenog stuba.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sumnja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povredu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kičme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zahtijeva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najtežem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obliku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spinalne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Povrijeđeni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izvlačiti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prenositi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pripremljenog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imobilizacju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tretmanom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sprječavamo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sekundarna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oštečenja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kičmene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moždine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ažan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pravilan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bolnice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Oslobađanje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povređenog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njegovo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izvlačenje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udesa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osiguravanje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respiracija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prevoz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bolnicu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bitnoj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određuju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li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incident za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posljedicu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oporavak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izlječenje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trajnu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invalidnost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smrt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povrijeđenog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sr-Latn-BA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acijente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sumnjamo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povredu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kičme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uvijek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izvlači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auta,tj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nesreće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spasioca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se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izvršilo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manipulacije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pomijeranja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zatekli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ležećem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položaju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silnom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sudaru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izletio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šajbu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takvog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zahtijeva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pored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okovratnika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lopatasta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nosila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vakuum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madrac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nemamo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ova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imobilizacije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služimo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priručnim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daske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duže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sobna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en-US" sz="2400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LOPATASTA NOSILA">
            <a:extLst>
              <a:ext uri="{FF2B5EF4-FFF2-40B4-BE49-F238E27FC236}">
                <a16:creationId xmlns:a16="http://schemas.microsoft.com/office/drawing/2014/main" id="{4BA4DEE9-B8DE-48A4-8AE8-9690A2B3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693" y="0"/>
            <a:ext cx="3256772" cy="16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89A86-B2CC-4AA2-BE8A-CA4ED93F9A74}"/>
              </a:ext>
            </a:extLst>
          </p:cNvPr>
          <p:cNvSpPr txBox="1"/>
          <p:nvPr/>
        </p:nvSpPr>
        <p:spPr>
          <a:xfrm>
            <a:off x="9520334" y="1168273"/>
            <a:ext cx="177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lopatasta</a:t>
            </a:r>
            <a:r>
              <a:rPr lang="en-US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nosila</a:t>
            </a:r>
            <a:endParaRPr lang="en-US" b="1" dirty="0"/>
          </a:p>
        </p:txBody>
      </p:sp>
      <p:pic>
        <p:nvPicPr>
          <p:cNvPr id="1028" name="Picture 4" descr="Vakuum madrac za odrasle | Kvantum-tim Web Shop">
            <a:extLst>
              <a:ext uri="{FF2B5EF4-FFF2-40B4-BE49-F238E27FC236}">
                <a16:creationId xmlns:a16="http://schemas.microsoft.com/office/drawing/2014/main" id="{E105CD57-5DA6-4D61-89CE-80669582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344" y="230738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410ED-67F2-48D9-8E25-36F5ED460B40}"/>
              </a:ext>
            </a:extLst>
          </p:cNvPr>
          <p:cNvSpPr txBox="1"/>
          <p:nvPr/>
        </p:nvSpPr>
        <p:spPr>
          <a:xfrm>
            <a:off x="10187860" y="3938737"/>
            <a:ext cx="1959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vakuum</a:t>
            </a:r>
            <a:r>
              <a:rPr lang="en-US" sz="18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madrac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9702D-0A4E-48B4-B7FE-D5716F2F2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23" y="4832477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0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EF6D-3D1D-4688-9250-8B77F33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457125"/>
            <a:ext cx="6721301" cy="762000"/>
          </a:xfrm>
        </p:spPr>
        <p:txBody>
          <a:bodyPr>
            <a:normAutofit/>
          </a:bodyPr>
          <a:lstStyle/>
          <a:p>
            <a:r>
              <a:rPr lang="sr-Latn-BA" dirty="0"/>
              <a:t>	Prelom kostiju lobanje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93572B0-B04F-464E-AC73-278E88798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87" y="1409699"/>
            <a:ext cx="6475413" cy="5343525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BA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BA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ovreda kostiju lobanje</a:t>
            </a:r>
            <a:r>
              <a:rPr lang="sr-Latn-B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na osnovu: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B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1.Lokalizacije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A.prelomi konveksiteta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B.prelomi baze lobanje</a:t>
            </a:r>
          </a:p>
          <a:p>
            <a:pPr marL="0">
              <a:spcBef>
                <a:spcPts val="0"/>
              </a:spcBef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Latn-B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obliku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A.fisure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B.linearni prelomi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sr-Latn-B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C.kominutivni prelomi</a:t>
            </a:r>
          </a:p>
          <a:p>
            <a:pPr marL="0">
              <a:spcBef>
                <a:spcPts val="0"/>
              </a:spcBef>
            </a:pPr>
            <a:r>
              <a:rPr lang="sr-Latn-B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3.prelomi sa impresijom ili depresijom, prelom sa koštanim defektom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Latn-BA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BA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ovreda moždenog parenhima</a:t>
            </a:r>
          </a:p>
          <a:p>
            <a:pPr marL="628650" lvl="3" indent="0">
              <a:spcBef>
                <a:spcPts val="0"/>
              </a:spcBef>
              <a:buNone/>
            </a:pPr>
            <a:r>
              <a:rPr lang="sr-Latn-BA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potres</a:t>
            </a:r>
            <a:r>
              <a:rPr lang="en-US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mozga</a:t>
            </a:r>
            <a:endParaRPr lang="sr-Latn-B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3" indent="0">
              <a:spcBef>
                <a:spcPts val="0"/>
              </a:spcBef>
              <a:buNone/>
            </a:pPr>
            <a:r>
              <a:rPr lang="sr-Latn-BA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kontuzija</a:t>
            </a:r>
            <a:r>
              <a:rPr lang="en-US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mozga</a:t>
            </a:r>
            <a:endParaRPr lang="sr-Latn-BA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3" indent="0">
              <a:spcBef>
                <a:spcPts val="0"/>
              </a:spcBef>
              <a:buNone/>
            </a:pPr>
            <a:r>
              <a:rPr lang="sr-Latn-BA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intrakranijalni</a:t>
            </a:r>
            <a:r>
              <a:rPr lang="en-US" sz="2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hematomi</a:t>
            </a:r>
            <a:endParaRPr lang="sr-Latn-B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5F765-1363-4821-919E-981997C0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793" y="0"/>
            <a:ext cx="1954520" cy="195452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66A79D-C520-4195-9505-E9A5D7392F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18450" y="2261483"/>
            <a:ext cx="4184650" cy="2335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895B83-2235-495D-A1E8-E89DBB285DD3}"/>
              </a:ext>
            </a:extLst>
          </p:cNvPr>
          <p:cNvSpPr txBox="1"/>
          <p:nvPr/>
        </p:nvSpPr>
        <p:spPr>
          <a:xfrm>
            <a:off x="8262938" y="4367897"/>
            <a:ext cx="367188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Source Sans Pro" panose="020B0503030403020204" pitchFamily="34" charset="0"/>
              </a:rPr>
              <a:t>CT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snimak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mozga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prikazuje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prelom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lobanje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pri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kojem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su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d</a:t>
            </a:r>
            <a:r>
              <a:rPr lang="sr-Latn-BA" sz="1800" b="1" i="1" dirty="0">
                <a:effectLst/>
                <a:latin typeface="Source Sans Pro" panose="020B0503030403020204" pitchFamily="34" charset="0"/>
              </a:rPr>
              <a:t>j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elovi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kosti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utisnuti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i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vrše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pritisak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na</a:t>
            </a:r>
            <a:r>
              <a:rPr lang="en-US" sz="1800" b="1" i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800" b="1" i="1" dirty="0" err="1">
                <a:effectLst/>
                <a:latin typeface="Source Sans Pro" panose="020B0503030403020204" pitchFamily="34" charset="0"/>
              </a:rPr>
              <a:t>mozak</a:t>
            </a:r>
            <a:endParaRPr lang="en-US" sz="1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5A5FF-8E3E-4736-A30A-53F4FB489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078" y="1537607"/>
            <a:ext cx="2614976" cy="2160037"/>
          </a:xfrm>
          <a:prstGeom prst="rect">
            <a:avLst/>
          </a:prstGeom>
        </p:spPr>
      </p:pic>
      <p:pic>
        <p:nvPicPr>
          <p:cNvPr id="2050" name="Picture 2" descr="Borac doživio stravičnu povredu glave - SportSport.ba">
            <a:extLst>
              <a:ext uri="{FF2B5EF4-FFF2-40B4-BE49-F238E27FC236}">
                <a16:creationId xmlns:a16="http://schemas.microsoft.com/office/drawing/2014/main" id="{7B45DFB5-6556-49ED-A7D2-21DAE01F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89" y="4903480"/>
            <a:ext cx="2280222" cy="1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0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2EC33-2FD6-499F-BA07-DE6090735A9E}"/>
              </a:ext>
            </a:extLst>
          </p:cNvPr>
          <p:cNvSpPr txBox="1"/>
          <p:nvPr/>
        </p:nvSpPr>
        <p:spPr>
          <a:xfrm>
            <a:off x="2345094" y="2211355"/>
            <a:ext cx="7501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4400" dirty="0">
                <a:latin typeface="Algerian" panose="04020705040A02060702" pitchFamily="82" charset="0"/>
              </a:rPr>
              <a:t>HVALA NA PAŽNJI!</a:t>
            </a:r>
          </a:p>
          <a:p>
            <a:pPr algn="ctr"/>
            <a:r>
              <a:rPr lang="sr-Latn-BA" sz="4400" dirty="0">
                <a:latin typeface="Algerian" panose="04020705040A02060702" pitchFamily="82" charset="0"/>
              </a:rPr>
              <a:t>?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C161-5C72-48B2-BFFA-8D192236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861801" cy="1320800"/>
          </a:xfrm>
        </p:spPr>
        <p:txBody>
          <a:bodyPr/>
          <a:lstStyle/>
          <a:p>
            <a:r>
              <a:rPr lang="sr-Latn-BA" dirty="0"/>
              <a:t>Prelom kostiju lobanje</a:t>
            </a:r>
            <a:br>
              <a:rPr lang="sr-Latn-BA" dirty="0"/>
            </a:br>
            <a:r>
              <a:rPr lang="sr-Latn-BA" b="1" dirty="0">
                <a:solidFill>
                  <a:srgbClr val="FF0000"/>
                </a:solidFill>
              </a:rPr>
              <a:t>BAZE LOBANJE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A989B-9E25-48FE-BD26-7CC5B5B23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298" y="2160589"/>
            <a:ext cx="9057302" cy="4370840"/>
          </a:xfrm>
        </p:spPr>
        <p:txBody>
          <a:bodyPr>
            <a:noAutofit/>
          </a:bodyPr>
          <a:lstStyle/>
          <a:p>
            <a:r>
              <a:rPr lang="sr-Latn-B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PRELOMI BAZE  LOBANJE SU </a:t>
            </a:r>
            <a:r>
              <a:rPr lang="en-US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OTVOREN</a:t>
            </a:r>
            <a:r>
              <a:rPr lang="sr-Latn-BA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sr-Latn-BA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RELOMI!!!</a:t>
            </a:r>
          </a:p>
          <a:p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Klinički</a:t>
            </a:r>
            <a:r>
              <a:rPr lang="en-US" sz="2400" b="1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znaci</a:t>
            </a:r>
            <a:r>
              <a:rPr lang="en-US" sz="2400" b="1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400" b="1" i="0" dirty="0">
              <a:solidFill>
                <a:srgbClr val="26445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sr-Latn-B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sr-Latn-BA" sz="2400" b="1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Sigurni znaci:</a:t>
            </a:r>
          </a:p>
          <a:p>
            <a:pPr marL="1371600" lvl="2" indent="-457200">
              <a:buClr>
                <a:srgbClr val="FF0000"/>
              </a:buClr>
              <a:buFont typeface="+mj-lt"/>
              <a:buAutoNum type="arabicPeriod"/>
            </a:pPr>
            <a:r>
              <a:rPr lang="sr-Latn-BA" sz="2400" b="1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azolikvoreja</a:t>
            </a:r>
            <a:r>
              <a:rPr lang="sr-Latn-BA" sz="2400" i="1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/izlazak kičmene tečnosti kroz nos/</a:t>
            </a:r>
            <a:r>
              <a:rPr lang="en-US" sz="2400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solidFill>
                <a:srgbClr val="264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otolikvoreja</a:t>
            </a:r>
            <a:r>
              <a:rPr lang="sr-Latn-BA" sz="2400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/izlazak kičmene tečnosti kroz uvo/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sr-Latn-B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sr-Latn-BA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Nesigurni znaci:</a:t>
            </a:r>
          </a:p>
          <a:p>
            <a:pPr marL="1200150" lvl="2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obostrani</a:t>
            </a:r>
            <a:r>
              <a:rPr lang="en-US" sz="2400" b="1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periorbitalni</a:t>
            </a:r>
            <a:r>
              <a:rPr lang="en-US" sz="2400" b="1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hematom</a:t>
            </a:r>
            <a:r>
              <a:rPr lang="sr-Latn-BA" sz="2400" b="1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1200150" lvl="2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otoragija</a:t>
            </a:r>
            <a:r>
              <a:rPr lang="sr-Latn-BA" sz="2400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400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Latn-C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krvarenje iz ušiju/</a:t>
            </a:r>
            <a:endParaRPr lang="sr-Latn-BA" sz="2400" i="1" dirty="0">
              <a:solidFill>
                <a:srgbClr val="264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retroaurikulani</a:t>
            </a:r>
            <a:r>
              <a:rPr lang="sr-Latn-BA" sz="2400" b="1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hematom</a:t>
            </a:r>
            <a:r>
              <a:rPr lang="sr-Latn-BA" sz="2400" dirty="0">
                <a:solidFill>
                  <a:srgbClr val="2644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("Battle-</a:t>
            </a:r>
            <a:r>
              <a:rPr lang="en-US" sz="2400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2400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2400" i="0" dirty="0">
                <a:solidFill>
                  <a:srgbClr val="26445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sr-Latn-BA" sz="2400" dirty="0">
              <a:solidFill>
                <a:srgbClr val="2644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raniocerebralne povrede u dečijem uzrastu">
            <a:extLst>
              <a:ext uri="{FF2B5EF4-FFF2-40B4-BE49-F238E27FC236}">
                <a16:creationId xmlns:a16="http://schemas.microsoft.com/office/drawing/2014/main" id="{C26FB230-EDF6-4A17-A450-E92F49C688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00" y="30703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9706D-E5D0-4BF6-A233-0F12EBE12412}"/>
              </a:ext>
            </a:extLst>
          </p:cNvPr>
          <p:cNvSpPr txBox="1"/>
          <p:nvPr/>
        </p:nvSpPr>
        <p:spPr>
          <a:xfrm>
            <a:off x="8919509" y="4813414"/>
            <a:ext cx="30573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BA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otoragija</a:t>
            </a:r>
            <a:r>
              <a:rPr lang="sr-Latn-B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retroaurikulani</a:t>
            </a:r>
            <a:r>
              <a:rPr lang="sr-Latn-B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hematom</a:t>
            </a:r>
            <a:r>
              <a:rPr lang="sr-Latn-B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("Battle-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709E6-0A71-4D42-993C-6ECE76F8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243957"/>
            <a:ext cx="2803265" cy="1980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7B6BD7-6E49-43A1-8F77-51E1C3FD9947}"/>
              </a:ext>
            </a:extLst>
          </p:cNvPr>
          <p:cNvSpPr txBox="1"/>
          <p:nvPr/>
        </p:nvSpPr>
        <p:spPr>
          <a:xfrm>
            <a:off x="8547326" y="2224698"/>
            <a:ext cx="342951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Obostrani</a:t>
            </a:r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periorbitalni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hematom</a:t>
            </a:r>
            <a:r>
              <a:rPr lang="sr-Latn-BA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8255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771-241A-4B22-9180-D53CE558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3" y="76232"/>
            <a:ext cx="8596668" cy="660400"/>
          </a:xfrm>
        </p:spPr>
        <p:txBody>
          <a:bodyPr/>
          <a:lstStyle/>
          <a:p>
            <a:pPr algn="ctr"/>
            <a:r>
              <a:rPr lang="sr-Latn-BA" dirty="0"/>
              <a:t>Prelom kostiju lobanje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249CA9-7F11-47E3-88F7-9121E49EA6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33" y="738240"/>
            <a:ext cx="4183062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8EECB-5184-4CF2-978A-8FDDCFF7F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622" y="4012163"/>
            <a:ext cx="4967158" cy="27696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sr-Latn-BA" sz="20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T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ipovi</a:t>
            </a:r>
            <a:r>
              <a:rPr lang="en-US" sz="20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hematoma</a:t>
            </a:r>
            <a:r>
              <a:rPr lang="sr-Latn-BA" sz="2000" b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:</a:t>
            </a:r>
          </a:p>
          <a:p>
            <a:pPr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sr-Latn-BA" sz="2000" b="1" i="1" dirty="0">
                <a:solidFill>
                  <a:schemeClr val="tx1"/>
                </a:solidFill>
                <a:latin typeface="Source Sans Pro" panose="020B0503030403020204" pitchFamily="34" charset="0"/>
              </a:rPr>
              <a:t>e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piduralni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hematom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je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krvni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ugrušak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izmedju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kosti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lobanje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omotača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mozga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(dura mater);</a:t>
            </a:r>
            <a:endParaRPr lang="sr-Latn-BA" sz="2000" b="0" i="1" dirty="0"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subduralni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hematom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je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ugrušak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izmedju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omotača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mozga</a:t>
            </a:r>
            <a:r>
              <a:rPr lang="sr-Latn-BA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dura mater)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mozga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;</a:t>
            </a:r>
            <a:endParaRPr lang="sr-Latn-BA" sz="2000" b="0" i="1" dirty="0">
              <a:solidFill>
                <a:schemeClr val="tx1"/>
              </a:solidFill>
              <a:effectLst/>
              <a:latin typeface="Source Sans Pro" panose="020B0503030403020204" pitchFamily="34" charset="0"/>
            </a:endParaRPr>
          </a:p>
          <a:p>
            <a:pPr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intracerebralni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hematom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je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ugrušak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unutar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mozga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A1D0B9-ABB2-4278-B260-A9EC49F1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98" y="2829231"/>
            <a:ext cx="1945141" cy="19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F0506E-C77A-4247-B252-E4155C86DB4C}"/>
              </a:ext>
            </a:extLst>
          </p:cNvPr>
          <p:cNvSpPr txBox="1"/>
          <p:nvPr/>
        </p:nvSpPr>
        <p:spPr>
          <a:xfrm>
            <a:off x="8467239" y="3222663"/>
            <a:ext cx="2920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Source Sans Pro" panose="020B0503030403020204" pitchFamily="34" charset="0"/>
              </a:rPr>
              <a:t>CT </a:t>
            </a:r>
            <a:r>
              <a:rPr lang="en-US" b="1" dirty="0" err="1">
                <a:effectLst/>
                <a:latin typeface="Source Sans Pro" panose="020B0503030403020204" pitchFamily="34" charset="0"/>
              </a:rPr>
              <a:t>snimak</a:t>
            </a:r>
            <a:r>
              <a:rPr lang="en-US" b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 err="1">
                <a:effectLst/>
                <a:latin typeface="Source Sans Pro" panose="020B0503030403020204" pitchFamily="34" charset="0"/>
              </a:rPr>
              <a:t>mozga</a:t>
            </a:r>
            <a:r>
              <a:rPr lang="en-US" b="1" dirty="0">
                <a:effectLst/>
                <a:latin typeface="Source Sans Pro" panose="020B0503030403020204" pitchFamily="34" charset="0"/>
              </a:rPr>
              <a:t>- </a:t>
            </a:r>
            <a:r>
              <a:rPr lang="en-US" b="1" dirty="0" err="1">
                <a:effectLst/>
                <a:latin typeface="Source Sans Pro" panose="020B0503030403020204" pitchFamily="34" charset="0"/>
              </a:rPr>
              <a:t>strelica</a:t>
            </a:r>
            <a:r>
              <a:rPr lang="en-US" b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 err="1">
                <a:effectLst/>
                <a:latin typeface="Source Sans Pro" panose="020B0503030403020204" pitchFamily="34" charset="0"/>
              </a:rPr>
              <a:t>prikazuje</a:t>
            </a:r>
            <a:r>
              <a:rPr lang="en-US" b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 err="1">
                <a:effectLst/>
                <a:latin typeface="Source Sans Pro" panose="020B0503030403020204" pitchFamily="34" charset="0"/>
              </a:rPr>
              <a:t>subduralni</a:t>
            </a:r>
            <a:r>
              <a:rPr lang="en-US" b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b="1" dirty="0" err="1">
                <a:effectLst/>
                <a:latin typeface="Source Sans Pro" panose="020B0503030403020204" pitchFamily="34" charset="0"/>
              </a:rPr>
              <a:t>hematom</a:t>
            </a:r>
            <a:endParaRPr lang="en-US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D04216A-51B7-459D-ACB5-31177A3B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2" y="931327"/>
            <a:ext cx="1595341" cy="17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05CC36-1BBD-47F1-BD8C-576E6BA13061}"/>
              </a:ext>
            </a:extLst>
          </p:cNvPr>
          <p:cNvSpPr txBox="1"/>
          <p:nvPr/>
        </p:nvSpPr>
        <p:spPr>
          <a:xfrm>
            <a:off x="8042794" y="1437298"/>
            <a:ext cx="3470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b="1" i="1" dirty="0">
                <a:solidFill>
                  <a:schemeClr val="tx1"/>
                </a:solidFill>
                <a:latin typeface="Source Sans Pro" panose="020B0503030403020204" pitchFamily="34" charset="0"/>
              </a:rPr>
              <a:t>CT snimak mozga-e</a:t>
            </a:r>
            <a:r>
              <a:rPr lang="en-US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piduralni</a:t>
            </a:r>
            <a:r>
              <a:rPr lang="en-US" b="1" i="1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hematom</a:t>
            </a: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D4D8163-6046-4EC6-BFC3-EB994D842988}"/>
              </a:ext>
            </a:extLst>
          </p:cNvPr>
          <p:cNvSpPr/>
          <p:nvPr/>
        </p:nvSpPr>
        <p:spPr>
          <a:xfrm>
            <a:off x="6871898" y="602899"/>
            <a:ext cx="264367" cy="6039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2" name="Picture 8" descr="Liječenje primarnih moždanih krvarenja">
            <a:extLst>
              <a:ext uri="{FF2B5EF4-FFF2-40B4-BE49-F238E27FC236}">
                <a16:creationId xmlns:a16="http://schemas.microsoft.com/office/drawing/2014/main" id="{4BDB23CB-5766-4592-832D-72644322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56" y="4774372"/>
            <a:ext cx="1832332" cy="19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086514-0E2B-41BF-B427-65A4D24C2D6D}"/>
              </a:ext>
            </a:extLst>
          </p:cNvPr>
          <p:cNvSpPr txBox="1"/>
          <p:nvPr/>
        </p:nvSpPr>
        <p:spPr>
          <a:xfrm>
            <a:off x="8658968" y="5395911"/>
            <a:ext cx="3312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Source Sans Pro" panose="020B0503030403020204" pitchFamily="34" charset="0"/>
              </a:rPr>
              <a:t>CT </a:t>
            </a:r>
            <a:r>
              <a:rPr lang="en-US" sz="1600" b="1" dirty="0" err="1">
                <a:effectLst/>
                <a:latin typeface="Source Sans Pro" panose="020B0503030403020204" pitchFamily="34" charset="0"/>
              </a:rPr>
              <a:t>snimak</a:t>
            </a:r>
            <a:r>
              <a:rPr lang="en-US" sz="1600" b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600" b="1" dirty="0" err="1">
                <a:effectLst/>
                <a:latin typeface="Source Sans Pro" panose="020B0503030403020204" pitchFamily="34" charset="0"/>
              </a:rPr>
              <a:t>mozga</a:t>
            </a:r>
            <a:r>
              <a:rPr lang="sr-Latn-BA" sz="1600" b="1" dirty="0">
                <a:latin typeface="Source Sans Pro" panose="020B0503030403020204" pitchFamily="34" charset="0"/>
              </a:rPr>
              <a:t>-</a:t>
            </a:r>
            <a:r>
              <a:rPr lang="sr-Latn-BA" sz="1600" b="1" dirty="0">
                <a:effectLst/>
                <a:latin typeface="Source Sans Pro" panose="020B0503030403020204" pitchFamily="34" charset="0"/>
              </a:rPr>
              <a:t>intracerebralni</a:t>
            </a:r>
            <a:r>
              <a:rPr lang="en-US" sz="1600" b="1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1600" b="1" dirty="0" err="1">
                <a:effectLst/>
                <a:latin typeface="Source Sans Pro" panose="020B0503030403020204" pitchFamily="34" charset="0"/>
              </a:rPr>
              <a:t>hematom</a:t>
            </a:r>
            <a:endParaRPr lang="en-US" sz="1600" b="1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1767200-EB37-415B-AC72-73FFAEF20C68}"/>
              </a:ext>
            </a:extLst>
          </p:cNvPr>
          <p:cNvSpPr/>
          <p:nvPr/>
        </p:nvSpPr>
        <p:spPr>
          <a:xfrm>
            <a:off x="7136265" y="4900736"/>
            <a:ext cx="267477" cy="557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EF59-D74F-4A46-ABF7-AA51326D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/>
              <a:t>Prelom kostiju lobanje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5F8C-C812-446B-8C46-CB07BC6667D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POTRES MOZGA(Commotio cerebri)</a:t>
            </a:r>
            <a:endParaRPr lang="sr-Latn-BA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Primarnim gubitkom svijesti, kao istovremenu reakciju svih moždenih funkcija, bez nalaza anatomskih promjena</a:t>
            </a:r>
          </a:p>
          <a:p>
            <a:pPr lvl="1">
              <a:spcBef>
                <a:spcPts val="0"/>
              </a:spcBef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Gubitak svijesti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duže od 30 minuta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ukazuje za mogućnost raznih komplikacija</a:t>
            </a:r>
            <a:endParaRPr lang="sr-Latn-BA" sz="2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Prouzrokiju prolazne simptome  koji redovno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prestaju  poslije 3-4 dana.</a:t>
            </a:r>
          </a:p>
          <a:p>
            <a:pPr lvl="1">
              <a:spcBef>
                <a:spcPts val="0"/>
              </a:spcBef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Nešto duže mogu se održavati smetnje uslijed edema mozga, manjeg krvarenja, koji se povlače u </a:t>
            </a:r>
            <a:r>
              <a:rPr lang="sr-Latn-BA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toku 2-3 nedelje</a:t>
            </a:r>
          </a:p>
          <a:p>
            <a:pPr lvl="1">
              <a:spcBef>
                <a:spcPts val="0"/>
              </a:spcBef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nekoliko mjeseci do godinu dana  stanje se potpuno normalizuju, radna sposobnos nije umanjena.</a:t>
            </a:r>
          </a:p>
          <a:p>
            <a:pPr lvl="1">
              <a:spcBef>
                <a:spcPts val="0"/>
              </a:spcBef>
            </a:pP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Laka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/teška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elesna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1" indent="0">
              <a:spcBef>
                <a:spcPts val="0"/>
              </a:spcBef>
              <a:buNone/>
            </a:pP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4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2FD19-9F21-4C53-9A68-8C918ACD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sr-Latn-BA" dirty="0"/>
              <a:t>Prelom kostiju lobanje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9F2E1-CAC7-4930-9005-B925808D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5" y="2179079"/>
            <a:ext cx="9651654" cy="43896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KONTUZIJA MOZGA</a:t>
            </a:r>
            <a:r>
              <a:rPr lang="sr-Latn-BA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(Contusio cerebri)</a:t>
            </a:r>
            <a:endParaRPr lang="sr-Latn-B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Klinički tok:</a:t>
            </a:r>
            <a:r>
              <a:rPr lang="sr-Latn-B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interkranijalna presija,krvarenje, reaktivni edem, kolikvacija krvi, devitalizacija tkiva, pojačana produkcija likvora, infekcija</a:t>
            </a:r>
            <a:endParaRPr lang="sr-Latn-BA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Klinička slika:</a:t>
            </a:r>
            <a:r>
              <a:rPr lang="sr-Latn-B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gubitak svjesti, amnezija, dezorijentacija(Korzakov sindrom), psihička zbunjenost (traumatska psihoza), povraćanje</a:t>
            </a:r>
          </a:p>
          <a:p>
            <a:pPr lvl="1">
              <a:spcBef>
                <a:spcPts val="0"/>
              </a:spcBef>
            </a:pP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čeonim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slepoočnim</a:t>
            </a:r>
            <a:r>
              <a:rPr lang="en-US" sz="24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režnjevima</a:t>
            </a:r>
            <a:endParaRPr lang="sr-Latn-BA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 lakšeg oblika: s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ubjektivne tegobe  traju u toku </a:t>
            </a:r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 3 nedelje</a:t>
            </a:r>
          </a:p>
          <a:p>
            <a:pPr lvl="1">
              <a:spcBef>
                <a:spcPts val="0"/>
              </a:spcBef>
            </a:pPr>
            <a:r>
              <a:rPr lang="sr-Latn-B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 težeg oblika</a:t>
            </a:r>
            <a:r>
              <a:rPr lang="sr-Latn-B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preko tri nedelje ...</a:t>
            </a:r>
          </a:p>
          <a:p>
            <a:r>
              <a:rPr lang="sr-Latn-BA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Liječenje: kontrola RR,disanja,koloidni rastvori...njega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400" b="1" dirty="0">
                <a:solidFill>
                  <a:srgbClr val="FF0000"/>
                </a:solidFill>
              </a:rPr>
              <a:t>Centralna hipertermija </a:t>
            </a:r>
            <a:r>
              <a:rPr lang="sr-Latn-BA" sz="2400" dirty="0">
                <a:solidFill>
                  <a:srgbClr val="FF0000"/>
                </a:solidFill>
              </a:rPr>
              <a:t>je prognostički nepovoljna pojava!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BE358E-FA5F-4B07-AAB7-9F1C12B0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/>
              <a:t>Prelom kostiju lobanje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32DED-09A2-43CC-94B1-71CC7C61F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950233" cy="38807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EPIDURALNI HEMATOM</a:t>
            </a:r>
            <a:endParaRPr lang="sr-Latn-BA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Lokalizovan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tvrde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moždane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opne</a:t>
            </a: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,klinički se manifestuje u </a:t>
            </a:r>
            <a:r>
              <a:rPr lang="sr-Latn-B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24 sata,akutni edem mozga ispolji se  od 3-5 dana. </a:t>
            </a: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ncidenca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od 0,5-1%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kraniocerebralnih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endParaRPr lang="sr-Latn-BA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Direktan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udarac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glavu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odl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ubljivanje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dure od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oštećenje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krvnog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estu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udarca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formiranje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hematoma</a:t>
            </a:r>
            <a:endParaRPr lang="sr-Latn-B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Gubitak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Lucidni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interval →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Ponovni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gubitak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svesti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HEMATO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lvl="1"/>
            <a:r>
              <a:rPr lang="sr-Latn-BA" sz="18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Akutni subduralni hematom </a:t>
            </a:r>
            <a:r>
              <a:rPr lang="sr-Latn-BA" sz="18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intracerebralno krvarenje  </a:t>
            </a:r>
            <a:r>
              <a:rPr lang="sr-Latn-BA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klinički manifestuje   u prvih nekoliko dana</a:t>
            </a:r>
          </a:p>
          <a:p>
            <a:pPr lvl="1"/>
            <a:r>
              <a:rPr lang="sr-Latn-BA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Hronični </a:t>
            </a:r>
            <a:r>
              <a:rPr lang="sr-Latn-BA" sz="16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subduralni hematom, </a:t>
            </a:r>
            <a:r>
              <a:rPr lang="sr-Latn-B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poslije nekoliko nedelja/mjeseci.</a:t>
            </a:r>
          </a:p>
          <a:p>
            <a:pPr lvl="1"/>
            <a:r>
              <a:rPr lang="sr-Latn-B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Klinička slika: Glavobolje, povraćanje, ukočenost vrata, T.do 39</a:t>
            </a:r>
            <a:r>
              <a:rPr lang="sr-Latn-BA" sz="16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Latn-B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,likvor pod pritiskom obojen/bistar</a:t>
            </a:r>
            <a:endParaRPr lang="sr-Latn-BA" sz="1600" b="1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E046C-B442-458F-BD4D-D1653023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318" y="67277"/>
            <a:ext cx="3069480" cy="18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0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5D94-C741-4FD2-A0D6-23665AE2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320800"/>
          </a:xfrm>
        </p:spPr>
        <p:txBody>
          <a:bodyPr/>
          <a:lstStyle/>
          <a:p>
            <a:pPr algn="ctr"/>
            <a:r>
              <a:rPr lang="sr-Latn-BA" dirty="0"/>
              <a:t>Prelom kostiju lobanje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430F-4DA3-406E-95D9-D493A5E83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18" y="772118"/>
            <a:ext cx="7020421" cy="5964584"/>
          </a:xfrm>
        </p:spPr>
        <p:txBody>
          <a:bodyPr>
            <a:noAutofit/>
          </a:bodyPr>
          <a:lstStyle/>
          <a:p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</a:p>
          <a:p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Anamneza</a:t>
            </a:r>
          </a:p>
          <a:p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Klinički pregled</a:t>
            </a: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Sigurni klinički znaci: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likvoreja, ispadanje moždane mase,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intrakranijalna i ekstrakranijalna pneumatokela</a:t>
            </a: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Nesigurni klinički znaci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:krvni podlivi  na tipičnim mjestima, konjuktivni  i palpobralni  hematomi, krvarenje iz uha, nosa ždrijela zakrvavljen likvor </a:t>
            </a:r>
          </a:p>
          <a:p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Radiografija</a:t>
            </a:r>
          </a:p>
          <a:p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UZV(novorođenčeta),CT, NMR</a:t>
            </a:r>
          </a:p>
          <a:p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Liječenje:</a:t>
            </a: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Konzervativno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liječe linearni prelomi i bez imobilizacije i zahjevaju samo opservaciju</a:t>
            </a:r>
            <a:r>
              <a:rPr lang="en-US" sz="2400" dirty="0"/>
              <a:t> 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Operativno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;otvoreni prelomi, impresione i depresione frakture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E9F67-C094-4CD4-AFD8-D8EF1924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897" y="1107753"/>
            <a:ext cx="3269759" cy="49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7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1128</TotalTime>
  <Words>2823</Words>
  <Application>Microsoft Office PowerPoint</Application>
  <PresentationFormat>Widescreen</PresentationFormat>
  <Paragraphs>352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Algerian</vt:lpstr>
      <vt:lpstr>Arial</vt:lpstr>
      <vt:lpstr>Gotham</vt:lpstr>
      <vt:lpstr>Source Sans Pro</vt:lpstr>
      <vt:lpstr>Times New Roman</vt:lpstr>
      <vt:lpstr>Trebuchet MS</vt:lpstr>
      <vt:lpstr>Wingdings 3</vt:lpstr>
      <vt:lpstr>Facet</vt:lpstr>
      <vt:lpstr>PaperPort Document</vt:lpstr>
      <vt:lpstr>ZDRAVSTVENA NJEGA U TRAUMATOLOGIJI  Prelom kostiju lobanje Prelomi i povrede kičme</vt:lpstr>
      <vt:lpstr>Prelom kostiju lobanje</vt:lpstr>
      <vt:lpstr> Prelom kostiju lobanje</vt:lpstr>
      <vt:lpstr>Prelom kostiju lobanje BAZE LOBANJE</vt:lpstr>
      <vt:lpstr>Prelom kostiju lobanje</vt:lpstr>
      <vt:lpstr>Prelom kostiju lobanje</vt:lpstr>
      <vt:lpstr>Prelom kostiju lobanje</vt:lpstr>
      <vt:lpstr>Prelom kostiju lobanje</vt:lpstr>
      <vt:lpstr>Prelom kostiju lobanje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Prelomi i povrede kičme</vt:lpstr>
      <vt:lpstr>PowerPoint Presentation</vt:lpstr>
      <vt:lpstr>Prelomi i povrede kičme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ZDRAVSTVENA NJEGA U TRAUMATOLOGIJI  Prelom kostiju lobanje Prelomi i povrede kičme</dc:title>
  <dc:creator>Asus</dc:creator>
  <cp:lastModifiedBy>Asus</cp:lastModifiedBy>
  <cp:revision>18</cp:revision>
  <dcterms:created xsi:type="dcterms:W3CDTF">2022-01-13T14:44:49Z</dcterms:created>
  <dcterms:modified xsi:type="dcterms:W3CDTF">2022-03-28T08:56:44Z</dcterms:modified>
</cp:coreProperties>
</file>