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391" r:id="rId3"/>
    <p:sldId id="394" r:id="rId4"/>
    <p:sldId id="395" r:id="rId5"/>
    <p:sldId id="397" r:id="rId6"/>
    <p:sldId id="430" r:id="rId7"/>
    <p:sldId id="399" r:id="rId8"/>
    <p:sldId id="400" r:id="rId9"/>
    <p:sldId id="423" r:id="rId10"/>
    <p:sldId id="404" r:id="rId11"/>
    <p:sldId id="425" r:id="rId12"/>
    <p:sldId id="405" r:id="rId13"/>
    <p:sldId id="406" r:id="rId14"/>
    <p:sldId id="426" r:id="rId15"/>
    <p:sldId id="407" r:id="rId16"/>
    <p:sldId id="409" r:id="rId17"/>
    <p:sldId id="442" r:id="rId18"/>
    <p:sldId id="439" r:id="rId19"/>
    <p:sldId id="410" r:id="rId20"/>
    <p:sldId id="427" r:id="rId21"/>
    <p:sldId id="428" r:id="rId22"/>
    <p:sldId id="429" r:id="rId23"/>
    <p:sldId id="411" r:id="rId24"/>
    <p:sldId id="412" r:id="rId25"/>
    <p:sldId id="431" r:id="rId26"/>
    <p:sldId id="432" r:id="rId27"/>
    <p:sldId id="433" r:id="rId28"/>
    <p:sldId id="434" r:id="rId29"/>
    <p:sldId id="435" r:id="rId30"/>
    <p:sldId id="436" r:id="rId31"/>
    <p:sldId id="437" r:id="rId32"/>
    <p:sldId id="438" r:id="rId33"/>
    <p:sldId id="3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19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5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359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72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6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068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93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89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43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D2625-2867-4685-B80F-941294468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102" y="1109709"/>
            <a:ext cx="10179698" cy="1900283"/>
          </a:xfrm>
        </p:spPr>
        <p:txBody>
          <a:bodyPr/>
          <a:lstStyle/>
          <a:p>
            <a:r>
              <a:rPr lang="hr-HR" sz="4400" b="1" dirty="0"/>
              <a:t>PATRONAŽNA ZDRAVSTVENA NJEGA</a:t>
            </a:r>
            <a:br>
              <a:rPr lang="hr-HR" sz="4400" b="1" dirty="0"/>
            </a:br>
            <a:br>
              <a:rPr lang="hr-HR" sz="4000" b="1" dirty="0"/>
            </a:br>
            <a:r>
              <a:rPr lang="pl-PL" sz="3200" b="1" i="1" dirty="0">
                <a:solidFill>
                  <a:srgbClr val="00B0F0"/>
                </a:solidFill>
              </a:rPr>
              <a:t>PRINCIPI ORGANIZACIJE  PATRONAŽNE SLUŽBE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691FEE-8F5A-4A09-933C-D64DABEC8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3886" y="3869634"/>
            <a:ext cx="5513504" cy="1388165"/>
          </a:xfrm>
        </p:spPr>
        <p:txBody>
          <a:bodyPr/>
          <a:lstStyle/>
          <a:p>
            <a:r>
              <a:rPr lang="sr-Latn-BA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Prof. dr Predreg Grubor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10DF0E4-3879-4C74-8A2C-A6D137D52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86" y="3848008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99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5FC0C-FCA4-464D-86B1-99A6ECAF0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363" y="0"/>
            <a:ext cx="9875520" cy="1356360"/>
          </a:xfrm>
        </p:spPr>
        <p:txBody>
          <a:bodyPr>
            <a:normAutofit/>
          </a:bodyPr>
          <a:lstStyle/>
          <a:p>
            <a:r>
              <a:rPr lang="pl-PL" sz="3200" b="1" i="1" dirty="0">
                <a:solidFill>
                  <a:srgbClr val="00B0F0"/>
                </a:solidFill>
              </a:rPr>
              <a:t>PRINCIPI ORGANIZACIJE  PATRONAŽNE SLUŽBE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92C17-A351-4C7F-95C8-7D9E2CBEC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493" y="1253412"/>
            <a:ext cx="10617144" cy="5268686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Monovalentna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patronažna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služba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oblik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patronažnog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oblasti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zdravstvene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zaštite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tretmana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jedne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vrste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pacijenta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porodici</a:t>
            </a:r>
            <a:r>
              <a:rPr lang="sr-Latn-BA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77240" lvl="2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vrsti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bolesti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sr-Latn-BA" sz="2000" b="1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7240" lvl="2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starosti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BA" sz="2000" b="1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7240" lvl="2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biološkim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grupama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Medicinska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sestra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monovalentnoj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patronažnoj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služb</a:t>
            </a:r>
            <a: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konstatuje: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BA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62940" lvl="2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zdravstveno-socijalno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stanje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porodice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sr-Latn-BA" sz="20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62940" lvl="2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nije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edukovana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doktrini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ciljevima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drugih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stručnih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medicinski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službi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BA" sz="20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Monovalentna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patronaža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služba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u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organizacionom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formiraju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u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sastavu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stručne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službe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specijalističke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ambulante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(Doma zdravlja,bolnice...)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2920"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patronažna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medicinska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sestra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njegu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pulmoloških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bolesnika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antituberkuloznom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dispanzeru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2920"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patronažna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medicinska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sestra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u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organizaciji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dispanzera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žene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2920"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patronažna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medicinska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sestra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za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zaštitu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mentalnog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zdravlja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organizaciji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ambulanti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mentalno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zdravlje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2920"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patronažna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medicinska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sestra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za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zdravstvenu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njegu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dijabetičara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organizaciji</a:t>
            </a:r>
            <a:r>
              <a:rPr lang="sr-Latn-BA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ambulante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dijabetičare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2920"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patronažna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medicinska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sestra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za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zdravstvenu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njegu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radnika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organizacij</a:t>
            </a:r>
            <a:r>
              <a:rPr lang="sr-Latn-BA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službe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medicine </a:t>
            </a: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rada</a:t>
            </a:r>
            <a:r>
              <a:rPr lang="sr-Latn-BA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687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476FF-3BEC-4EA0-8B45-8800E9A24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51" y="83820"/>
            <a:ext cx="9875520" cy="1356360"/>
          </a:xfrm>
        </p:spPr>
        <p:txBody>
          <a:bodyPr>
            <a:normAutofit/>
          </a:bodyPr>
          <a:lstStyle/>
          <a:p>
            <a:r>
              <a:rPr lang="pl-PL" sz="3200" b="1" i="1" dirty="0">
                <a:solidFill>
                  <a:srgbClr val="00B0F0"/>
                </a:solidFill>
              </a:rPr>
              <a:t>PRINCIPI ORGANIZACIJE  PATRONAŽNE SLUŽBE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8A8AB-BF97-4B4F-969A-7A1B28F8C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Monovalentni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patronažni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medicinska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sestra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direktno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povezana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doktorima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koji je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njen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direktni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neposredni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nadređeni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rukovodilac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To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omogućava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direktan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indirektan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kontakt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doktorom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bez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sumnje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najidealnije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veza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između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pacijenta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patronažne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medicinske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sestre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doktor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između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porodice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zdravstvene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ustanove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Ovim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putem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patronažna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medicinska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sestra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maksimalnu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mogućnost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upoznavanja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etiologijom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patologijom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patofiziologijom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simptomima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prevencijom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liječenjem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oboljelih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bolesnika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Specijalizovana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za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svoju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oblast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to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joj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velika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prednost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BA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Danas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ova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prednost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osporava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neosnovana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odbijajući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potrebu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monovalentnom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patronažnom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uslugom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98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5FC0C-FCA4-464D-86B1-99A6ECAF0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363" y="0"/>
            <a:ext cx="9875520" cy="1356360"/>
          </a:xfrm>
        </p:spPr>
        <p:txBody>
          <a:bodyPr>
            <a:normAutofit/>
          </a:bodyPr>
          <a:lstStyle/>
          <a:p>
            <a:r>
              <a:rPr lang="pl-PL" sz="3200" b="1" i="1" dirty="0">
                <a:solidFill>
                  <a:srgbClr val="00B0F0"/>
                </a:solidFill>
              </a:rPr>
              <a:t>PRINCIPI ORGANIZACIJE  PATRONAŽNE SLUŽBE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92C17-A351-4C7F-95C8-7D9E2CBEC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787" y="1586204"/>
            <a:ext cx="10278753" cy="4295192"/>
          </a:xfrm>
        </p:spPr>
        <p:txBody>
          <a:bodyPr>
            <a:normAutofit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Monovalentni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patronažni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služba</a:t>
            </a:r>
            <a:r>
              <a:rPr lang="sr-Latn-BA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BA" sz="1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sr-Latn-BA" sz="18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62940" lvl="2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 </a:t>
            </a: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gledišta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jedinstva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nedjeljivosti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medicine, u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kojoj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 liječenje i prevencija nedjeljivi, usko povezani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patronažnoj medicinskoj sestri,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olakšava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nekoliko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vrsta/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oblika</a:t>
            </a:r>
            <a:r>
              <a:rPr lang="sr-Latn-BA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njege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poboljšanju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zdravlja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bolesnika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porodici</a:t>
            </a: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62940" lvl="2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Pacijentu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porodic</a:t>
            </a: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psihički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 je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nezgodno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  nekoliko patronažni sestara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prolazi kroz kuću zbog bolesti jednog člana porodice.</a:t>
            </a:r>
          </a:p>
          <a:p>
            <a:pPr marL="662940" lvl="2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Teško se na ovaj način</a:t>
            </a:r>
            <a:r>
              <a:rPr lang="sr-Latn-BA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uspostavlja pravi kontak i željena saradnja</a:t>
            </a: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62940" lvl="2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finansijskog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ekonomskog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gledišta</a:t>
            </a: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racionalizacije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zdravstvu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nije racionalno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za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posao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potrebno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sestre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vremena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financijskog troška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815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5FC0C-FCA4-464D-86B1-99A6ECAF0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-45409"/>
            <a:ext cx="9875520" cy="1356360"/>
          </a:xfrm>
        </p:spPr>
        <p:txBody>
          <a:bodyPr>
            <a:normAutofit/>
          </a:bodyPr>
          <a:lstStyle/>
          <a:p>
            <a:r>
              <a:rPr lang="pl-PL" sz="3200" b="1" i="1" dirty="0">
                <a:solidFill>
                  <a:srgbClr val="00B0F0"/>
                </a:solidFill>
              </a:rPr>
              <a:t>PRINCIPI ORGANIZACIJE  PATRONAŽNE SLUŽBE</a:t>
            </a: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A2C2EE-9B1E-49AE-9707-0F39F85F5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804" y="1940767"/>
            <a:ext cx="11010123" cy="4366726"/>
          </a:xfrm>
        </p:spPr>
        <p:txBody>
          <a:bodyPr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Polivalentna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patronažna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služba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oblik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zajednici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svim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oblastima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zdravstvene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zaštite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liječenje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svih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većin</a:t>
            </a:r>
            <a:r>
              <a:rPr lang="sr-Latn-BA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bolesnika, različitih oboljenja i životne dobi.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sr-Latn-BA" altLang="en-US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Nadležnost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patronažne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službe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cjela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porodica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ne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član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gdje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</a:t>
            </a:r>
            <a:r>
              <a:rPr lang="sr-Latn-BA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uzima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obzir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njegove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zdravstvene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socijalne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psihičke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karakteristike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Tretira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 ne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člana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porodice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člana</a:t>
            </a:r>
            <a:r>
              <a:rPr kumimoji="0" lang="sr-Latn-BA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uže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šire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društvene</a:t>
            </a:r>
            <a:r>
              <a:rPr lang="sr-Latn-BA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zajednice</a:t>
            </a:r>
            <a:r>
              <a:rPr kumimoji="0" lang="sr-Latn-BA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Kontrolni pregledi/posjete stvaraju autentičan odnos između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patronažne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medicinske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sestre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porodica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BA" alt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Poslovi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polivalentne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patronažne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službe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opšti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osnovni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posebni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specifični</a:t>
            </a:r>
            <a:r>
              <a:rPr kumimoji="0" lang="sr-Latn-BA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jer: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sr-Latn-BA" altLang="en-US" sz="2200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rouč</a:t>
            </a:r>
            <a:r>
              <a:rPr kumimoji="0" lang="sr-Latn-BA" altLang="en-US" sz="2200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avaju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zdravstvene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socijalne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psihičke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faktore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koji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utiču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r-Latn-BA" alt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zdravlj</a:t>
            </a:r>
            <a:r>
              <a:rPr kumimoji="0" lang="sr-Latn-BA" alt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pojedinca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porodice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stanovništva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terenu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sr-Latn-BA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sr-Latn-BA" alt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atronažna sestra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obavještava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r-Latn-BA" altLang="en-US" sz="2200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svoje nadređene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svo</a:t>
            </a:r>
            <a:r>
              <a:rPr kumimoji="0" lang="sr-Latn-BA" altLang="en-US" sz="2200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radu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kumimoji="0" lang="sr-Latn-BA" altLang="en-US" sz="22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vodi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računa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povezanosti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r-Latn-BA" altLang="en-US" sz="2200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pacijenta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porodice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zdravstvene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ustanove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sarađuje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svim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stručnim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službama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svojoj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zdravstvenoj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ustanovi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127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192AF-5AFB-4914-B916-9D2C16FC2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i="1" dirty="0">
                <a:solidFill>
                  <a:srgbClr val="00B0F0"/>
                </a:solidFill>
              </a:rPr>
              <a:t>PRINCIPI ORGANIZACIJE  PATRONAŽNE SLUŽBE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C90E0-036E-4354-9103-9A0C74B78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278086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Polivalentna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patronažna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služba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r-Latn-BA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sr-Latn-BA" alt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arađuje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svim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zdravstvenim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socijalnim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drugim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ustanovama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radnim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organizacijama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društvenim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društveno-političkim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organizacijama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sr-Latn-BA" altLang="en-US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aje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prijedloge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unapređenje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zdravlja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pojedinca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porodice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stanovništva</a:t>
            </a:r>
            <a:r>
              <a:rPr kumimoji="0" lang="sr-Latn-BA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zajednic</a:t>
            </a:r>
            <a:r>
              <a:rPr kumimoji="0" lang="sr-Latn-BA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r-Latn-BA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sr-Latn-BA" altLang="en-US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tkriti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uzroke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porijeklo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bolesti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Latn-BA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15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sr-Latn-BA" alt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sr-Latn-BA" altLang="en-US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raži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pomoći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otklanjanju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štetnih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r-Latn-BA" altLang="en-US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faktora</a:t>
            </a:r>
            <a:r>
              <a:rPr kumimoji="0" lang="sr-Latn-BA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zdravlje</a:t>
            </a:r>
            <a:r>
              <a:rPr kumimoji="0" lang="sr-Latn-BA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porodici ili mjesnoj zajednici</a:t>
            </a:r>
            <a:endParaRPr lang="sr-Latn-BA" alt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sr-Latn-BA" alt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aditi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otkrivanju</a:t>
            </a:r>
            <a:r>
              <a:rPr lang="sr-Latn-BA" alt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prevenciji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bolesti</a:t>
            </a:r>
            <a:endParaRPr kumimoji="0" lang="sr-Latn-BA" altLang="en-US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sr-Latn-BA" alt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vrši 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eduk</a:t>
            </a:r>
            <a:r>
              <a:rPr kumimoji="0" lang="sr-Latn-BA" altLang="en-US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aciju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zdravlju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Latn-BA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prati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zdravlje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pojedinaca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porodica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upućuje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se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pridržavaju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uputstava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sr-Latn-BA" altLang="en-US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sr-Latn-BA" alt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govori o značaju  kontrolni i sistematski pregleda</a:t>
            </a:r>
            <a:r>
              <a:rPr lang="sr-Latn-BA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prati da ih pacijent uradi.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sr-Latn-BA" alt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učestvuje 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kućnom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liječenju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oporavku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pacijenata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sr-Latn-BA" altLang="en-US" b="1" i="1" u="sng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altLang="en-US" b="1" i="1" u="sng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ruža</a:t>
            </a:r>
            <a:r>
              <a:rPr kumimoji="0" lang="en-US" altLang="en-US" b="1" i="1" u="sng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sng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kumimoji="0" lang="en-US" altLang="en-US" b="1" i="1" u="sng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sng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organizuje</a:t>
            </a:r>
            <a:r>
              <a:rPr kumimoji="0" lang="en-US" altLang="en-US" b="1" i="1" u="sng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sng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njegu</a:t>
            </a:r>
            <a:r>
              <a:rPr kumimoji="0" lang="en-US" altLang="en-US" b="1" i="1" u="sng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sng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b="1" i="1" u="sng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sng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kumimoji="0" lang="en-US" altLang="en-US" b="1" i="1" u="sng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sng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terapijske</a:t>
            </a:r>
            <a:r>
              <a:rPr kumimoji="0" lang="en-US" altLang="en-US" b="1" i="1" u="sng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sng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intervencije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medicinske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usluge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kumimoji="0" lang="sr-Latn-BA" altLang="en-US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10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5FC0C-FCA4-464D-86B1-99A6ECAF0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363" y="0"/>
            <a:ext cx="9875520" cy="1356360"/>
          </a:xfrm>
        </p:spPr>
        <p:txBody>
          <a:bodyPr>
            <a:normAutofit/>
          </a:bodyPr>
          <a:lstStyle/>
          <a:p>
            <a:r>
              <a:rPr lang="pl-PL" sz="3200" b="1" i="1" dirty="0">
                <a:solidFill>
                  <a:srgbClr val="00B0F0"/>
                </a:solidFill>
              </a:rPr>
              <a:t>PRINCIPI ORGANIZACIJE  PATRONAŽNE SLUŽBE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92C17-A351-4C7F-95C8-7D9E2CBEC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498" y="1726163"/>
            <a:ext cx="10437373" cy="4369837"/>
          </a:xfrm>
        </p:spPr>
        <p:txBody>
          <a:bodyPr>
            <a:normAutofit/>
          </a:bodyPr>
          <a:lstStyle/>
          <a:p>
            <a:pPr marL="102870" indent="-2857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Polivalentna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patronažna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služba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BA" altLang="en-US" sz="1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62940" lvl="2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po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potrebi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pruži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prvu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pomoć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000" b="1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62940" lvl="2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organizuje</a:t>
            </a:r>
            <a:r>
              <a:rPr lang="sr-Latn-BA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pomogne</a:t>
            </a:r>
            <a:r>
              <a:rPr lang="sr-Latn-BA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odgovarajuću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pomoć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bolesniku i njegovoj porodici</a:t>
            </a:r>
            <a:endParaRPr lang="en-US" sz="2000" b="1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62940" lvl="2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ima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uvid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zdravstvenu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socijalnu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ekonomsku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obrazovnu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kulturnu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strukturu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stanovništva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području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ko</a:t>
            </a:r>
            <a: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radi patronažna sestra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62940" lvl="2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r-Latn-BA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pecifični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poslovi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patronažne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službe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poslovi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pojedin</a:t>
            </a:r>
            <a:r>
              <a:rPr lang="sr-Latn-BA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biološk</a:t>
            </a:r>
            <a:r>
              <a:rPr lang="sr-Latn-BA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</a:t>
            </a:r>
            <a:r>
              <a:rPr lang="sr-Latn-BA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BA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životne dobi,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bolesti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djece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žena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invalida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radnika</a:t>
            </a:r>
            <a:r>
              <a:rPr lang="sr-Latn-BA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bi </a:t>
            </a:r>
            <a: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uspješno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izvršili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on</a:t>
            </a:r>
            <a: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sr-Latn-BA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treba živjeti u toj mjesnoj zajednici gdje radi </a:t>
            </a:r>
            <a: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tako biti uključena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životnu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sredinu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svojih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pacijenata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BA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r-Latn-BA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tronažna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služba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r-Latn-BA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čini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osnovnu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medicinsku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jedinicu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govorimo</a:t>
            </a:r>
            <a:r>
              <a:rPr kumimoji="0" lang="sr-Latn-BA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tada kažemo da se radi o</a:t>
            </a:r>
            <a:r>
              <a:rPr lang="sr-Latn-BA" alt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decentralizovan</a:t>
            </a:r>
            <a:r>
              <a:rPr kumimoji="0" lang="sr-Latn-BA" alt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oj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polivalentn</a:t>
            </a:r>
            <a:r>
              <a:rPr kumimoji="0" lang="sr-Latn-BA" alt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oj 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patronažn</a:t>
            </a:r>
            <a:r>
              <a:rPr kumimoji="0" lang="sr-Latn-BA" alt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oj službi</a:t>
            </a:r>
            <a:r>
              <a:rPr kumimoji="0" lang="sr-Latn-BA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Povezanost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patronažne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r-Latn-BA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službe sa porodičnim ljekarom  je od </a:t>
            </a:r>
            <a:r>
              <a:rPr kumimoji="0" lang="sr-Latn-BA" altLang="en-US" sz="2000" b="1" i="0" u="sng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primarnog značaja </a:t>
            </a:r>
            <a:r>
              <a:rPr kumimoji="0" lang="sr-Latn-BA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sa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drugim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stručnim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službama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ambulantama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kumimoji="0" lang="en-US" altLang="en-US" sz="2000" b="1" i="0" u="sng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sekundarnog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sng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značaja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sr-Latn-BA" altLang="en-US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sr-Latn-BA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kumimoji="0" lang="sr-Latn-BA" altLang="en-US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539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5FC0C-FCA4-464D-86B1-99A6ECAF0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i="1" dirty="0">
                <a:solidFill>
                  <a:srgbClr val="00B0F0"/>
                </a:solidFill>
              </a:rPr>
              <a:t>PRINCIPI ORGANIZACIJE  PATRONAŽNE SLUŽBE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7EF1D-AF72-4502-91CC-E22656EA1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878" y="2057399"/>
            <a:ext cx="5478002" cy="402336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sr-Latn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Posjete se obavljajuju na osnovu </a:t>
            </a:r>
            <a:r>
              <a:rPr lang="sr-Latn-R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mjesečnog plana  rada</a:t>
            </a:r>
            <a:r>
              <a:rPr lang="sr-Latn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r-Latn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Prije posjete </a:t>
            </a:r>
            <a:r>
              <a:rPr lang="sr-Latn-R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uspostavlja se </a:t>
            </a:r>
            <a:r>
              <a:rPr lang="sr-Latn-RS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telefonski kontakt</a:t>
            </a:r>
            <a:r>
              <a:rPr lang="sr-Latn-R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r>
              <a:rPr lang="it-IT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osiguranikom ili članom njegove porodice i dogovora</a:t>
            </a:r>
            <a:r>
              <a:rPr lang="sr-Latn-R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termin </a:t>
            </a:r>
            <a:r>
              <a:rPr lang="sr-Latn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r-Latn-R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Nakon posjete kontaktirati nadležnog ljekara </a:t>
            </a:r>
            <a:r>
              <a:rPr lang="sr-Latn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daju povratnu informaciju, kao i dogovor o potrebi timske posjete (pregled, propisivanje terapije i dr).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E833E3-9BEE-4D05-AA62-1F9F7FCEF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sr-Latn-R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Dinamika posjeta i normativ vremena:</a:t>
            </a:r>
          </a:p>
          <a:p>
            <a:pPr lvl="1"/>
            <a:r>
              <a:rPr lang="sr-Latn-R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Dnevno 3-4 posjete</a:t>
            </a: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odnosno </a:t>
            </a:r>
            <a:r>
              <a:rPr lang="sr-Latn-R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60-80 posjeta mjesečno</a:t>
            </a: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 promotivno preventivna predavanja</a:t>
            </a: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zajednici (mjesna zajednica, osnovna škola ili obdanište).</a:t>
            </a:r>
          </a:p>
          <a:p>
            <a:pPr lvl="1"/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Normativ vremena:</a:t>
            </a:r>
          </a:p>
          <a:p>
            <a:pPr lvl="2"/>
            <a:r>
              <a:rPr lang="sr-Latn-RS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Prva posjeta traje 60 min</a:t>
            </a:r>
            <a:r>
              <a:rPr lang="sr-Latn-R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/>
            <a:r>
              <a:rPr lang="pl-PL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Druga posjeta traje 45 min.</a:t>
            </a:r>
            <a:endParaRPr lang="sr-Latn-RS" sz="2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093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78E17-03AF-46BE-BFE2-205279B20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i="1" dirty="0">
                <a:solidFill>
                  <a:srgbClr val="00B0F0"/>
                </a:solidFill>
              </a:rPr>
              <a:t>PRINCIPI ORGANIZACIJE  PATRONAŽNE SLUŽBE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06059-6EC6-4919-B7D7-75507BA4B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546" y="2057399"/>
            <a:ext cx="7968343" cy="4023360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Radna torba, odjeća i obuća, naknada za prevoz </a:t>
            </a:r>
            <a:endParaRPr lang="sr-Latn-R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r-Latn-R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Osoba u uniformi ulijeva povjerenje i osjećaj discipline </a:t>
            </a:r>
          </a:p>
          <a:p>
            <a:pPr lvl="1"/>
            <a:r>
              <a:rPr lang="sr-Latn-R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Zakonskim</a:t>
            </a:r>
            <a:r>
              <a:rPr lang="sr-Latn-R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propisima zaštićena</a:t>
            </a:r>
          </a:p>
          <a:p>
            <a:pPr lvl="2"/>
            <a:r>
              <a:rPr lang="pl-PL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značka</a:t>
            </a:r>
            <a:r>
              <a:rPr lang="pl-PL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koja je potvrđivala njezin status </a:t>
            </a:r>
            <a:endParaRPr lang="sr-Latn-RS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r-Latn-R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Službena  torbe</a:t>
            </a:r>
          </a:p>
          <a:p>
            <a:pPr lvl="1"/>
            <a:r>
              <a:rPr lang="sr-Latn-R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 pretinca </a:t>
            </a:r>
          </a:p>
          <a:p>
            <a:pPr lvl="2"/>
            <a:r>
              <a:rPr lang="sr-Latn-R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jedan za medikamente i instrumentarij </a:t>
            </a:r>
          </a:p>
          <a:p>
            <a:pPr lvl="2"/>
            <a:r>
              <a:rPr lang="sr-Latn-R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drugi </a:t>
            </a:r>
            <a:r>
              <a:rPr lang="pl-PL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pregaču, ručnik i sapun </a:t>
            </a:r>
          </a:p>
          <a:p>
            <a:pPr lvl="2"/>
            <a:r>
              <a:rPr lang="pl-PL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treći za kartoteku, pisaći i drugi pribor </a:t>
            </a:r>
            <a:endParaRPr lang="sr-Latn-RS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ika 3">
            <a:extLst>
              <a:ext uri="{FF2B5EF4-FFF2-40B4-BE49-F238E27FC236}">
                <a16:creationId xmlns:a16="http://schemas.microsoft.com/office/drawing/2014/main" id="{D03246F1-33AF-434A-8F07-26762CA735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0238" r="20763"/>
          <a:stretch/>
        </p:blipFill>
        <p:spPr>
          <a:xfrm>
            <a:off x="8994710" y="1756976"/>
            <a:ext cx="2649894" cy="4491424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4663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876ACE71-7B4F-4A90-AB37-A5158B79BBFD}"/>
              </a:ext>
            </a:extLst>
          </p:cNvPr>
          <p:cNvSpPr txBox="1">
            <a:spLocks/>
          </p:cNvSpPr>
          <p:nvPr/>
        </p:nvSpPr>
        <p:spPr>
          <a:xfrm>
            <a:off x="5636118" y="83907"/>
            <a:ext cx="4328841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r-Latn-RS" sz="2300" dirty="0">
              <a:solidFill>
                <a:schemeClr val="tx1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DC83D3B-B810-4ECB-BC8A-F1E9830AB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686" y="9906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pl-PL" sz="2800" b="1" i="1" dirty="0">
                <a:solidFill>
                  <a:srgbClr val="00B0F0"/>
                </a:solidFill>
              </a:rPr>
              <a:t>PRINCIPI ORGANIZACIJE  PATRONAŽNE SLUŽBE</a:t>
            </a:r>
            <a:endParaRPr lang="en-US" sz="28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BB9F5DE-4FE9-4CD1-96E8-F7A597422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83763" y="1548881"/>
            <a:ext cx="6335486" cy="4861249"/>
          </a:xfrm>
        </p:spPr>
        <p:txBody>
          <a:bodyPr>
            <a:normAutofit/>
          </a:bodyPr>
          <a:lstStyle/>
          <a:p>
            <a:r>
              <a:rPr lang="sr-Latn-R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Jasno je da uslovi rada nisu na svim područjima jednaki </a:t>
            </a:r>
          </a:p>
          <a:p>
            <a:r>
              <a:rPr lang="sr-Latn-R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5.100 stanovnika-jedna patronažna sestra</a:t>
            </a:r>
            <a:endParaRPr lang="sr-Latn-R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Gustoća stanovništva na km</a:t>
            </a:r>
            <a:r>
              <a:rPr lang="sr-Latn-RS" sz="24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tu morala biti presudna, jer nije isto imati njegu  par većih zgrada u gradu ili pokrivati teritorij od 200 km</a:t>
            </a:r>
            <a:r>
              <a:rPr lang="sr-Latn-RS" sz="24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više od 2.500 stanovnika</a:t>
            </a:r>
          </a:p>
          <a:p>
            <a:r>
              <a:rPr lang="sr-Latn-R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Javni</a:t>
            </a:r>
            <a:r>
              <a:rPr lang="sr-Latn-R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prevoz </a:t>
            </a:r>
          </a:p>
          <a:p>
            <a:r>
              <a:rPr lang="sr-Latn-R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Služben</a:t>
            </a:r>
            <a:r>
              <a:rPr lang="sr-Latn-R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prevoz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Slika 3">
            <a:extLst>
              <a:ext uri="{FF2B5EF4-FFF2-40B4-BE49-F238E27FC236}">
                <a16:creationId xmlns:a16="http://schemas.microsoft.com/office/drawing/2014/main" id="{6FC244BC-8E5B-4278-99F3-B482D46416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7884" y="2141375"/>
            <a:ext cx="4150557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37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5FC0C-FCA4-464D-86B1-99A6ECAF0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i="1" dirty="0">
                <a:solidFill>
                  <a:srgbClr val="00B0F0"/>
                </a:solidFill>
              </a:rPr>
              <a:t>PRINCIPI ORGANIZACIJE  PATRONAŽNE SLUŽBE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89B779-9D1B-46D1-A5FC-B434F13A7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3792" y="2225040"/>
            <a:ext cx="4754880" cy="4023360"/>
          </a:xfrm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sr-Latn-R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Prvi kućna posjeta:</a:t>
            </a:r>
          </a:p>
          <a:p>
            <a:pPr lvl="1"/>
            <a:r>
              <a:rPr lang="sr-Latn-R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upoznavanje</a:t>
            </a:r>
          </a:p>
          <a:p>
            <a:pPr lvl="1"/>
            <a:r>
              <a:rPr lang="sr-Latn-R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izlaganje ciljeva i svrhe posjete</a:t>
            </a:r>
          </a:p>
          <a:p>
            <a:pPr lvl="1"/>
            <a:r>
              <a:rPr lang="sr-Latn-R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definisati ulogu i mogućnosti medicinske sestre</a:t>
            </a:r>
          </a:p>
          <a:p>
            <a:pPr lvl="1"/>
            <a:r>
              <a:rPr lang="sr-Latn-R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omogućiti  priliku da korisnik objasni vlastita očekivanja</a:t>
            </a:r>
          </a:p>
          <a:p>
            <a:pPr lvl="1"/>
            <a:r>
              <a:rPr lang="sr-Latn-R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započeti izgradnju odnosa</a:t>
            </a:r>
          </a:p>
          <a:p>
            <a:pPr lvl="1"/>
            <a:r>
              <a:rPr lang="sr-Latn-R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bi trebao biti predug</a:t>
            </a:r>
          </a:p>
          <a:p>
            <a:pPr lvl="1"/>
            <a:r>
              <a:rPr lang="sr-Latn-R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ciljevi trebaju biti jasno određeni</a:t>
            </a:r>
          </a:p>
          <a:p>
            <a:pPr lvl="1"/>
            <a:r>
              <a:rPr lang="sr-Latn-R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atmosvera opuštena</a:t>
            </a:r>
          </a:p>
          <a:p>
            <a:pPr lvl="1"/>
            <a:r>
              <a:rPr lang="sr-Latn-R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dogovor o slijedećoj posjeti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375629-C6FF-4570-8ECF-F4F14F9D7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sr-Latn-R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Kućna posjet patronažne medicinske sestre</a:t>
            </a:r>
          </a:p>
          <a:p>
            <a:pPr lvl="1"/>
            <a:r>
              <a:rPr lang="sr-Latn-R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Bitne komponente za uspiješno odvijanje kućnog posjeta:</a:t>
            </a:r>
          </a:p>
          <a:p>
            <a:pPr lvl="2"/>
            <a:r>
              <a:rPr lang="sr-Latn-R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komunikacija i interakcija</a:t>
            </a:r>
          </a:p>
          <a:p>
            <a:pPr lvl="2"/>
            <a:r>
              <a:rPr lang="sr-Latn-R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pripreme i planiranje kućnog posjeta</a:t>
            </a:r>
          </a:p>
          <a:p>
            <a:pPr lvl="2"/>
            <a:r>
              <a:rPr lang="sr-Latn-R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uslovi rada i oskrbljenost sredstvima</a:t>
            </a:r>
          </a:p>
          <a:p>
            <a:pPr marL="274320" lvl="1" indent="0">
              <a:buNone/>
            </a:pPr>
            <a:endParaRPr lang="sr-Latn-RS" sz="3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12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5FC0C-FCA4-464D-86B1-99A6ECAF0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363" y="0"/>
            <a:ext cx="9875520" cy="1356360"/>
          </a:xfrm>
        </p:spPr>
        <p:txBody>
          <a:bodyPr>
            <a:normAutofit/>
          </a:bodyPr>
          <a:lstStyle/>
          <a:p>
            <a:r>
              <a:rPr lang="pl-PL" sz="3200" b="1" i="1" dirty="0">
                <a:solidFill>
                  <a:srgbClr val="00B0F0"/>
                </a:solidFill>
              </a:rPr>
              <a:t>PRINCIPI ORGANIZACIJE  PATRONAŽNE SLUŽBE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92C17-A351-4C7F-95C8-7D9E2CBEC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11" y="1240971"/>
            <a:ext cx="10054818" cy="5131837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pl-PL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Istorija organizacije patronažne službe</a:t>
            </a:r>
          </a:p>
          <a:p>
            <a:pPr lvl="1">
              <a:spcBef>
                <a:spcPts val="0"/>
              </a:spcBef>
            </a:pPr>
            <a:r>
              <a:rPr lang="sr-Latn-R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Obrazovanje:</a:t>
            </a:r>
          </a:p>
          <a:p>
            <a:pPr lvl="1">
              <a:spcBef>
                <a:spcPts val="0"/>
              </a:spcBef>
            </a:pPr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Viša medicinska škola pri Medicinskom fakultetu osnovana je </a:t>
            </a:r>
            <a:r>
              <a:rPr lang="sr-Latn-R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1973.</a:t>
            </a:r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godine u Sarajevu 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sr-Latn-R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viši medicinski tehničari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sr-Latn-R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viši laboratorijski tehničari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sr-Latn-R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viši sanitarni tehničari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sr-Latn-R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viši radiološki tehničari.</a:t>
            </a:r>
          </a:p>
          <a:p>
            <a:pPr marL="548640" lvl="2" indent="0">
              <a:spcBef>
                <a:spcPts val="0"/>
              </a:spcBef>
              <a:spcAft>
                <a:spcPts val="0"/>
              </a:spcAft>
              <a:buNone/>
            </a:pPr>
            <a:endParaRPr lang="sr-Latn-R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sr-Latn-R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1982.</a:t>
            </a:r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viših fizioterapeutskih tehničara, a i prestaje sa radom smjer viših sanitarnih tehničara.</a:t>
            </a:r>
          </a:p>
          <a:p>
            <a:pPr lvl="1">
              <a:spcBef>
                <a:spcPts val="0"/>
              </a:spcBef>
            </a:pPr>
            <a:r>
              <a:rPr lang="sr-Latn-RS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1990. </a:t>
            </a:r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godine, Viša medicinska škola uvodi </a:t>
            </a:r>
            <a:r>
              <a:rPr lang="sr-Latn-R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trogodišnji studij i obavezu izrade diplomskog rada.</a:t>
            </a:r>
            <a:endParaRPr lang="sr-Latn-R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sr-Latn-RS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1990/91.</a:t>
            </a:r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godine na Višoj medicinskoj školi se uvodi naziv </a:t>
            </a:r>
            <a:r>
              <a:rPr lang="sr-Latn-RS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odsjek</a:t>
            </a:r>
            <a:r>
              <a:rPr lang="sr-Latn-R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umjesto </a:t>
            </a:r>
            <a:r>
              <a:rPr lang="sr-Latn-RS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smjer.</a:t>
            </a:r>
          </a:p>
          <a:p>
            <a:pPr lvl="1">
              <a:spcBef>
                <a:spcPts val="0"/>
              </a:spcBef>
            </a:pPr>
            <a:r>
              <a:rPr lang="sr-Latn-R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Akademske </a:t>
            </a:r>
            <a:r>
              <a:rPr lang="sr-Latn-RS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2002/03. </a:t>
            </a:r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godine upisana je prva</a:t>
            </a:r>
            <a:r>
              <a:rPr lang="sr-Latn-R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generacija četverogodišnjeg studija</a:t>
            </a:r>
            <a:r>
              <a:rPr lang="sr-Latn-RS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Visoke zdravstvene škole</a:t>
            </a:r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studija u oblasti zdravstva, koji omogućava završenim studentima ravnopravnu participaciju na postdiplomskim studijama, izradu magisterija i doktorata iz svojih naučnih oblasti.</a:t>
            </a:r>
          </a:p>
          <a:p>
            <a:pPr lvl="1">
              <a:spcBef>
                <a:spcPts val="0"/>
              </a:spcBef>
            </a:pPr>
            <a:endParaRPr lang="sr-Latn-R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sr-Latn-RS" sz="2600" b="1" dirty="0">
                <a:solidFill>
                  <a:srgbClr val="FF0000"/>
                </a:solidFill>
                <a:cs typeface="Times New Roman" panose="02020603050405020304" pitchFamily="18" charset="0"/>
              </a:rPr>
              <a:t>Prema postojećem zakonu medicinska sestra za rad </a:t>
            </a:r>
            <a:r>
              <a:rPr lang="sr-Latn-RS" sz="2600" b="1" i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u patronažnoj službi  treba imati završeni dodiplomski studij sestrinstva </a:t>
            </a:r>
            <a:r>
              <a:rPr lang="sr-Latn-RS" sz="2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!!! </a:t>
            </a:r>
          </a:p>
          <a:p>
            <a:pPr lvl="1">
              <a:spcBef>
                <a:spcPts val="0"/>
              </a:spcBef>
            </a:pPr>
            <a:endParaRPr lang="sr-Latn-R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14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Čuvar mesta za sadržaj 3">
            <a:extLst>
              <a:ext uri="{FF2B5EF4-FFF2-40B4-BE49-F238E27FC236}">
                <a16:creationId xmlns:a16="http://schemas.microsoft.com/office/drawing/2014/main" id="{F8F0D7ED-F1FA-44FA-9FF0-E0A51C9C59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9397199"/>
              </p:ext>
            </p:extLst>
          </p:nvPr>
        </p:nvGraphicFramePr>
        <p:xfrm>
          <a:off x="282077" y="645667"/>
          <a:ext cx="11758473" cy="5820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2265">
                  <a:extLst>
                    <a:ext uri="{9D8B030D-6E8A-4147-A177-3AD203B41FA5}">
                      <a16:colId xmlns:a16="http://schemas.microsoft.com/office/drawing/2014/main" val="1324381719"/>
                    </a:ext>
                  </a:extLst>
                </a:gridCol>
                <a:gridCol w="6516208">
                  <a:extLst>
                    <a:ext uri="{9D8B030D-6E8A-4147-A177-3AD203B41FA5}">
                      <a16:colId xmlns:a16="http://schemas.microsoft.com/office/drawing/2014/main" val="2113576959"/>
                    </a:ext>
                  </a:extLst>
                </a:gridCol>
              </a:tblGrid>
              <a:tr h="698640">
                <a:tc>
                  <a:txBody>
                    <a:bodyPr/>
                    <a:lstStyle/>
                    <a:p>
                      <a:pPr algn="ctr"/>
                      <a:r>
                        <a:rPr lang="sr-Latn-RS" sz="2400" b="1" i="0" u="none" strike="noStrike" baseline="0" dirty="0">
                          <a:latin typeface="Times-Bold"/>
                        </a:rPr>
                        <a:t>Vrsta korisnika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b="1" i="0" u="none" strike="noStrike" baseline="0" dirty="0">
                          <a:latin typeface="Times-Bold"/>
                        </a:rPr>
                        <a:t>Oblik rada</a:t>
                      </a:r>
                      <a:endParaRPr lang="sr-Latn-R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899873"/>
                  </a:ext>
                </a:extLst>
              </a:tr>
              <a:tr h="948584">
                <a:tc>
                  <a:txBody>
                    <a:bodyPr/>
                    <a:lstStyle/>
                    <a:p>
                      <a:r>
                        <a:rPr kumimoji="0" lang="sr-Latn-R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Zdravstvena njega žene za </a:t>
                      </a:r>
                      <a:r>
                        <a:rPr kumimoji="0" lang="sr-Latn-RS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vrijeme</a:t>
                      </a:r>
                      <a:r>
                        <a:rPr kumimoji="0" lang="sr-Latn-R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trudnoće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sr-Latn-R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Individualni rad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Grupni rad (provođenje trudnickog kursa)</a:t>
                      </a:r>
                      <a:endParaRPr lang="sr-Latn-R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581926"/>
                  </a:ext>
                </a:extLst>
              </a:tr>
              <a:tr h="664009">
                <a:tc>
                  <a:txBody>
                    <a:bodyPr/>
                    <a:lstStyle/>
                    <a:p>
                      <a:r>
                        <a:rPr kumimoji="0" lang="sr-Latn-R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Zdravstvena njega žene nakon poroda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sr-Latn-R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Individualni rad</a:t>
                      </a:r>
                      <a:endParaRPr lang="sr-Latn-R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003724"/>
                  </a:ext>
                </a:extLst>
              </a:tr>
              <a:tr h="664009">
                <a:tc>
                  <a:txBody>
                    <a:bodyPr/>
                    <a:lstStyle/>
                    <a:p>
                      <a:r>
                        <a:rPr kumimoji="0" lang="sr-Latn-R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Zdravstvena njega novorođenčeta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sr-Latn-R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Prva </a:t>
                      </a:r>
                      <a:r>
                        <a:rPr kumimoji="0" lang="sr-Latn-RS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posjeta</a:t>
                      </a:r>
                      <a:endParaRPr kumimoji="0" lang="sr-Latn-RS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sr-Latn-R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Ponovna </a:t>
                      </a:r>
                      <a:r>
                        <a:rPr kumimoji="0" lang="sr-Latn-RS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posjeta</a:t>
                      </a:r>
                      <a:endParaRPr lang="sr-Latn-R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673762"/>
                  </a:ext>
                </a:extLst>
              </a:tr>
              <a:tr h="664009">
                <a:tc>
                  <a:txBody>
                    <a:bodyPr/>
                    <a:lstStyle/>
                    <a:p>
                      <a:r>
                        <a:rPr kumimoji="0" lang="sr-Latn-R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Zdravstvena njega </a:t>
                      </a:r>
                      <a:r>
                        <a:rPr kumimoji="0" lang="sr-Latn-RS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djece</a:t>
                      </a:r>
                      <a:r>
                        <a:rPr kumimoji="0" lang="sr-Latn-R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dojenačke dobi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sr-Latn-R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Individualni rad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sr-Latn-R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Grupni rad (GPD)</a:t>
                      </a:r>
                      <a:endParaRPr lang="sr-Latn-R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83758"/>
                  </a:ext>
                </a:extLst>
              </a:tr>
              <a:tr h="1233159">
                <a:tc>
                  <a:txBody>
                    <a:bodyPr/>
                    <a:lstStyle/>
                    <a:p>
                      <a:r>
                        <a:rPr kumimoji="0" lang="sr-Latn-R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Zdravstvena njega male </a:t>
                      </a:r>
                      <a:r>
                        <a:rPr kumimoji="0" lang="sr-Latn-RS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djece</a:t>
                      </a:r>
                      <a:r>
                        <a:rPr kumimoji="0" lang="sr-Latn-R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(predškolska dobi)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sr-Latn-R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Individualni rad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Grupni rad (mogućnost zajedničkog </a:t>
                      </a:r>
                      <a:r>
                        <a:rPr kumimoji="0" lang="sr-Latn-RS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djelovanja</a:t>
                      </a:r>
                      <a:r>
                        <a:rPr kumimoji="0" lang="sr-Latn-R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 </a:t>
                      </a:r>
                      <a:r>
                        <a:rPr kumimoji="0" lang="sr-Latn-RS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dječjim</a:t>
                      </a:r>
                      <a:r>
                        <a:rPr kumimoji="0" lang="sr-Latn-R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vrtićima)</a:t>
                      </a:r>
                      <a:endParaRPr lang="sr-Latn-R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894603"/>
                  </a:ext>
                </a:extLst>
              </a:tr>
              <a:tr h="948584">
                <a:tc>
                  <a:txBody>
                    <a:bodyPr/>
                    <a:lstStyle/>
                    <a:p>
                      <a:r>
                        <a:rPr kumimoji="0" lang="sr-Latn-R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Zdravstvena njega hronično bolesnog </a:t>
                      </a:r>
                      <a:r>
                        <a:rPr kumimoji="0" lang="sr-Latn-RS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djeteta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sr-Latn-R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Individualni rad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Grupni rad (</a:t>
                      </a:r>
                      <a:r>
                        <a:rPr lang="pl-PL" b="1" dirty="0"/>
                        <a:t>podržavaju rad u</a:t>
                      </a:r>
                      <a:r>
                        <a:rPr lang="sr-Latn-RS" b="1" dirty="0"/>
                        <a:t> samozaštitnim grupama</a:t>
                      </a:r>
                      <a:r>
                        <a:rPr kumimoji="0" lang="sr-Latn-R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sr-Latn-R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165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91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Čuvar mesta za sadržaj 4">
            <a:extLst>
              <a:ext uri="{FF2B5EF4-FFF2-40B4-BE49-F238E27FC236}">
                <a16:creationId xmlns:a16="http://schemas.microsoft.com/office/drawing/2014/main" id="{046F3571-59DD-4EB1-94CA-88A8D77972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205007"/>
              </p:ext>
            </p:extLst>
          </p:nvPr>
        </p:nvGraphicFramePr>
        <p:xfrm>
          <a:off x="10551" y="36342"/>
          <a:ext cx="12018692" cy="6669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9346">
                  <a:extLst>
                    <a:ext uri="{9D8B030D-6E8A-4147-A177-3AD203B41FA5}">
                      <a16:colId xmlns:a16="http://schemas.microsoft.com/office/drawing/2014/main" val="893807102"/>
                    </a:ext>
                  </a:extLst>
                </a:gridCol>
                <a:gridCol w="6009346">
                  <a:extLst>
                    <a:ext uri="{9D8B030D-6E8A-4147-A177-3AD203B41FA5}">
                      <a16:colId xmlns:a16="http://schemas.microsoft.com/office/drawing/2014/main" val="2302988473"/>
                    </a:ext>
                  </a:extLst>
                </a:gridCol>
              </a:tblGrid>
              <a:tr h="370514"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VRSTA KORISNIKA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OBLIK RADA</a:t>
                      </a: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5933"/>
                  </a:ext>
                </a:extLst>
              </a:tr>
              <a:tr h="1759943">
                <a:tc>
                  <a:txBody>
                    <a:bodyPr/>
                    <a:lstStyle/>
                    <a:p>
                      <a:r>
                        <a:rPr lang="sr-Latn-RS" b="1"/>
                        <a:t>Zdravstvena njega hronicnog bolesnika</a:t>
                      </a:r>
                    </a:p>
                    <a:p>
                      <a:r>
                        <a:rPr lang="sr-Latn-RS" b="1"/>
                        <a:t>a. Šećerne bolesti</a:t>
                      </a:r>
                    </a:p>
                    <a:p>
                      <a:r>
                        <a:rPr lang="sr-Latn-RS" b="1"/>
                        <a:t>b. KVB</a:t>
                      </a:r>
                    </a:p>
                    <a:p>
                      <a:r>
                        <a:rPr lang="sr-Latn-RS" b="1"/>
                        <a:t>c. CVB</a:t>
                      </a:r>
                    </a:p>
                    <a:p>
                      <a:r>
                        <a:rPr lang="sr-Latn-RS" b="1"/>
                        <a:t>d. Mentalni poremecaji</a:t>
                      </a:r>
                    </a:p>
                    <a:p>
                      <a:r>
                        <a:rPr lang="sr-Latn-RS" b="1"/>
                        <a:t>e. Ostalo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b="1"/>
                        <a:t>Individualni rad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b="1"/>
                        <a:t>Grupni rad (podržavaju rad u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sr-Latn-RS" b="1"/>
                        <a:t>    samozaštitnim grupama)</a:t>
                      </a:r>
                      <a:endParaRPr lang="sr-Latn-R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68311"/>
                  </a:ext>
                </a:extLst>
              </a:tr>
              <a:tr h="926286">
                <a:tc>
                  <a:txBody>
                    <a:bodyPr/>
                    <a:lstStyle/>
                    <a:p>
                      <a:r>
                        <a:rPr lang="sr-Latn-RS" b="1"/>
                        <a:t>Zdravstvena njega starijih osoba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b="1"/>
                        <a:t>Individualni rad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b="1"/>
                        <a:t>Grupni rad (podržavaju rad u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sr-Latn-RS" b="1"/>
                        <a:t>    samozaštitnim grupama)</a:t>
                      </a:r>
                      <a:endParaRPr lang="sr-Latn-R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904975"/>
                  </a:ext>
                </a:extLst>
              </a:tr>
              <a:tr h="1204172">
                <a:tc>
                  <a:txBody>
                    <a:bodyPr/>
                    <a:lstStyle/>
                    <a:p>
                      <a:r>
                        <a:rPr lang="pl-PL" b="1"/>
                        <a:t>Zdravstvena njega osoba sa posebnim potrebama -</a:t>
                      </a:r>
                      <a:r>
                        <a:rPr lang="sr-Latn-RS" b="1"/>
                        <a:t>invaliditetom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b="1"/>
                        <a:t>Individualni rad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b="1"/>
                        <a:t>Individualni rad sa članom/a porodice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b="1"/>
                        <a:t>Grupni rad</a:t>
                      </a:r>
                      <a:endParaRPr lang="sr-Latn-R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434894"/>
                  </a:ext>
                </a:extLst>
              </a:tr>
              <a:tr h="1759943">
                <a:tc>
                  <a:txBody>
                    <a:bodyPr/>
                    <a:lstStyle/>
                    <a:p>
                      <a:r>
                        <a:rPr lang="sr-Latn-RS" b="1"/>
                        <a:t>Zdravstvena njega palijativnih bolesnika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b="1"/>
                        <a:t>Individualni rad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b="1"/>
                        <a:t>Individualni rad sa članom/a porodice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b="1"/>
                        <a:t>Multidisciplinarni rad ( </a:t>
                      </a:r>
                      <a:r>
                        <a:rPr lang="sr-Latn-RS" b="1"/>
                        <a:t>porodični ljekar,</a:t>
                      </a:r>
                      <a:r>
                        <a:rPr lang="pl-PL" b="1"/>
                        <a:t>zdravstvena njega u kuci, socijalni radnik,vjersko lice i sl.</a:t>
                      </a:r>
                      <a:r>
                        <a:rPr lang="sr-Latn-RS" b="1"/>
                        <a:t>)</a:t>
                      </a:r>
                      <a:endParaRPr lang="sr-Latn-R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777702"/>
                  </a:ext>
                </a:extLst>
              </a:tr>
              <a:tr h="648400">
                <a:tc>
                  <a:txBody>
                    <a:bodyPr/>
                    <a:lstStyle/>
                    <a:p>
                      <a:r>
                        <a:rPr lang="sr-Latn-RS" b="1"/>
                        <a:t>Zdravstvena njega žena u reproduktivnoj dobi i  klimakteriju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b="1" dirty="0"/>
                        <a:t>Individualni rad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b="1" dirty="0"/>
                        <a:t>Grupni 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969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214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Čuvar mesta za sadržaj 4">
            <a:extLst>
              <a:ext uri="{FF2B5EF4-FFF2-40B4-BE49-F238E27FC236}">
                <a16:creationId xmlns:a16="http://schemas.microsoft.com/office/drawing/2014/main" id="{2A326620-1948-4348-8804-1DE99CB4B8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2291608"/>
              </p:ext>
            </p:extLst>
          </p:nvPr>
        </p:nvGraphicFramePr>
        <p:xfrm>
          <a:off x="76940" y="575388"/>
          <a:ext cx="12038120" cy="5971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0082">
                  <a:extLst>
                    <a:ext uri="{9D8B030D-6E8A-4147-A177-3AD203B41FA5}">
                      <a16:colId xmlns:a16="http://schemas.microsoft.com/office/drawing/2014/main" val="767321708"/>
                    </a:ext>
                  </a:extLst>
                </a:gridCol>
                <a:gridCol w="5948038">
                  <a:extLst>
                    <a:ext uri="{9D8B030D-6E8A-4147-A177-3AD203B41FA5}">
                      <a16:colId xmlns:a16="http://schemas.microsoft.com/office/drawing/2014/main" val="1079512297"/>
                    </a:ext>
                  </a:extLst>
                </a:gridCol>
              </a:tblGrid>
              <a:tr h="539517"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/>
                        <a:t>VRSTA KORISNIKA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/>
                        <a:t>OBLIK RADA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244608"/>
                  </a:ext>
                </a:extLst>
              </a:tr>
              <a:tr h="666463">
                <a:tc>
                  <a:txBody>
                    <a:bodyPr/>
                    <a:lstStyle/>
                    <a:p>
                      <a:r>
                        <a:rPr kumimoji="0" lang="pl-PL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Procjena stanja korisnika za pocetak pružanja </a:t>
                      </a:r>
                      <a:r>
                        <a:rPr kumimoji="0" lang="sr-Latn-R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zdravstvene </a:t>
                      </a:r>
                      <a:r>
                        <a:rPr kumimoji="0" lang="sr-Latn-RS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njege</a:t>
                      </a:r>
                      <a:r>
                        <a:rPr kumimoji="0" lang="sr-Latn-R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 kuci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sr-Latn-R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Individualni rad</a:t>
                      </a:r>
                      <a:endParaRPr lang="sr-Latn-R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290941"/>
                  </a:ext>
                </a:extLst>
              </a:tr>
              <a:tr h="952089">
                <a:tc>
                  <a:txBody>
                    <a:bodyPr/>
                    <a:lstStyle/>
                    <a:p>
                      <a:r>
                        <a:rPr kumimoji="0" lang="pl-PL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Ponovna procjena (reprocjena) stanja korisnika za </a:t>
                      </a:r>
                      <a:r>
                        <a:rPr kumimoji="0" lang="sr-Latn-R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nastavak pružanja zdravstvene  </a:t>
                      </a:r>
                      <a:r>
                        <a:rPr kumimoji="0" lang="sr-Latn-RS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njege</a:t>
                      </a:r>
                      <a:r>
                        <a:rPr kumimoji="0" lang="sr-Latn-R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 kuci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sr-Latn-R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Individualni rad</a:t>
                      </a:r>
                      <a:endParaRPr lang="sr-Latn-R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241000"/>
                  </a:ext>
                </a:extLst>
              </a:tr>
              <a:tr h="1237715">
                <a:tc>
                  <a:txBody>
                    <a:bodyPr/>
                    <a:lstStyle/>
                    <a:p>
                      <a:r>
                        <a:rPr kumimoji="0" lang="sr-Latn-R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Učestvovanje u provođenju zdravstveno preventivnih i promotivnih programa na lokalnoj</a:t>
                      </a:r>
                    </a:p>
                    <a:p>
                      <a:r>
                        <a:rPr kumimoji="0" lang="sr-Latn-R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zajednici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sr-Latn-R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Predavanje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sr-Latn-R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Rad u grupi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Djelovanje putem lokalnih medija</a:t>
                      </a:r>
                      <a:endParaRPr lang="sr-Latn-R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46416"/>
                  </a:ext>
                </a:extLst>
              </a:tr>
              <a:tr h="1237715">
                <a:tc>
                  <a:txBody>
                    <a:bodyPr/>
                    <a:lstStyle/>
                    <a:p>
                      <a:r>
                        <a:rPr kumimoji="0" lang="sr-Latn-R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Učestvovanje patronažne sestre u provođenju  nacionalnih preventivnih programa u BiH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sr-Latn-R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Program “mama“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sr-Latn-RS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Kolorektalni</a:t>
                      </a:r>
                      <a:r>
                        <a:rPr kumimoji="0" lang="sr-Latn-R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r-Latn-RS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karcinom</a:t>
                      </a:r>
                      <a:endParaRPr kumimoji="0" lang="sr-Latn-RS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sr-Latn-R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Rak vrata </a:t>
                      </a:r>
                      <a:r>
                        <a:rPr kumimoji="0" lang="sr-Latn-RS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maternice</a:t>
                      </a:r>
                      <a:endParaRPr kumimoji="0" lang="sr-Latn-RS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sr-Latn-R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Ostali (</a:t>
                      </a:r>
                      <a:r>
                        <a:rPr kumimoji="0" lang="sr-Latn-RS" sz="18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neki </a:t>
                      </a:r>
                      <a:r>
                        <a:rPr kumimoji="0" lang="sr-Latn-RS" sz="18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budu</a:t>
                      </a:r>
                      <a:r>
                        <a:rPr kumimoji="0" lang="sr-Latn-RS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sr-Latn-RS" sz="18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sr-Latn-R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sr-Latn-R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316372"/>
                  </a:ext>
                </a:extLst>
              </a:tr>
              <a:tr h="952089">
                <a:tc>
                  <a:txBody>
                    <a:bodyPr/>
                    <a:lstStyle/>
                    <a:p>
                      <a:r>
                        <a:rPr kumimoji="0" lang="sr-Latn-R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Ostale </a:t>
                      </a:r>
                      <a:r>
                        <a:rPr kumimoji="0" lang="sr-Latn-RS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mjere</a:t>
                      </a:r>
                      <a:r>
                        <a:rPr kumimoji="0" lang="sr-Latn-R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dežurstva – uz reorganizaciju</a:t>
                      </a:r>
                    </a:p>
                    <a:p>
                      <a:r>
                        <a:rPr kumimoji="0" lang="sr-Latn-R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patronažne službe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r-Latn-R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Telefonsko </a:t>
                      </a:r>
                      <a:r>
                        <a:rPr kumimoji="0" lang="sr-Latn-RS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savjetovanje</a:t>
                      </a:r>
                      <a:r>
                        <a:rPr kumimoji="0" lang="sr-Latn-R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izvan radnog  vremena</a:t>
                      </a:r>
                      <a:endParaRPr lang="sr-Latn-R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614482"/>
                  </a:ext>
                </a:extLst>
              </a:tr>
              <a:tr h="386125"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491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131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5FC0C-FCA4-464D-86B1-99A6ECAF0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363" y="0"/>
            <a:ext cx="9875520" cy="1356360"/>
          </a:xfrm>
        </p:spPr>
        <p:txBody>
          <a:bodyPr>
            <a:normAutofit/>
          </a:bodyPr>
          <a:lstStyle/>
          <a:p>
            <a:r>
              <a:rPr lang="pl-PL" sz="3200" b="1" i="1" dirty="0">
                <a:solidFill>
                  <a:srgbClr val="00B0F0"/>
                </a:solidFill>
              </a:rPr>
              <a:t>PRINCIPI ORGANIZACIJE  PATRONAŽNE SLUŽBE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92C17-A351-4C7F-95C8-7D9E2CBEC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PRINCIPI EDUKACIJE PATRONAŽNE SLUŽBE</a:t>
            </a:r>
          </a:p>
          <a:p>
            <a:pPr lvl="1"/>
            <a:r>
              <a:rPr lang="sr-Latn-R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Kroz brojne </a:t>
            </a:r>
            <a:r>
              <a:rPr lang="sr-Latn-R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Konferencije o zdravlju</a:t>
            </a:r>
            <a:r>
              <a:rPr lang="sr-Latn-R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sistematski  se naglašavana uloga  sestare/a  u promociji  zdravlja u kojima su ističe: </a:t>
            </a:r>
          </a:p>
          <a:p>
            <a:pPr lvl="2"/>
            <a:r>
              <a:rPr lang="sr-Latn-RS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način života </a:t>
            </a:r>
            <a:r>
              <a:rPr lang="sr-Latn-R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zdravlje, </a:t>
            </a:r>
          </a:p>
          <a:p>
            <a:pPr lvl="2"/>
            <a:r>
              <a:rPr lang="sr-Latn-RS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rizični faktori  </a:t>
            </a:r>
            <a:r>
              <a:rPr lang="sr-Latn-R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 djeluju na zdravlje i okolinu,</a:t>
            </a:r>
          </a:p>
          <a:p>
            <a:pPr lvl="2"/>
            <a:r>
              <a:rPr lang="sr-Latn-RS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preusmjeravanje</a:t>
            </a:r>
            <a:r>
              <a:rPr lang="sr-Latn-R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sistema zdravstvene zaštite,</a:t>
            </a:r>
          </a:p>
          <a:p>
            <a:pPr lvl="2"/>
            <a:r>
              <a:rPr lang="sr-Latn-RS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pomoć</a:t>
            </a:r>
            <a:r>
              <a:rPr lang="sr-Latn-R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 unapređenje zdravlja</a:t>
            </a:r>
          </a:p>
          <a:p>
            <a:pPr lvl="2"/>
            <a:r>
              <a:rPr lang="sr-Latn-RS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svestrana pomoć</a:t>
            </a:r>
            <a:r>
              <a:rPr lang="sr-Latn-R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 ostvarivanje promjena. </a:t>
            </a:r>
          </a:p>
          <a:p>
            <a:r>
              <a:rPr lang="sr-Latn-RS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Diplomski studij </a:t>
            </a:r>
            <a:r>
              <a:rPr lang="sr-Latn-R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medicinske sestre</a:t>
            </a:r>
            <a:r>
              <a:rPr lang="sr-Latn-RS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području javnog zdravstva nakon završenog dodiplomskog studija u trajanju od tri godine, u zemljama EU</a:t>
            </a:r>
            <a:r>
              <a:rPr lang="sr-Latn-R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smatra najvišom stručnom nivom  obrazovanja, koji omogućava potpuno samostalan rad.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42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5FC0C-FCA4-464D-86B1-99A6ECAF0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363" y="0"/>
            <a:ext cx="9875520" cy="1356360"/>
          </a:xfrm>
        </p:spPr>
        <p:txBody>
          <a:bodyPr>
            <a:normAutofit/>
          </a:bodyPr>
          <a:lstStyle/>
          <a:p>
            <a:r>
              <a:rPr lang="pl-PL" sz="3200" b="1" i="1" dirty="0">
                <a:solidFill>
                  <a:srgbClr val="00B0F0"/>
                </a:solidFill>
              </a:rPr>
              <a:t>PRINCIPI ORGANIZACIJE  PATRONAŽNE SLUŽBE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92C17-A351-4C7F-95C8-7D9E2CBEC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PRINCIPI EDUKACIJE PATRONAŽNE SLUŽBE</a:t>
            </a:r>
          </a:p>
          <a:p>
            <a:pPr lvl="1"/>
            <a:r>
              <a:rPr lang="sr-Latn-R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Promocija  zdravlja i prevencija bolesti se mogu definisati kroz: </a:t>
            </a:r>
          </a:p>
          <a:p>
            <a:pPr lvl="2"/>
            <a:r>
              <a:rPr lang="sr-Latn-R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široki niz ličnih/kliničkih intervencija,</a:t>
            </a:r>
          </a:p>
          <a:p>
            <a:pPr lvl="2"/>
            <a:r>
              <a:rPr lang="sr-Latn-R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široki niz intervencija u zajednici,</a:t>
            </a:r>
          </a:p>
          <a:p>
            <a:pPr lvl="2"/>
            <a:r>
              <a:rPr lang="sr-Latn-R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široka razvoj i primjenu društvene politike koja utiče na postizanje zdravlja.</a:t>
            </a:r>
          </a:p>
          <a:p>
            <a:pPr lvl="1"/>
            <a:r>
              <a:rPr lang="sr-Latn-R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Patronažne medicinske sestre se već odavno brinu:</a:t>
            </a:r>
          </a:p>
          <a:p>
            <a:pPr lvl="2"/>
            <a:r>
              <a:rPr lang="sr-Latn-R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primarnu zdravstvenu njegu, </a:t>
            </a:r>
          </a:p>
          <a:p>
            <a:pPr lvl="2"/>
            <a:r>
              <a:rPr lang="sr-Latn-R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promociju zdravlja</a:t>
            </a:r>
          </a:p>
          <a:p>
            <a:pPr lvl="2"/>
            <a:r>
              <a:rPr lang="sr-Latn-R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prevenciju bolesti</a:t>
            </a:r>
          </a:p>
          <a:p>
            <a:pPr lvl="2"/>
            <a:r>
              <a:rPr lang="sr-Latn-R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prepoznavanje uzročnika  okoline koji utiču na zdravlje. </a:t>
            </a:r>
          </a:p>
          <a:p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46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17B95-8F1B-4B54-9D0B-6446FD871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i="1" dirty="0">
                <a:solidFill>
                  <a:srgbClr val="00B0F0"/>
                </a:solidFill>
              </a:rPr>
              <a:t>PRINCIPI ORGANIZACIJE  PATRONAŽNE SLUŽBE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081D7-A79B-485F-88D9-154AB57D3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Psihijatrijska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patronaža</a:t>
            </a:r>
            <a:endParaRPr lang="sr-Latn-BA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Psihijatrijska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patronaža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je 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monovalentna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patronaža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sr-Latn-B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za čiji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je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dobar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sr-Latn-B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rad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neophodno</a:t>
            </a:r>
            <a:r>
              <a:rPr lang="sr-Latn-B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obezbijediti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  <a:endParaRPr lang="sr-Latn-BA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lvl="1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sveobuhvatn</a:t>
            </a:r>
            <a:r>
              <a:rPr lang="sr-Latn-B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psihijatrijsk</a:t>
            </a:r>
            <a:r>
              <a:rPr lang="sr-Latn-B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patronaž</a:t>
            </a:r>
            <a:r>
              <a:rPr lang="sr-Latn-B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u</a:t>
            </a:r>
          </a:p>
          <a:p>
            <a:pPr lvl="1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kadrovski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popunjen</a:t>
            </a:r>
            <a:r>
              <a:rPr lang="sr-Latn-B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dobro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edukovan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tim</a:t>
            </a:r>
            <a:r>
              <a:rPr lang="sr-Latn-B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koji može uraditi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lvl="2"/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preventivni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edukativni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rad</a:t>
            </a:r>
          </a:p>
          <a:p>
            <a:pPr lvl="1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timski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rad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timsko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donošenje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odluka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258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481B0-3231-4D11-BD3B-863CCB8B9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39282"/>
          </a:xfrm>
        </p:spPr>
        <p:txBody>
          <a:bodyPr>
            <a:normAutofit/>
          </a:bodyPr>
          <a:lstStyle/>
          <a:p>
            <a:pPr algn="ctr"/>
            <a:r>
              <a:rPr lang="pl-PL" sz="3200" b="1" i="1" dirty="0">
                <a:solidFill>
                  <a:srgbClr val="00B0F0"/>
                </a:solidFill>
              </a:rPr>
              <a:t>PRINCIPI ORGANIZACIJE  PATRONAŽNE SLUŽBE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83EED-39D8-48CD-A42D-81F64353F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8" y="2220686"/>
            <a:ext cx="10297414" cy="3875314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Psihijatrijska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patronaža</a:t>
            </a:r>
            <a:endParaRPr lang="sr-Latn-BA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Psihijatrijsku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patronažu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možemo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podijeliti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planiranu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patronažnu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posjetu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patronažnu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posjetu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pozivu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Planirane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patronažne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posjete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najčešće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obavljamo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zbog</a:t>
            </a:r>
            <a:r>
              <a:rPr lang="sr-Latn-B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pojačanog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nadzora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pojedinim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korisnicima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</a:t>
            </a: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dravstvane  ustanove 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njihovih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porodica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postignu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sociomedicinsku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remisiju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pojačan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nadzor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porodicama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imaju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oboljelih</a:t>
            </a: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članova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porodice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136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2B7FF-6ED2-43EA-A70E-C2F6E0F6D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i="1" dirty="0">
                <a:solidFill>
                  <a:srgbClr val="00B0F0"/>
                </a:solidFill>
              </a:rPr>
              <a:t>PRINCIPI ORGANIZACIJE  PATRONAŽNE SLUŽBE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8FA61-3486-42F1-B2CC-AEFB99B6F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56" y="2057399"/>
            <a:ext cx="10176116" cy="4352731"/>
          </a:xfrm>
        </p:spPr>
        <p:txBody>
          <a:bodyPr>
            <a:normAutofit/>
          </a:bodyPr>
          <a:lstStyle/>
          <a:p>
            <a:pPr lvl="1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Planirane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psihijatrijske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patronažne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posjete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najčešće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obavljamo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zbog</a:t>
            </a:r>
            <a:r>
              <a:rPr lang="sr-Latn-B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2"/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nadzor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korisnicima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koji </a:t>
            </a:r>
            <a:r>
              <a:rPr lang="en-US" sz="2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2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bilo</a:t>
            </a:r>
            <a:r>
              <a:rPr lang="en-US" sz="2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kojih</a:t>
            </a:r>
            <a:r>
              <a:rPr lang="en-US" sz="2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razloga</a:t>
            </a:r>
            <a:r>
              <a:rPr lang="en-US" sz="2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2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žele</a:t>
            </a:r>
            <a:r>
              <a:rPr lang="sr-Latn-BA" sz="2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dolaziti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sr-Latn-BA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Zdravstvena ustanova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čak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kontrolne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preglede</a:t>
            </a:r>
            <a:endParaRPr lang="sr-Latn-BA" sz="2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patronažne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posjete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socijalnim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slučajevima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koji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nemaju</a:t>
            </a:r>
            <a:r>
              <a:rPr lang="sr-Latn-B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sredstava ni mogućnosti da dođu u </a:t>
            </a:r>
            <a:r>
              <a:rPr lang="sr-Latn-BA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Zdravstvena ustanova </a:t>
            </a:r>
          </a:p>
          <a:p>
            <a:pPr lvl="2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patronažne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posjete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korisnicima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koji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primaju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depo-preparate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Latn-B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žele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otići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ambulantu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porodične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medicine,</a:t>
            </a:r>
            <a:r>
              <a:rPr lang="sr-Latn-B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doći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sr-Latn-BA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Zdravstvena ustanova...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92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88D5A-03BA-4CB8-A752-6DD29592D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i="1" dirty="0">
                <a:solidFill>
                  <a:srgbClr val="00B0F0"/>
                </a:solidFill>
              </a:rPr>
              <a:t>PRINCIPI ORGANIZACIJE  PATRONAŽNE SLUŽBE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16E94-63B7-4245-B3AB-63AC75738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474" y="2057400"/>
            <a:ext cx="10353398" cy="4038600"/>
          </a:xfrm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Psihijatrijska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patronaža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BA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Patronažne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posjete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po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pozivu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su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ustvari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posjete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koje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radimo</a:t>
            </a: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u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toku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pogoršanja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zdravstvenog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stanja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korisnika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a</a:t>
            </a: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poziv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za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kućnu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posjetu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dobijamo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od:</a:t>
            </a:r>
          </a:p>
          <a:p>
            <a:pPr lvl="1"/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samog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korisnika</a:t>
            </a: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lvl="1"/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člana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porodice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korisnika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lvl="1"/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poziv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iz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zajednice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u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kojoj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korisnik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živi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komšija,član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šire</a:t>
            </a: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porodice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ili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neko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iz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mjesne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zajednice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poziv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iz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ambulante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porodične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medicine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ili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stanice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HMP</a:t>
            </a: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intrasektorska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saradnja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poziv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iz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Centar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za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socijalni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rad,</a:t>
            </a: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Crvenog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krsta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,</a:t>
            </a: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Opšte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bolnice</a:t>
            </a: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itd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. (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intersektorska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saradnja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)</a:t>
            </a:r>
          </a:p>
          <a:p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235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56487-48C9-4A36-AB18-D6EB18654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i="1" dirty="0">
                <a:solidFill>
                  <a:srgbClr val="00B0F0"/>
                </a:solidFill>
              </a:rPr>
              <a:t>PRINCIPI ORGANIZACIJE  PATRONAŽNE SLUŽBE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D7BE7-923C-4CCE-B5DF-6C1532713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Psihijatrijska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patronaža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BA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U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patronažne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posjete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odlaze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najmanje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dva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člana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tima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,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ili</a:t>
            </a: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više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članova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tima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zavisno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od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potrebe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sr-Latn-BA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U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kućnu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posjetu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najčešće</a:t>
            </a: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odlaze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med. 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sestra-tehničar</a:t>
            </a: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(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koordinator</a:t>
            </a: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brige</a:t>
            </a: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),</a:t>
            </a:r>
            <a:endParaRPr lang="sr-Latn-BA" sz="22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lvl="1"/>
            <a:r>
              <a:rPr lang="sr-Latn-BA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socijalni</a:t>
            </a:r>
            <a:r>
              <a:rPr lang="sr-Latn-BA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radnik</a:t>
            </a: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,</a:t>
            </a:r>
            <a:r>
              <a:rPr lang="sr-Latn-BA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defektolog</a:t>
            </a: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(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specijalni</a:t>
            </a: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pedagog</a:t>
            </a: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),</a:t>
            </a:r>
            <a:endParaRPr lang="sr-Latn-BA" sz="22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lvl="1"/>
            <a:r>
              <a:rPr lang="sr-Latn-BA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psiholog</a:t>
            </a:r>
            <a:r>
              <a:rPr lang="en-US" sz="2200" b="1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endParaRPr lang="sr-Latn-BA" sz="22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lvl="1"/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po</a:t>
            </a:r>
            <a:r>
              <a:rPr lang="sr-Latn-BA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potrebi</a:t>
            </a: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psihijatar</a:t>
            </a: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603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5FC0C-FCA4-464D-86B1-99A6ECAF0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363" y="0"/>
            <a:ext cx="9875520" cy="1356360"/>
          </a:xfrm>
        </p:spPr>
        <p:txBody>
          <a:bodyPr>
            <a:normAutofit/>
          </a:bodyPr>
          <a:lstStyle/>
          <a:p>
            <a:r>
              <a:rPr lang="pl-PL" sz="3200" b="1" i="1" dirty="0">
                <a:solidFill>
                  <a:srgbClr val="00B0F0"/>
                </a:solidFill>
              </a:rPr>
              <a:t>PRINCIPI ORGANIZACIJE  PATRONAŽNE SLUŽBE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92C17-A351-4C7F-95C8-7D9E2CBEC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094" y="1558212"/>
            <a:ext cx="10194777" cy="4537788"/>
          </a:xfrm>
        </p:spPr>
        <p:txBody>
          <a:bodyPr>
            <a:normAutofit/>
          </a:bodyPr>
          <a:lstStyle/>
          <a:p>
            <a:r>
              <a:rPr 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Koncept </a:t>
            </a:r>
            <a:r>
              <a:rPr lang="sr-Latn-R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porodične</a:t>
            </a:r>
            <a:r>
              <a:rPr 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medicine</a:t>
            </a:r>
          </a:p>
          <a:p>
            <a:r>
              <a:rPr lang="sr-Latn-R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Svj. Zdr. Org. „Zdravlje za sve u 21 stoljeću“ predviđa:</a:t>
            </a:r>
          </a:p>
          <a:p>
            <a:pPr lvl="1"/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ljudi u regiji treba da imaju </a:t>
            </a:r>
            <a:r>
              <a:rPr lang="sr-Latn-R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bolji pristup primarnoj zdravstvenoj </a:t>
            </a: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zaštiti orjentisanoj  ka porodici i zajednici, koju podržava fleksebilan i odgovarajući sistem bolnica.</a:t>
            </a:r>
          </a:p>
          <a:p>
            <a:pPr lvl="1"/>
            <a:r>
              <a:rPr lang="sr-Latn-R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fragmatisana zaštita </a:t>
            </a: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pojedinih epizoda bolesti, koju često pružaju  ljekari specijalisti, </a:t>
            </a:r>
            <a:r>
              <a:rPr lang="sr-Latn-R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treba zamjeniti  integrisanom zdravstvenom zaštitom, </a:t>
            </a: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koju karakteriše sveobuhvatnost i kontinuitet, i stvaranje povjerenja odnosa između zaštite i populacije koji se bazira  na međusobnom povjerenju.</a:t>
            </a:r>
          </a:p>
          <a:p>
            <a:r>
              <a:rPr lang="sr-Latn-R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Sastav tima porodične medicine:</a:t>
            </a:r>
          </a:p>
          <a:p>
            <a:pPr lvl="1"/>
            <a:r>
              <a:rPr lang="sr-Latn-R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doktor medicine specijalista porodične medicine </a:t>
            </a: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   </a:t>
            </a:r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doktor medicine sa nekom drugom specijalizacijom</a:t>
            </a:r>
            <a:r>
              <a:rPr lang="sr-Latn-B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 specijalizacije, ali sa posebnom edukacijom   iz</a:t>
            </a: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porodične medicine</a:t>
            </a:r>
          </a:p>
          <a:p>
            <a:pPr lvl="1"/>
            <a:r>
              <a:rPr lang="sr-Latn-R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medicinska sestra porodične medicine </a:t>
            </a:r>
            <a:r>
              <a:rPr lang="sr-Latn-R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(VŠ ili posebno edukovana SSS)</a:t>
            </a:r>
          </a:p>
          <a:p>
            <a:pPr lvl="1"/>
            <a:r>
              <a:rPr lang="sr-Latn-R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medicinska  sestra</a:t>
            </a:r>
          </a:p>
          <a:p>
            <a:pPr lvl="1"/>
            <a:endParaRPr lang="sr-Latn-R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476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67D84-BA3C-473D-84D8-F53BE26D5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-99527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pl-PL" sz="2800" b="1" i="1" dirty="0">
                <a:solidFill>
                  <a:srgbClr val="00B0F0"/>
                </a:solidFill>
              </a:rPr>
              <a:t>PRINCIPI ORGANIZACIJE  PATRONAŽNE SLUŽBE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4A079-D58D-4047-BEE8-0BE53A888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673" y="1096346"/>
            <a:ext cx="11476653" cy="5509727"/>
          </a:xfrm>
        </p:spPr>
        <p:txBody>
          <a:bodyPr>
            <a:noAutofit/>
          </a:bodyPr>
          <a:lstStyle/>
          <a:p>
            <a:pPr lvl="1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Psihijatrijska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patronaža</a:t>
            </a:r>
            <a:endParaRPr lang="sr-Latn-BA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lvl="1"/>
            <a:r>
              <a:rPr lang="sr-Latn-B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rednosti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sr-Latn-B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koje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pružaju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patronažne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posjete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sr-Latn-B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su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značajne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zbog</a:t>
            </a:r>
            <a:r>
              <a:rPr lang="sr-Latn-B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lvl="2"/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uspostavljanje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saradnje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i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komunikacije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sa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porodicama</a:t>
            </a: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duševnih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bolesnika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lvl="2"/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edukacija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korisnika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i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članova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njihovih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porodica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lvl="2"/>
            <a:r>
              <a:rPr lang="vi-VN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građenje makro i mikro</a:t>
            </a:r>
            <a:r>
              <a:rPr 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mreže podrške korisniku u slučaju</a:t>
            </a: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pogoršanja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zdravstvenog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stanja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lvl="2"/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kontrola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relevantnosti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uzimanja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psihofamakoterapije</a:t>
            </a:r>
            <a:endParaRPr lang="sr-Latn-BA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lvl="2"/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davanje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depo-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preparata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u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kući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korisnika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koji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iz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nekog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razloga</a:t>
            </a: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nisu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uključeni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u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aktivni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rad Z</a:t>
            </a: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dravstvene ustanove.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lvl="2"/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smanjenje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pogoršanja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psihičkog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stanja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hroničnih</a:t>
            </a:r>
            <a:r>
              <a:rPr lang="sr-Latn-BA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duševnih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bolesnika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,</a:t>
            </a: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posebno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kod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aktivnog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uključivanja</a:t>
            </a: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članova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porodice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lvl="2"/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pomoć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pri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ostvarivanju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socijalnih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prava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upućivanje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na</a:t>
            </a: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pravu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adresu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zakonska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prava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korisnika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kao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uključivanja</a:t>
            </a: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profesionalaca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pri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ostvarivanju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istih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)</a:t>
            </a:r>
          </a:p>
          <a:p>
            <a:pPr lvl="2"/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rad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na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razbijanju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stigme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i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diskriminacije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kojoj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su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ova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lica</a:t>
            </a: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izložena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435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A79FD-95F1-4118-A3A8-4FB04C679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033" y="93151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pl-PL" sz="2800" b="1" i="1" dirty="0">
                <a:solidFill>
                  <a:srgbClr val="00B0F0"/>
                </a:solidFill>
              </a:rPr>
              <a:t>PRINCIPI ORGANIZACIJE  PATRONAŽNE SLUŽBE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0937A-2A75-4646-8BF4-8697D2F81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67" y="1409699"/>
            <a:ext cx="11392677" cy="4860471"/>
          </a:xfrm>
        </p:spPr>
        <p:txBody>
          <a:bodyPr>
            <a:noAutofit/>
          </a:bodyPr>
          <a:lstStyle/>
          <a:p>
            <a:pPr lvl="1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Psihijatrijska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patronaža</a:t>
            </a:r>
            <a:endParaRPr lang="sr-Latn-BA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sr-Latn-B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Porodice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koje žele da sarađuju sa </a:t>
            </a:r>
            <a:r>
              <a:rPr lang="sr-Latn-B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patronažnom službom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sr-Latn-B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odluče se na</a:t>
            </a:r>
            <a:r>
              <a:rPr lang="sr-Latn-B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taj put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upućujemo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sljedeće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savjete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sr-Latn-BA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Slušajte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dok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aš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član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porodice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govori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Pokušajte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stvari</a:t>
            </a:r>
            <a:r>
              <a:rPr lang="sr-Latn-BA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gledati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njegovog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ugla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gledanja</a:t>
            </a: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Budite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raspolaganju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za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razgovor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,ali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zahtijevajte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da</a:t>
            </a: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vam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povjerava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Poštujte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njihove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životne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odluke</a:t>
            </a:r>
            <a:endParaRPr lang="sr-Latn-BA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Pokažite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razumjevanje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naklonost.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Ako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nešto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razumijete</a:t>
            </a: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zamolite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vam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razjasne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Dajte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pravo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mogu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pogriješe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,neka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uče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vlastitog</a:t>
            </a: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iskustva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ne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vaših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savjeta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Očekujte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od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njih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urade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neke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kućne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poslove</a:t>
            </a: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Očekujte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mogu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žive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normalan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život</a:t>
            </a: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588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A828C-1B2A-44E4-8BD0-D0D80A863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51" y="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pl-PL" sz="2800" b="1" i="1" dirty="0">
                <a:solidFill>
                  <a:srgbClr val="00B0F0"/>
                </a:solidFill>
              </a:rPr>
              <a:t>PRINCIPI ORGANIZACIJE  PATRONAŽNE SLUŽBE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64946-6297-4EBA-AB58-DBE1B8610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1474237"/>
            <a:ext cx="10493357" cy="4313853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Psihijatrijska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patronaža</a:t>
            </a:r>
            <a:endParaRPr lang="sr-Latn-BA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sr-Latn-B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Porodice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koje žele da sarađuju sa </a:t>
            </a:r>
            <a:r>
              <a:rPr lang="sr-Latn-B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patronažnom službom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i odluče se na</a:t>
            </a:r>
            <a:r>
              <a:rPr lang="sr-Latn-B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taj put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upućujemo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sljedeće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savjete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sr-Latn-BA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Prepustite</a:t>
            </a: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da se 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brinu</a:t>
            </a: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sebi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svim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svakodnevnim</a:t>
            </a:r>
            <a:r>
              <a:rPr lang="sr-Latn-BA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stvarima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Svaka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inicijativa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koju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pokažu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dragocjena,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dajte</a:t>
            </a: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podršku</a:t>
            </a:r>
            <a:r>
              <a:rPr lang="sr-Latn-BA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ako</a:t>
            </a: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nije</a:t>
            </a: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suprotnosti</a:t>
            </a: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realnošću</a:t>
            </a:r>
            <a:endParaRPr lang="en-US" sz="22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Prihvatite</a:t>
            </a: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ih</a:t>
            </a: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onakvim</a:t>
            </a: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kakvi</a:t>
            </a: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jesu</a:t>
            </a: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sad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kako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bi se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mogli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dalje</a:t>
            </a:r>
            <a:r>
              <a:rPr lang="sr-Latn-BA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razvijati</a:t>
            </a:r>
            <a:endParaRPr lang="sr-Latn-BA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Pokažite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cijenite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njihove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uspjehe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pa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makar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oni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bili</a:t>
            </a: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jako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mali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Poštujte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njihovu</a:t>
            </a: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privatnost</a:t>
            </a:r>
            <a:endParaRPr lang="en-US" sz="22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Podstičite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njihovu</a:t>
            </a: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samostalnost</a:t>
            </a:r>
            <a:endParaRPr lang="en-US" sz="22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Ostvarite</a:t>
            </a: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opuštenu</a:t>
            </a: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toplu</a:t>
            </a: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atmosferu</a:t>
            </a: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porodici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Ponašajte</a:t>
            </a: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njima</a:t>
            </a: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sebi</a:t>
            </a: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ravnim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,kao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što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ponašate</a:t>
            </a:r>
            <a:r>
              <a:rPr lang="sr-Latn-BA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svojim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prijateljima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418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BD8F8-E13B-4219-911B-23FEC3AAD1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90800" y="2028825"/>
            <a:ext cx="6870441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BA" sz="4400" b="1" dirty="0"/>
              <a:t>HVALA NA PAŽNJI</a:t>
            </a:r>
          </a:p>
          <a:p>
            <a:pPr marL="0" indent="0" algn="ctr">
              <a:buNone/>
            </a:pPr>
            <a:r>
              <a:rPr lang="sr-Latn-BA" sz="4400" b="1" dirty="0"/>
              <a:t>?</a:t>
            </a:r>
            <a:endParaRPr lang="en-US" sz="4400" b="1" dirty="0"/>
          </a:p>
          <a:p>
            <a:pPr algn="ctr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75662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5FC0C-FCA4-464D-86B1-99A6ECAF0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i="1" dirty="0">
                <a:solidFill>
                  <a:srgbClr val="00B0F0"/>
                </a:solidFill>
              </a:rPr>
              <a:t>PRINCIPI ORGANIZACIJE  PATRONAŽNE SLUŽBE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92C17-A351-4C7F-95C8-7D9E2CBEC7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5233" y="2057399"/>
            <a:ext cx="5552647" cy="4023360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Koncept porodične medicine:</a:t>
            </a:r>
          </a:p>
          <a:p>
            <a:pPr lvl="1"/>
            <a:r>
              <a:rPr lang="sr-Latn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Orjentisanost n</a:t>
            </a:r>
            <a:r>
              <a:rPr lang="sr-Latn-R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kontinuirano očuvanje i unaprijeđenje zdravlja </a:t>
            </a:r>
            <a:r>
              <a:rPr lang="sr-Latn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stanovništva, sa pacijentom u centru </a:t>
            </a:r>
          </a:p>
          <a:p>
            <a:pPr lvl="1"/>
            <a:r>
              <a:rPr lang="sr-Latn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Prednost </a:t>
            </a:r>
            <a:r>
              <a:rPr lang="sr-Latn-R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“bolje spriječiti, nego liječiti“</a:t>
            </a:r>
          </a:p>
          <a:p>
            <a:pPr lvl="1"/>
            <a:r>
              <a:rPr lang="sr-Latn-RS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Umjesto pasivnog čekanja </a:t>
            </a:r>
            <a:r>
              <a:rPr lang="sr-Latn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pacijent , koji ima zdravstvene probleme , dođe u ambulantu, tim porodične medicine </a:t>
            </a:r>
            <a:r>
              <a:rPr lang="sr-Latn-R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nastoji aktivno tražiti pacijente u fazi</a:t>
            </a:r>
            <a:r>
              <a:rPr lang="sr-Latn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 odgovarajuća intervencija daje najbolje dugoročne rezultata</a:t>
            </a:r>
          </a:p>
          <a:p>
            <a:pPr lvl="1"/>
            <a:r>
              <a:rPr lang="sr-Latn-R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Terenski izlazak- </a:t>
            </a:r>
            <a:r>
              <a:rPr lang="sr-Latn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najbrži i konkretan  prikupljanju  zdravstveno -epidemiološki socijalni podataka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D8F2DB-3A09-487A-80F8-6BBB9E3ED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5349000" cy="4023360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lvl="1"/>
            <a:r>
              <a:rPr lang="sr-Latn-R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Ostvaruje </a:t>
            </a:r>
            <a:r>
              <a:rPr lang="sr-Latn-R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prvi kontakt </a:t>
            </a:r>
            <a:r>
              <a:rPr lang="sr-Latn-R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pacijentom</a:t>
            </a:r>
          </a:p>
          <a:p>
            <a:pPr lvl="1"/>
            <a:r>
              <a:rPr lang="sr-Latn-R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Osigurava </a:t>
            </a:r>
            <a:r>
              <a:rPr lang="sr-Latn-R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otvoren i neograničen pristup</a:t>
            </a:r>
            <a:r>
              <a:rPr lang="sr-Latn-R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 korisnike usluge</a:t>
            </a:r>
          </a:p>
          <a:p>
            <a:pPr lvl="1"/>
            <a:r>
              <a:rPr lang="sr-Latn-R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Riješava zdravstvene probleme</a:t>
            </a:r>
            <a:r>
              <a:rPr lang="sr-Latn-R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bez obzira na dob, pol…</a:t>
            </a:r>
          </a:p>
          <a:p>
            <a:pPr lvl="1"/>
            <a:r>
              <a:rPr lang="sr-Latn-R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Kordinira zdravstvenu zaštitu</a:t>
            </a:r>
            <a:r>
              <a:rPr lang="sr-Latn-R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radeći sa drugim profesionalcima u prim. zdrav. zaštiti</a:t>
            </a:r>
          </a:p>
          <a:p>
            <a:pPr lvl="1"/>
            <a:r>
              <a:rPr lang="sr-Latn-R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Zastupa pacijenta u daljim kontaktima</a:t>
            </a:r>
            <a:r>
              <a:rPr lang="sr-Latn-R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 drugim specijalnostima</a:t>
            </a:r>
          </a:p>
          <a:p>
            <a:pPr lvl="1"/>
            <a:r>
              <a:rPr lang="sr-Latn-R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Fokusirana na pacijenta  </a:t>
            </a:r>
            <a:r>
              <a:rPr lang="sr-Latn-R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njegovu porodicu i zajednicu u kojoj živi.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392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5FC0C-FCA4-464D-86B1-99A6ECAF0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i="1" dirty="0">
                <a:solidFill>
                  <a:srgbClr val="00B0F0"/>
                </a:solidFill>
              </a:rPr>
              <a:t>PRINCIPI ORGANIZACIJE  PATRONAŽNE SLUŽBE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92C17-A351-4C7F-95C8-7D9E2CBEC7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555" y="2057399"/>
            <a:ext cx="5515325" cy="4023360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sr-Latn-R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Porodična medicina </a:t>
            </a:r>
          </a:p>
          <a:p>
            <a:pPr lvl="1"/>
            <a:r>
              <a:rPr lang="sr-Latn-RS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Tokom  vremena </a:t>
            </a:r>
            <a:r>
              <a:rPr lang="sr-Latn-RS" sz="31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utvrđuje poseban odnos sa pacijentom </a:t>
            </a:r>
            <a:r>
              <a:rPr lang="sr-Latn-RS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kroz efektivnu komunikaciju</a:t>
            </a:r>
          </a:p>
          <a:p>
            <a:pPr lvl="1"/>
            <a:r>
              <a:rPr lang="sr-Latn-RS" sz="31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 kontinuiranu zdravstvenu zaštitu</a:t>
            </a:r>
            <a:r>
              <a:rPr lang="sr-Latn-RS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iz svog domena, istovremeno vodeći  akutne i hronične zdravstvene probleme pacijenta</a:t>
            </a:r>
          </a:p>
          <a:p>
            <a:pPr lvl="1"/>
            <a:r>
              <a:rPr lang="sr-Latn-RS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r-Latn-RS" sz="31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 specifičnost procesa donešenja odluke</a:t>
            </a:r>
            <a:r>
              <a:rPr lang="sr-Latn-RS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dijagnosticiranja</a:t>
            </a:r>
          </a:p>
          <a:p>
            <a:pPr lvl="1"/>
            <a:r>
              <a:rPr lang="sr-Latn-RS" sz="31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Promoviše  zdravlje i blagostanje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2BAFE-D34B-4273-80D7-60B10E438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7611" y="2057400"/>
            <a:ext cx="5515325" cy="4023360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sr-Latn-R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porodične  medicine se očekuje:</a:t>
            </a:r>
          </a:p>
          <a:p>
            <a:pPr lvl="1"/>
            <a:r>
              <a:rPr lang="sr-Latn-R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Porast kvaliteta </a:t>
            </a:r>
            <a:r>
              <a:rPr lang="sr-Latn-RS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PZZ</a:t>
            </a:r>
          </a:p>
          <a:p>
            <a:pPr lvl="1"/>
            <a:r>
              <a:rPr lang="sr-Latn-R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Smanjene troškova</a:t>
            </a:r>
            <a:r>
              <a:rPr lang="sr-Latn-RS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višim nivoima zdravstvene zaštite</a:t>
            </a:r>
          </a:p>
          <a:p>
            <a:pPr lvl="1"/>
            <a:r>
              <a:rPr lang="sr-Latn-R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Zadovoljstvo</a:t>
            </a:r>
            <a:r>
              <a:rPr lang="sr-Latn-RS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pacijenta</a:t>
            </a:r>
          </a:p>
          <a:p>
            <a:pPr lvl="1"/>
            <a:r>
              <a:rPr lang="sr-Latn-R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Smanjenje potrošnje </a:t>
            </a:r>
            <a:r>
              <a:rPr lang="sr-Latn-RS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lijekova</a:t>
            </a:r>
          </a:p>
          <a:p>
            <a:pPr lvl="1"/>
            <a:r>
              <a:rPr lang="sr-Latn-RS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provođenje </a:t>
            </a:r>
            <a:r>
              <a:rPr lang="sr-Latn-R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preventivno-promotivnog </a:t>
            </a:r>
            <a:r>
              <a:rPr lang="sr-Latn-RS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rada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55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A677EA-FBEF-4004-860B-17AF760A1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0"/>
            <a:ext cx="9875520" cy="1356360"/>
          </a:xfrm>
        </p:spPr>
        <p:txBody>
          <a:bodyPr>
            <a:normAutofit/>
          </a:bodyPr>
          <a:lstStyle/>
          <a:p>
            <a:r>
              <a:rPr lang="pl-PL" sz="3200" b="1" i="1" dirty="0">
                <a:solidFill>
                  <a:srgbClr val="00B0F0"/>
                </a:solidFill>
              </a:rPr>
              <a:t>PRINCIPI ORGANIZACIJE  PATRONAŽNE SLUŽBE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FBA3B6-FFF1-40F4-8801-AEE71F2EF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67" y="1576873"/>
            <a:ext cx="11159413" cy="4805265"/>
          </a:xfrm>
        </p:spPr>
        <p:txBody>
          <a:bodyPr>
            <a:noAutofit/>
          </a:bodyPr>
          <a:lstStyle/>
          <a:p>
            <a:r>
              <a:rPr lang="en-US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Patronažna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služba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profesionalno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područje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sestrinsk</a:t>
            </a:r>
            <a:r>
              <a:rPr lang="sr-Latn-BA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og posla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utemeljena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sr-Latn-BA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načelima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primarne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zdravstvene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zaštite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korisnicima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garantuje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kvalitet</a:t>
            </a:r>
            <a:r>
              <a:rPr lang="sr-Latn-B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r-Latn-B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pružanje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dostupnost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nepristranost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pružanju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njege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razumijevanje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ličnih, porodičnih i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društvenih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potreba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mogućnosti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sr-Latn-B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efikasno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pružanje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njege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trajno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praćenje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rezultata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dostignuća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Patronažna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sestrinska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njega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usmjerena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dvije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glavne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grupe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rješavanja</a:t>
            </a:r>
            <a:r>
              <a:rPr lang="sr-Latn-BA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postavljenih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zadataka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 to se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odnosi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B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Latn-BA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</a:t>
            </a:r>
            <a:r>
              <a:rPr lang="sr-Latn-BA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ovisanja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očuvanje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zdravlja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sprečavanje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bolesti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novorođenčeta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sr-Latn-BA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>
              <a:buNone/>
            </a:pPr>
            <a:r>
              <a:rPr lang="sr-Latn-B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dojenčeta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male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predškolske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djece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školske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djece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omladine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žena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posebno</a:t>
            </a:r>
            <a:r>
              <a:rPr lang="sr-Latn-B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vrijeme</a:t>
            </a:r>
            <a:endParaRPr lang="sr-Latn-BA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>
              <a:buNone/>
            </a:pPr>
            <a:r>
              <a:rPr lang="sr-Latn-B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trudnoće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babinja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dojenja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starijih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nemoćnih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osoba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osoba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sr-Latn-B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povećanim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potrebama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B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posebno</a:t>
            </a:r>
          </a:p>
          <a:p>
            <a:pPr marL="274320" lvl="1" indent="0">
              <a:buNone/>
            </a:pPr>
            <a:r>
              <a:rPr lang="sr-Latn-B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rizičnog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ponašanja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loših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životnih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navika</a:t>
            </a:r>
            <a:endParaRPr lang="sr-Latn-BA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>
              <a:buNone/>
            </a:pPr>
            <a:r>
              <a:rPr lang="sr-Latn-B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Latn-B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Prepoznavanje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pravodobno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otkrivanje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njegu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bolesne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nemoćne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</a:t>
            </a:r>
            <a:r>
              <a:rPr lang="sr-Latn-B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provodi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tamo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gdje</a:t>
            </a:r>
            <a:endParaRPr lang="sr-Latn-BA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>
              <a:buNone/>
            </a:pPr>
            <a:r>
              <a:rPr lang="sr-Latn-B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ljudi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žive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r-Latn-B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rade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najčešće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njihovim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kućama.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3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5FC0C-FCA4-464D-86B1-99A6ECAF0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i="1" dirty="0">
                <a:solidFill>
                  <a:srgbClr val="00B0F0"/>
                </a:solidFill>
              </a:rPr>
              <a:t>PRINCIPI ORGANIZACIJE  PATRONAŽNE SLUŽBE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38B05C-EB55-4125-B992-478EF0CE6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216" y="2057400"/>
            <a:ext cx="11187404" cy="4038600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Svjetska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zdravstvena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organizacija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definiše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patronažnu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službu</a:t>
            </a:r>
            <a:r>
              <a:rPr lang="sr-Latn-BA" altLang="en-US" sz="2400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aktiv</a:t>
            </a:r>
            <a:r>
              <a:rPr kumimoji="0" lang="sr-Latn-BA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socijalno-zdravstveni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nadzor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porodica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r-Latn-BA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bolesnikom 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koji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zbog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svojih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biološka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svojstva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zbog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određenih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bolesti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posebno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osjetljivi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oštećenja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uticaji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životnu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sredinu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Patronažne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sestre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samostalna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profesionalna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kategorija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zdravstvenih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radnika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koji se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udružuju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poslovi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sr-Latn-BA" altLang="en-US" sz="240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sr-Latn-BA" altLang="en-US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kurativno-preventivne</a:t>
            </a:r>
            <a:r>
              <a:rPr kumimoji="0" lang="sr-Latn-BA" altLang="en-US" sz="22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prirode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zdravstvenog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socijalnog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rada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kroz</a:t>
            </a:r>
            <a:endParaRPr kumimoji="0" lang="sr-Latn-BA" altLang="en-US" sz="220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5820" lvl="2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primarnu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kumimoji="0" lang="sr-Latn-BA" altLang="en-US" sz="200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5820" lvl="2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sekundarnu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sr-Latn-BA" altLang="en-US" sz="200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5820" lvl="2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terciarnu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prevenciju</a:t>
            </a:r>
            <a:r>
              <a:rPr kumimoji="0" lang="en-US" altLang="en-US" sz="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sr-Latn-BA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sr-Latn-BA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radeći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pasivno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aktivno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zdravstvenu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zaštitu</a:t>
            </a:r>
            <a:endParaRPr kumimoji="0" lang="en-US" alt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358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5FC0C-FCA4-464D-86B1-99A6ECAF0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i="1" dirty="0">
                <a:solidFill>
                  <a:srgbClr val="00B0F0"/>
                </a:solidFill>
              </a:rPr>
              <a:t>PRINCIPI ORGANIZACIJE  PATRONAŽNE SLUŽBE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6EB344-6F12-4E6F-A18A-8D5A8F57C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Svaki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građanin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sng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dužan</a:t>
            </a:r>
            <a:r>
              <a:rPr kumimoji="0" lang="en-US" altLang="en-US" sz="2400" b="1" i="1" u="sng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brine o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svom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zdravlju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zdravlju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onih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kojima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dužan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r-Latn-BA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 zakonu 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kumimoji="0" lang="sr-Latn-BA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brine.</a:t>
            </a:r>
            <a:endParaRPr kumimoji="0" lang="sr-Latn-BA" altLang="en-US" sz="240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sr-Latn-BA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Pacijent je </a:t>
            </a:r>
            <a:r>
              <a:rPr kumimoji="0" lang="sr-Latn-BA" altLang="en-US" sz="2400" b="1" i="1" u="sng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obavezan </a:t>
            </a:r>
            <a:r>
              <a:rPr kumimoji="0" lang="en-US" altLang="en-US" sz="2400" b="1" i="1" u="sng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pridržavati</a:t>
            </a:r>
            <a:r>
              <a:rPr kumimoji="0" lang="en-US" altLang="en-US" sz="2400" b="1" i="1" u="sng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b="1" i="1" u="sng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upustava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savjeta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zdravstvenih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radnika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alt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Zakonom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jasno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definisani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programi</a:t>
            </a:r>
            <a:r>
              <a:rPr kumimoji="0" lang="sr-Latn-BA" altLang="en-US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patronažne zaštite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zdravstvena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zaštita</a:t>
            </a:r>
            <a:r>
              <a:rPr kumimoji="0" lang="sr-Latn-BA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mora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provodi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kumimoji="0" lang="sr-Latn-BA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mjesnoj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zajednici</a:t>
            </a:r>
            <a:r>
              <a:rPr kumimoji="0" lang="sr-Latn-BA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/opštini</a:t>
            </a:r>
            <a:r>
              <a:rPr lang="sr-Latn-BA" altLang="en-US" sz="24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koji se odnose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jasne</a:t>
            </a:r>
            <a:r>
              <a:rPr kumimoji="0" lang="sr-Latn-BA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sz="22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opšte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r-Latn-BA" altLang="en-US" sz="22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posebne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zadatke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kumimoji="0" lang="sr-Latn-BA" altLang="en-US" sz="220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sr-Latn-BA" altLang="en-US" sz="22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2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iljeve</a:t>
            </a:r>
            <a:r>
              <a:rPr kumimoji="0" lang="sr-Latn-BA" altLang="en-US" sz="22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principe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kumimoji="0" lang="sr-Latn-BA" altLang="en-US" sz="220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sz="22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organizacijski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oblici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r-Latn-BA" altLang="en-US" sz="22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sr-Latn-BA" altLang="en-US" sz="220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sz="22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profesionalne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prevencije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337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F28679-D811-4375-A72D-44BDC1866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51" y="264368"/>
            <a:ext cx="9875520" cy="687355"/>
          </a:xfrm>
        </p:spPr>
        <p:txBody>
          <a:bodyPr>
            <a:normAutofit/>
          </a:bodyPr>
          <a:lstStyle/>
          <a:p>
            <a:r>
              <a:rPr lang="pl-PL" sz="2800" b="1" i="1" dirty="0">
                <a:solidFill>
                  <a:srgbClr val="00B0F0"/>
                </a:solidFill>
              </a:rPr>
              <a:t>PRINCIPI ORGANIZACIJE  PATRONAŽNE SLUŽBE</a:t>
            </a:r>
            <a:endParaRPr lang="en-US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541A1C-D52F-4780-A3BF-124ACA048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28" y="1175657"/>
            <a:ext cx="10306744" cy="5159829"/>
          </a:xfr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Patronažna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služba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opša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medicinska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sestrinska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služba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djeluje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sng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van</a:t>
            </a:r>
            <a:r>
              <a:rPr kumimoji="0" lang="sr-Latn-BA" altLang="en-US" sz="2400" b="1" i="1" u="sng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altLang="en-US" sz="1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sng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Doma</a:t>
            </a:r>
            <a:r>
              <a:rPr kumimoji="0" lang="en-US" altLang="en-US" sz="2400" b="1" i="1" u="sng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sng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zdravlja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pruža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sveobuhvatnu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zdravstvenu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zaštitu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pojedince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porodice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Njena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r-Latn-BA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uloga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jačanje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zdravlja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prevencija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bolesti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blagovremeno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otkrivanje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uzroka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bolesti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sr-Latn-BA" altLang="en-US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učestvuje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liječenju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rehabilitaciji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saniranju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posledica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bolesti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r-Latn-BA" altLang="en-US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povreda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Njena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oblast je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porodica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užem</a:t>
            </a:r>
            <a:r>
              <a:rPr kumimoji="0" lang="sr-Latn-BA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širem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okruženju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pokroviteljstvo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usluga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kako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pomogla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određenim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ciljevima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smanjenje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morbiditeta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kumimoji="0" lang="sr-Latn-BA" altLang="en-US" sz="2200" b="1" i="1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smanjenje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mortaliteta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kumimoji="0" lang="sr-Latn-BA" altLang="en-US" sz="2200" b="1" i="1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smanjenje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invaliditeta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kumimoji="0" lang="sr-Latn-BA" altLang="en-US" sz="2200" b="1" i="1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obezbjeđivanje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domicilne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sredine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liječenje</a:t>
            </a:r>
            <a:r>
              <a:rPr kumimoji="0" lang="sr-Latn-BA" altLang="en-US" sz="22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smještaj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bolesnika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starije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r-Latn-BA" altLang="en-US" sz="22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dobi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kumimoji="0" lang="sr-Latn-BA" altLang="en-US" sz="2200" b="1" i="1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planiranje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porodice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kontrola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rađanja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kumimoji="0" lang="sr-Latn-BA" altLang="en-US" sz="2200" b="1" i="1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smanjenje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broja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pobačaja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kumimoji="0" lang="sr-Latn-BA" altLang="en-US" sz="2200" b="1" i="1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pružanje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nege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kumimoji="0" lang="sr-Latn-BA" altLang="en-US" sz="22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ece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sr-Latn-BA" altLang="en-US" sz="2200" b="1" i="1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patološkim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porodicama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kumimoji="0" lang="sr-Latn-BA" altLang="en-US" sz="2200" b="1" i="1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obezbjeđivanje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protuepidemijskih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mjera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kumimoji="0" lang="sr-Latn-BA" altLang="en-US" sz="2200" b="1" i="1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poboljšanje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socio-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ekonomskih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uslova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porodica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r-Latn-BA" altLang="en-US" sz="22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utiču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zdravlje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itd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544136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793</TotalTime>
  <Words>3071</Words>
  <Application>Microsoft Office PowerPoint</Application>
  <PresentationFormat>Widescreen</PresentationFormat>
  <Paragraphs>339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Corbel</vt:lpstr>
      <vt:lpstr>Times New Roman</vt:lpstr>
      <vt:lpstr>Times-Bold</vt:lpstr>
      <vt:lpstr>Basis</vt:lpstr>
      <vt:lpstr>PATRONAŽNA ZDRAVSTVENA NJEGA  PRINCIPI ORGANIZACIJE  PATRONAŽNE SLUŽBE</vt:lpstr>
      <vt:lpstr>PRINCIPI ORGANIZACIJE  PATRONAŽNE SLUŽBE</vt:lpstr>
      <vt:lpstr>PRINCIPI ORGANIZACIJE  PATRONAŽNE SLUŽBE</vt:lpstr>
      <vt:lpstr>PRINCIPI ORGANIZACIJE  PATRONAŽNE SLUŽBE</vt:lpstr>
      <vt:lpstr>PRINCIPI ORGANIZACIJE  PATRONAŽNE SLUŽBE</vt:lpstr>
      <vt:lpstr>PRINCIPI ORGANIZACIJE  PATRONAŽNE SLUŽBE</vt:lpstr>
      <vt:lpstr>PRINCIPI ORGANIZACIJE  PATRONAŽNE SLUŽBE</vt:lpstr>
      <vt:lpstr>PRINCIPI ORGANIZACIJE  PATRONAŽNE SLUŽBE</vt:lpstr>
      <vt:lpstr>PRINCIPI ORGANIZACIJE  PATRONAŽNE SLUŽBE</vt:lpstr>
      <vt:lpstr>PRINCIPI ORGANIZACIJE  PATRONAŽNE SLUŽBE</vt:lpstr>
      <vt:lpstr>PRINCIPI ORGANIZACIJE  PATRONAŽNE SLUŽBE</vt:lpstr>
      <vt:lpstr>PRINCIPI ORGANIZACIJE  PATRONAŽNE SLUŽBE</vt:lpstr>
      <vt:lpstr>PRINCIPI ORGANIZACIJE  PATRONAŽNE SLUŽBE</vt:lpstr>
      <vt:lpstr>PRINCIPI ORGANIZACIJE  PATRONAŽNE SLUŽBE</vt:lpstr>
      <vt:lpstr>PRINCIPI ORGANIZACIJE  PATRONAŽNE SLUŽBE</vt:lpstr>
      <vt:lpstr>PRINCIPI ORGANIZACIJE  PATRONAŽNE SLUŽBE</vt:lpstr>
      <vt:lpstr>PRINCIPI ORGANIZACIJE  PATRONAŽNE SLUŽBE</vt:lpstr>
      <vt:lpstr>PRINCIPI ORGANIZACIJE  PATRONAŽNE SLUŽBE</vt:lpstr>
      <vt:lpstr>PRINCIPI ORGANIZACIJE  PATRONAŽNE SLUŽBE</vt:lpstr>
      <vt:lpstr>PowerPoint Presentation</vt:lpstr>
      <vt:lpstr>PowerPoint Presentation</vt:lpstr>
      <vt:lpstr>PowerPoint Presentation</vt:lpstr>
      <vt:lpstr>PRINCIPI ORGANIZACIJE  PATRONAŽNE SLUŽBE</vt:lpstr>
      <vt:lpstr>PRINCIPI ORGANIZACIJE  PATRONAŽNE SLUŽBE</vt:lpstr>
      <vt:lpstr>PRINCIPI ORGANIZACIJE  PATRONAŽNE SLUŽBE</vt:lpstr>
      <vt:lpstr>PRINCIPI ORGANIZACIJE  PATRONAŽNE SLUŽBE</vt:lpstr>
      <vt:lpstr>PRINCIPI ORGANIZACIJE  PATRONAŽNE SLUŽBE</vt:lpstr>
      <vt:lpstr>PRINCIPI ORGANIZACIJE  PATRONAŽNE SLUŽBE</vt:lpstr>
      <vt:lpstr>PRINCIPI ORGANIZACIJE  PATRONAŽNE SLUŽBE</vt:lpstr>
      <vt:lpstr>PRINCIPI ORGANIZACIJE  PATRONAŽNE SLUŽBE</vt:lpstr>
      <vt:lpstr>PRINCIPI ORGANIZACIJE  PATRONAŽNE SLUŽBE</vt:lpstr>
      <vt:lpstr>PRINCIPI ORGANIZACIJE  PATRONAŽNE SLUŽBE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ZDRAVSTVENA NJEGA U PORODIČNOJ MEDICINI I PATRONAŽI MJESTO I ZNAČAJ PATRONAŽNE SLUŽBE U SAVREMENOM ZDRAVSTVU </dc:title>
  <dc:creator>Asus</dc:creator>
  <cp:lastModifiedBy>Asus</cp:lastModifiedBy>
  <cp:revision>27</cp:revision>
  <dcterms:created xsi:type="dcterms:W3CDTF">2021-09-01T13:54:35Z</dcterms:created>
  <dcterms:modified xsi:type="dcterms:W3CDTF">2022-03-21T07:14:05Z</dcterms:modified>
</cp:coreProperties>
</file>