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309" r:id="rId3"/>
    <p:sldId id="257" r:id="rId4"/>
    <p:sldId id="258" r:id="rId5"/>
    <p:sldId id="260" r:id="rId6"/>
    <p:sldId id="261" r:id="rId7"/>
    <p:sldId id="262" r:id="rId8"/>
    <p:sldId id="263" r:id="rId9"/>
    <p:sldId id="274" r:id="rId10"/>
    <p:sldId id="275" r:id="rId11"/>
    <p:sldId id="265" r:id="rId12"/>
    <p:sldId id="268" r:id="rId13"/>
    <p:sldId id="269" r:id="rId14"/>
    <p:sldId id="270" r:id="rId15"/>
    <p:sldId id="271" r:id="rId16"/>
    <p:sldId id="276" r:id="rId17"/>
    <p:sldId id="277" r:id="rId18"/>
    <p:sldId id="278" r:id="rId19"/>
    <p:sldId id="279" r:id="rId20"/>
    <p:sldId id="280" r:id="rId21"/>
    <p:sldId id="281" r:id="rId22"/>
    <p:sldId id="283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7" r:id="rId41"/>
    <p:sldId id="302" r:id="rId42"/>
    <p:sldId id="30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12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3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7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0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9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9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2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0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4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5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3D7700C-E6A0-40AF-844D-EA4ACD8CA42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D3D2ED1-DB4F-433C-BE68-99E75758776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86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wmf"/><Relationship Id="rId11" Type="http://schemas.openxmlformats.org/officeDocument/2006/relationships/image" Target="../media/image49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8.png"/><Relationship Id="rId4" Type="http://schemas.openxmlformats.org/officeDocument/2006/relationships/image" Target="../media/image46.jpeg"/><Relationship Id="rId9" Type="http://schemas.openxmlformats.org/officeDocument/2006/relationships/image" Target="../media/image4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f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62DE-C73E-4032-8933-8E604AD30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917309"/>
          </a:xfrm>
        </p:spPr>
        <p:txBody>
          <a:bodyPr>
            <a:normAutofit/>
          </a:bodyPr>
          <a:lstStyle/>
          <a:p>
            <a:pPr algn="ctr"/>
            <a:r>
              <a:rPr lang="sr-Latn-BA" sz="3600" b="1" dirty="0">
                <a:solidFill>
                  <a:srgbClr val="FF0000"/>
                </a:solidFill>
              </a:rPr>
              <a:t>ZDRAVSTVENA NJEGA U TRAUMATOLOGIJI</a:t>
            </a:r>
            <a:br>
              <a:rPr lang="sr-Latn-BA" sz="3600" dirty="0"/>
            </a:br>
            <a:r>
              <a:rPr lang="sr-Latn-BA" sz="3600" dirty="0"/>
              <a:t>Anatomija lokomotornog sistema.</a:t>
            </a:r>
            <a:br>
              <a:rPr lang="sr-Latn-BA" sz="3600" dirty="0"/>
            </a:br>
            <a:r>
              <a:rPr lang="sr-Latn-BA" sz="3600" dirty="0"/>
              <a:t>Frakture, vrste frakture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7EB76-6755-4D4E-A53D-F2EFAA890432}"/>
              </a:ext>
            </a:extLst>
          </p:cNvPr>
          <p:cNvSpPr txBox="1"/>
          <p:nvPr/>
        </p:nvSpPr>
        <p:spPr>
          <a:xfrm>
            <a:off x="8005665" y="4982547"/>
            <a:ext cx="3564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400" b="1" dirty="0"/>
              <a:t>Prof. dr Predrag Grubor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17534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A3C06-D737-4577-8BCE-CEC40F3ED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239" y="75805"/>
            <a:ext cx="10058400" cy="824724"/>
          </a:xfrm>
        </p:spPr>
        <p:txBody>
          <a:bodyPr/>
          <a:lstStyle/>
          <a:p>
            <a:pPr algn="ctr"/>
            <a:r>
              <a:rPr lang="sr-Latn-BA" sz="4800" b="1" dirty="0">
                <a:solidFill>
                  <a:srgbClr val="C00000"/>
                </a:solidFill>
              </a:rPr>
              <a:t>Anatomija lokomotornog sistema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E76C5F-CE05-4AAB-BB6F-A54DD415DF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207" y="2120266"/>
            <a:ext cx="3333750" cy="3000375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8CD850C-2EE3-4666-B4A7-839C98848A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64090" y="2999954"/>
            <a:ext cx="3407617" cy="194915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686B39-D0E5-4303-9734-BAD634DBFAE4}"/>
              </a:ext>
            </a:extLst>
          </p:cNvPr>
          <p:cNvSpPr txBox="1"/>
          <p:nvPr/>
        </p:nvSpPr>
        <p:spPr>
          <a:xfrm>
            <a:off x="62247" y="5120641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inversio</a:t>
            </a:r>
            <a:r>
              <a:rPr lang="sr-Latn-BA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-a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dukcija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unutrašnja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rotacija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stopala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eversio</a:t>
            </a:r>
            <a:r>
              <a:rPr lang="en-US" dirty="0"/>
              <a:t> </a:t>
            </a:r>
            <a:r>
              <a:rPr lang="sr-Latn-BA" dirty="0"/>
              <a:t>-</a:t>
            </a:r>
            <a:r>
              <a:rPr lang="sr-Latn-BA" b="1" i="1" dirty="0"/>
              <a:t>a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bdukcija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spoljna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rotacija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stopala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7EB78B-B58B-4706-AE95-E2B399EDCA5F}"/>
              </a:ext>
            </a:extLst>
          </p:cNvPr>
          <p:cNvSpPr txBox="1"/>
          <p:nvPr/>
        </p:nvSpPr>
        <p:spPr>
          <a:xfrm>
            <a:off x="4532345" y="2235459"/>
            <a:ext cx="31393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Podizanje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elevatio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Spuštanje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depresio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E7E204-C30F-43B9-AAE4-2F6FE9C58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440" y="2235459"/>
            <a:ext cx="2486025" cy="1838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EEEB44-D129-4B48-B565-CF584CAC101E}"/>
              </a:ext>
            </a:extLst>
          </p:cNvPr>
          <p:cNvSpPr txBox="1"/>
          <p:nvPr/>
        </p:nvSpPr>
        <p:spPr>
          <a:xfrm>
            <a:off x="9014440" y="3974532"/>
            <a:ext cx="3977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circumductio</a:t>
            </a:r>
            <a:r>
              <a:rPr lang="en-US" dirty="0"/>
              <a:t> </a:t>
            </a:r>
            <a:r>
              <a:rPr lang="sr-Latn-BA" dirty="0"/>
              <a:t>–p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okret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širokog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kruženja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78A9DD-9AF1-4369-A5E5-12BBE837E138}"/>
              </a:ext>
            </a:extLst>
          </p:cNvPr>
          <p:cNvSpPr txBox="1"/>
          <p:nvPr/>
        </p:nvSpPr>
        <p:spPr>
          <a:xfrm>
            <a:off x="425207" y="1130435"/>
            <a:ext cx="649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FUNKCIONALNA ANATOMIJA- pokreti u zglobovima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7926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81E18-5C84-4111-B24A-61DFEF8842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579" y="286604"/>
            <a:ext cx="6288833" cy="6284794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MIŠIĆI-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osnovni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pojmovi</a:t>
            </a:r>
            <a:r>
              <a:rPr lang="en-US" dirty="0"/>
              <a:t> </a:t>
            </a:r>
            <a:endParaRPr lang="sr-Latn-BA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našem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</a:t>
            </a:r>
            <a:r>
              <a:rPr lang="sr-Latn-B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postoje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glatki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endParaRPr lang="sr-Latn-BA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sz="2000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opre</a:t>
            </a:r>
            <a:r>
              <a:rPr lang="sr-Latn-BA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</a:t>
            </a:r>
            <a:r>
              <a:rPr lang="sr-Latn-B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prugasti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sr-Latn-BA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sr</a:t>
            </a:r>
            <a:r>
              <a:rPr lang="sr-Latn-BA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ani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</a:t>
            </a:r>
            <a:endParaRPr lang="sr-Latn-BA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POPRE</a:t>
            </a:r>
            <a:r>
              <a:rPr lang="sr-Latn-B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NO-PRUGASTI, SKELETNI</a:t>
            </a:r>
            <a:r>
              <a:rPr lang="sr-Latn-B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aktivni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</a:t>
            </a:r>
            <a:r>
              <a:rPr lang="sr-Latn-B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lokomotornog</a:t>
            </a:r>
            <a:r>
              <a:rPr lang="sr-Latn-BA" dirty="0">
                <a:solidFill>
                  <a:srgbClr val="000000"/>
                </a:solidFill>
                <a:latin typeface="Arial" panose="020B0604020202020204" pitchFamily="34" charset="0"/>
              </a:rPr>
              <a:t> s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istema</a:t>
            </a:r>
            <a:endParaRPr lang="sr-Latn-BA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dirty="0">
                <a:solidFill>
                  <a:srgbClr val="000000"/>
                </a:solidFill>
                <a:latin typeface="Arial" panose="020B0604020202020204" pitchFamily="34" charset="0"/>
              </a:rPr>
              <a:t>č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42%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težine</a:t>
            </a:r>
            <a:r>
              <a:rPr lang="en-US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muškaraca</a:t>
            </a:r>
            <a:r>
              <a:rPr lang="en-US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sr-Latn-BA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39%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težine</a:t>
            </a:r>
            <a:r>
              <a:rPr lang="en-US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žena</a:t>
            </a:r>
            <a:endParaRPr lang="sr-Latn-BA" b="1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r-Latn-BA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SPOLJAŠNJI IZGLED MIŠIĆA</a:t>
            </a:r>
            <a:r>
              <a:rPr lang="en-US" dirty="0"/>
              <a:t> </a:t>
            </a:r>
            <a:endParaRPr lang="sr-Latn-BA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Osnovni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</a:t>
            </a:r>
            <a:r>
              <a:rPr lang="sr-Latn-B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elovi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sr-Latn-BA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sz="2000" b="1" dirty="0">
                <a:solidFill>
                  <a:srgbClr val="FF0000"/>
                </a:solidFill>
                <a:latin typeface="Arial" panose="020B0604020202020204" pitchFamily="34" charset="0"/>
              </a:rPr>
              <a:t>1.</a:t>
            </a:r>
            <a:r>
              <a:rPr lang="sr-Latn-BA" sz="2000" b="1" dirty="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rbuh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mišića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(venter)</a:t>
            </a:r>
            <a:r>
              <a:rPr lang="sr-Latn-BA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grade: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popre</a:t>
            </a:r>
            <a:r>
              <a:rPr lang="sr-Latn-BA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no-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prugasta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mišićna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vlakna</a:t>
            </a:r>
            <a:endParaRPr lang="sr-Latn-BA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vezivno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tkivo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vidu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omota</a:t>
            </a:r>
            <a:r>
              <a:rPr lang="sr-Latn-BA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vlakana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endomizijum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perimizijum,epimizijum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sr-Latn-BA" sz="2000" b="1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krvni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sudovi</a:t>
            </a:r>
            <a:endParaRPr lang="sr-Latn-BA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nervi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sr-Latn-BA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2.</a:t>
            </a:r>
            <a:r>
              <a:rPr lang="sr-Latn-BA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Tetiva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tendo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sz="2000" dirty="0"/>
              <a:t> </a:t>
            </a:r>
            <a:endParaRPr lang="sr-Latn-BA" sz="2000" dirty="0"/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nastavak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perimizijuma;izgra</a:t>
            </a:r>
            <a:r>
              <a:rPr lang="sr-Latn-BA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snopića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kolagenih</a:t>
            </a:r>
            <a:r>
              <a:rPr lang="sr-Latn-B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vlakana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urastaju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pokosnicu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kostiju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7F9C00-148F-440F-9E95-02A83943AA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77933" y="93307"/>
            <a:ext cx="2419350" cy="1411255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BF2045-082A-48AA-8521-78D8CDB88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549" y="93307"/>
            <a:ext cx="5613726" cy="681135"/>
          </a:xfrm>
        </p:spPr>
        <p:txBody>
          <a:bodyPr>
            <a:normAutofit/>
          </a:bodyPr>
          <a:lstStyle/>
          <a:p>
            <a:r>
              <a:rPr lang="sr-Latn-BA" sz="3200" b="1" dirty="0">
                <a:solidFill>
                  <a:srgbClr val="FF0000"/>
                </a:solidFill>
              </a:rPr>
              <a:t>Anatomija lokomotornog sistema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364E9F76-CF6E-487F-B027-5D8D21DD1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571" y="1355040"/>
            <a:ext cx="3810000" cy="3048000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89AA2F17-7299-4511-991A-D9972259F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75" y="4162053"/>
            <a:ext cx="4848145" cy="26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1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158C2-7C7C-462B-BB25-20E17EDC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98385"/>
          </a:xfrm>
        </p:spPr>
        <p:txBody>
          <a:bodyPr/>
          <a:lstStyle/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Anatomija lokomotornog sistema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4F02E-B7E9-43CF-97D3-56F58EA7C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394" y="1463178"/>
            <a:ext cx="5770370" cy="4508413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</a:t>
            </a:r>
            <a:r>
              <a:rPr lang="sr-Latn-BA" sz="2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ELA MIŠIĆA</a:t>
            </a:r>
            <a:r>
              <a:rPr lang="en-US" sz="2600" dirty="0"/>
              <a:t> </a:t>
            </a:r>
            <a:endParaRPr lang="sr-Latn-BA" sz="2600" dirty="0"/>
          </a:p>
          <a:p>
            <a:pPr marL="0" indent="0">
              <a:buNone/>
            </a:pPr>
            <a:r>
              <a:rPr lang="sr-Latn-BA" sz="3600" b="1" dirty="0">
                <a:solidFill>
                  <a:srgbClr val="FF0000"/>
                </a:solidFill>
                <a:latin typeface="Arial" panose="020B0604020202020204" pitchFamily="34" charset="0"/>
              </a:rPr>
              <a:t>1.</a:t>
            </a:r>
            <a:r>
              <a:rPr lang="en-US" sz="2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Prema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broju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mišićnih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trbuha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sr-Latn-BA" sz="26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jednoglavi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prosti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sr-Latn-BA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loženi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dvoglavi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(biceps)</a:t>
            </a:r>
            <a:endParaRPr lang="sr-Latn-BA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troglavi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(triceps)</a:t>
            </a:r>
            <a:endParaRPr lang="sr-Latn-BA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sr-Latn-BA" sz="2000" dirty="0">
                <a:solidFill>
                  <a:srgbClr val="000000"/>
                </a:solidFill>
                <a:latin typeface="Arial" panose="020B0604020202020204" pitchFamily="34" charset="0"/>
              </a:rPr>
              <a:t>č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etvoroglavi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(quadriceps)</a:t>
            </a:r>
            <a:endParaRPr lang="sr-Latn-BA" sz="2600" dirty="0"/>
          </a:p>
          <a:p>
            <a:pPr>
              <a:buFont typeface="Arial" panose="020B0604020202020204" pitchFamily="34" charset="0"/>
              <a:buChar char="•"/>
            </a:pPr>
            <a:r>
              <a:rPr lang="sr-Latn-BA" sz="3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2.</a:t>
            </a:r>
            <a:r>
              <a:rPr lang="en-US" sz="2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Prema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uglu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spajanja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mišićnih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tetivnih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vlakana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sr-Latn-BA" sz="26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j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ednoperasti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voperasti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egmentarni</a:t>
            </a:r>
            <a:endParaRPr lang="sr-Latn-BA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asti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6C16F5-77B8-4C71-B407-78F351CEF6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56963" y="1361259"/>
            <a:ext cx="5716917" cy="45084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5344E4-43F5-4896-9FEA-8F46ABA0FD55}"/>
              </a:ext>
            </a:extLst>
          </p:cNvPr>
          <p:cNvSpPr txBox="1"/>
          <p:nvPr/>
        </p:nvSpPr>
        <p:spPr>
          <a:xfrm>
            <a:off x="6218239" y="2133991"/>
            <a:ext cx="583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BA" sz="2800" b="1" dirty="0">
                <a:solidFill>
                  <a:srgbClr val="FF0000"/>
                </a:solidFill>
                <a:latin typeface="Arial" panose="020B0604020202020204" pitchFamily="34" charset="0"/>
              </a:rPr>
              <a:t>1.</a:t>
            </a:r>
            <a:r>
              <a:rPr lang="sr-Latn-BA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ACE0F-7BA3-4A71-944C-9872749E7D46}"/>
              </a:ext>
            </a:extLst>
          </p:cNvPr>
          <p:cNvSpPr txBox="1"/>
          <p:nvPr/>
        </p:nvSpPr>
        <p:spPr>
          <a:xfrm>
            <a:off x="6218239" y="3838329"/>
            <a:ext cx="583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BA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2.</a:t>
            </a:r>
            <a:r>
              <a:rPr lang="sr-Latn-BA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9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0EF1-181F-4020-978E-19A902A67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11773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Anatomija lokomotornog sistema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58E7B-0C46-48A3-8F13-5406D94796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233" y="1845734"/>
            <a:ext cx="7000001" cy="489096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POMOĆNI ORGANI MIŠIĆA</a:t>
            </a:r>
            <a:r>
              <a:rPr lang="en-US" dirty="0"/>
              <a:t> </a:t>
            </a:r>
            <a:endParaRPr lang="sr-Latn-BA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SLUZNE KESE (BURSA SYNOVIALIS)</a:t>
            </a:r>
            <a:endParaRPr lang="sr-Latn-BA" sz="24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kese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izgra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vezivnog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tkiva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ispunjene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nošću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smeštene</a:t>
            </a: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izme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ĉvrste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površine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);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spr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ječavaju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trenje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prilikom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kontrakcije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TETIVNI OMOTA</a:t>
            </a:r>
            <a:r>
              <a:rPr lang="sr-Latn-BA" sz="2400" b="1" i="1" dirty="0">
                <a:solidFill>
                  <a:srgbClr val="000000"/>
                </a:solidFill>
                <a:latin typeface="Arial" panose="020B0604020202020204" pitchFamily="34" charset="0"/>
              </a:rPr>
              <a:t>Č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endParaRPr lang="sr-Latn-BA" sz="2400" b="1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nalaze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estima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gde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tetive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prolaze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kroz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koštano-vezivne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otvore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kanale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smanjuju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trenje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FASCIJE</a:t>
            </a:r>
            <a:endParaRPr lang="sr-Latn-BA" sz="2400" b="1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vezivne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opne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koje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obavijaju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pojedina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č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itave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grupe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fiksiraju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mišiće</a:t>
            </a:r>
            <a:r>
              <a:rPr lang="en-US" sz="2400" dirty="0"/>
              <a:t> 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1026" name="Picture 2" descr="Synovial bursa | definition of synovial bursa by Medical dictionary">
            <a:extLst>
              <a:ext uri="{FF2B5EF4-FFF2-40B4-BE49-F238E27FC236}">
                <a16:creationId xmlns:a16="http://schemas.microsoft.com/office/drawing/2014/main" id="{797E5A15-4EB8-4F79-82F6-8104F97F12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7" y="1694284"/>
            <a:ext cx="3000375" cy="208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6CAB90-C667-47A8-81FF-35F2035231B9}"/>
              </a:ext>
            </a:extLst>
          </p:cNvPr>
          <p:cNvCxnSpPr>
            <a:cxnSpLocks/>
          </p:cNvCxnSpPr>
          <p:nvPr/>
        </p:nvCxnSpPr>
        <p:spPr>
          <a:xfrm>
            <a:off x="8397551" y="2110296"/>
            <a:ext cx="559837" cy="3691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830504F-FC57-48EE-95F3-399F51315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947" y="4151834"/>
            <a:ext cx="3235683" cy="181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46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FE35-6004-4CB4-B1EC-025FED9D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7105662" cy="739764"/>
          </a:xfrm>
        </p:spPr>
        <p:txBody>
          <a:bodyPr/>
          <a:lstStyle/>
          <a:p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BE3F2-E4AA-4073-A927-B439DE4A4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944" y="2162975"/>
            <a:ext cx="5699137" cy="4023360"/>
          </a:xfrm>
          <a:ln w="381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b="1" kern="0" dirty="0"/>
              <a:t>POVREDE   MIŠIĆA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2400" b="1" kern="0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400" b="1" kern="0" dirty="0"/>
              <a:t>Otvorene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400" kern="0" dirty="0"/>
              <a:t>Trauma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400" kern="0" dirty="0"/>
              <a:t>Hirurške intervencije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sl-SI" sz="2400" kern="0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400" b="1" kern="0" dirty="0"/>
              <a:t>Zatvorene direktna sila (contusio)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400" b="1" kern="0" dirty="0"/>
              <a:t>Skleroza</a:t>
            </a:r>
            <a:r>
              <a:rPr lang="sl-SI" sz="2400" kern="0" dirty="0"/>
              <a:t> </a:t>
            </a:r>
            <a:r>
              <a:rPr lang="sl-SI" sz="2400" i="1" kern="0" dirty="0"/>
              <a:t>(ekstracelularna tečnost+ minerali =  retrakcije  i mišićne skleroze)</a:t>
            </a:r>
            <a:r>
              <a:rPr lang="sl-SI" sz="2400" b="1" i="1" kern="0" dirty="0"/>
              <a:t>.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400" b="1" kern="0" dirty="0"/>
              <a:t>Myositis ossificans </a:t>
            </a:r>
            <a:r>
              <a:rPr lang="sl-SI" sz="2400" i="1" kern="0" dirty="0"/>
              <a:t>(</a:t>
            </a:r>
            <a:r>
              <a:rPr lang="sr-Latn-CS" sz="2400" i="1" kern="0" dirty="0"/>
              <a:t> taloženje Ca u intersticijalni hematom dovodeći do tkivne transformacije  za 3-4 mjeseca.)</a:t>
            </a:r>
            <a:endParaRPr lang="sl-SI" sz="2400" i="1" kern="0" dirty="0"/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sz="2400" kern="0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7417E-5F02-4A70-8BDF-2274D99FE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8508" y="2892489"/>
            <a:ext cx="4937760" cy="3097903"/>
          </a:xfrm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RUPTUR MIŠIĆA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r-Latn-RS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Ruptura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musculi</a:t>
            </a:r>
            <a:r>
              <a:rPr lang="sr-Latn-RS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2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DISTENSIO</a:t>
            </a:r>
            <a:r>
              <a:rPr lang="sr-Latn-CS" sz="22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istezanje mišića bez anatomskih promijena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2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LATERATIO</a:t>
            </a:r>
            <a:r>
              <a:rPr lang="sr-Latn-CS" sz="22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djelimičan prekid mišićnih vlakana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2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RUPTURE</a:t>
            </a:r>
            <a:r>
              <a:rPr lang="sr-Latn-CS" sz="22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-prekid dijela ili cijelog mišića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2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MIŠIĆNE KILE-aponeurotični </a:t>
            </a:r>
            <a:r>
              <a:rPr lang="sr-Latn-CS" sz="22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procijep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LIJEČENJE</a:t>
            </a:r>
            <a:endParaRPr lang="en-US" sz="2400" b="1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AA436EFF-6F2F-426F-B931-18A2DB0C2A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860136"/>
              </p:ext>
            </p:extLst>
          </p:nvPr>
        </p:nvGraphicFramePr>
        <p:xfrm>
          <a:off x="8202942" y="371856"/>
          <a:ext cx="3511642" cy="2334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PaperPort Document" r:id="rId3" imgW="2697480" imgH="1792080" progId="Paper.Document">
                  <p:embed/>
                </p:oleObj>
              </mc:Choice>
              <mc:Fallback>
                <p:oleObj name="PaperPort Document" r:id="rId3" imgW="2697480" imgH="1792080" progId="Paper.Document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:a16="http://schemas.microsoft.com/office/drawing/2014/main" id="{19529A2F-3E60-40FD-AA6C-3647671720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2942" y="371856"/>
                        <a:ext cx="3511642" cy="23340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601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86417"/>
          </a:xfrm>
        </p:spPr>
        <p:txBody>
          <a:bodyPr/>
          <a:lstStyle/>
          <a:p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724539"/>
            <a:ext cx="4937760" cy="2200034"/>
          </a:xfrm>
          <a:ln w="38100">
            <a:solidFill>
              <a:schemeClr val="accent1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MI</a:t>
            </a:r>
            <a:r>
              <a:rPr lang="sr-Latn-RS" sz="2800" b="1" dirty="0"/>
              <a:t>ŠIĆNA </a:t>
            </a:r>
            <a:r>
              <a:rPr lang="en-US" sz="2800" b="1" dirty="0"/>
              <a:t> KILA  (Hernia </a:t>
            </a:r>
            <a:r>
              <a:rPr lang="en-US" sz="2800" b="1" dirty="0" err="1"/>
              <a:t>musculi</a:t>
            </a:r>
            <a:r>
              <a:rPr lang="en-US" sz="2800" b="1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err="1"/>
              <a:t>nastaje</a:t>
            </a:r>
            <a:r>
              <a:rPr lang="en-US" sz="2600" dirty="0"/>
              <a:t> </a:t>
            </a:r>
            <a:r>
              <a:rPr lang="en-US" sz="2600" dirty="0" err="1"/>
              <a:t>usled</a:t>
            </a:r>
            <a:r>
              <a:rPr lang="en-US" sz="2600" dirty="0"/>
              <a:t> d</a:t>
            </a:r>
            <a:r>
              <a:rPr lang="sr-Latn-RS" sz="2600" dirty="0"/>
              <a:t>j</a:t>
            </a:r>
            <a:r>
              <a:rPr lang="en-US" sz="2600" dirty="0" err="1"/>
              <a:t>elimi</a:t>
            </a:r>
            <a:r>
              <a:rPr lang="sr-Latn-RS" sz="2600" dirty="0"/>
              <a:t>č</a:t>
            </a:r>
            <a:r>
              <a:rPr lang="en-US" sz="2600" dirty="0" err="1"/>
              <a:t>nog</a:t>
            </a:r>
            <a:r>
              <a:rPr lang="en-US" sz="2600" dirty="0"/>
              <a:t> </a:t>
            </a:r>
            <a:r>
              <a:rPr lang="sr-Latn-RS" sz="2600" dirty="0"/>
              <a:t> </a:t>
            </a:r>
            <a:r>
              <a:rPr lang="en-US" sz="2600" dirty="0" err="1"/>
              <a:t>kidanja</a:t>
            </a:r>
            <a:r>
              <a:rPr lang="sr-Latn-RS" sz="2600" dirty="0"/>
              <a:t> </a:t>
            </a:r>
            <a:r>
              <a:rPr lang="it-IT" sz="2600" dirty="0"/>
              <a:t>mi</a:t>
            </a:r>
            <a:r>
              <a:rPr lang="sr-Latn-RS" sz="2600" dirty="0"/>
              <a:t>š</a:t>
            </a:r>
            <a:r>
              <a:rPr lang="it-IT" sz="2600" dirty="0"/>
              <a:t>i</a:t>
            </a:r>
            <a:r>
              <a:rPr lang="sr-Latn-RS" sz="2600" dirty="0"/>
              <a:t>ć</a:t>
            </a:r>
            <a:r>
              <a:rPr lang="it-IT" sz="2600" dirty="0"/>
              <a:t>ne ovojnice (</a:t>
            </a:r>
            <a:r>
              <a:rPr lang="it-IT" sz="2600" i="1" dirty="0"/>
              <a:t>fascia musculi), a kao posl</a:t>
            </a:r>
            <a:r>
              <a:rPr lang="sr-Latn-RS" sz="2600" i="1" dirty="0"/>
              <a:t>j</a:t>
            </a:r>
            <a:r>
              <a:rPr lang="it-IT" sz="2600" i="1" dirty="0"/>
              <a:t>edica</a:t>
            </a:r>
            <a:r>
              <a:rPr lang="sr-Latn-RS" sz="2600" i="1" dirty="0"/>
              <a:t> </a:t>
            </a:r>
            <a:r>
              <a:rPr lang="pl-PL" sz="2600" dirty="0"/>
              <a:t>iznenadne i jake kontrakcije mišića.</a:t>
            </a:r>
            <a:endParaRPr lang="en-US" sz="2600" b="1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pic>
        <p:nvPicPr>
          <p:cNvPr id="5" name="Picture 3" descr="C:\Users\Grubor\Desktop\a5097979940dd5_9.jpg">
            <a:extLst>
              <a:ext uri="{FF2B5EF4-FFF2-40B4-BE49-F238E27FC236}">
                <a16:creationId xmlns:a16="http://schemas.microsoft.com/office/drawing/2014/main" id="{430B206E-9F7F-456D-837E-06D9BDB8C7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35112" y="526790"/>
            <a:ext cx="4191000" cy="3638550"/>
          </a:xfrm>
          <a:prstGeom prst="rect">
            <a:avLst/>
          </a:prstGeom>
          <a:noFill/>
        </p:spPr>
      </p:pic>
      <p:pic>
        <p:nvPicPr>
          <p:cNvPr id="6" name="Picture 4" descr="C:\Users\Grubor\Desktop\casejj-3.jpg">
            <a:extLst>
              <a:ext uri="{FF2B5EF4-FFF2-40B4-BE49-F238E27FC236}">
                <a16:creationId xmlns:a16="http://schemas.microsoft.com/office/drawing/2014/main" id="{0918851A-C1A2-4292-AF1B-1FAC3A88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1731" y="4540071"/>
            <a:ext cx="2930788" cy="2200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4365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61062"/>
          </a:xfrm>
        </p:spPr>
        <p:txBody>
          <a:bodyPr/>
          <a:lstStyle/>
          <a:p>
            <a:r>
              <a:rPr lang="sr-Latn-BA" sz="4800" dirty="0">
                <a:solidFill>
                  <a:srgbClr val="FF0000"/>
                </a:solidFill>
              </a:rPr>
              <a:t>Frakture, vrste frakture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563" y="2640562"/>
            <a:ext cx="6923315" cy="35736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800" b="1" kern="0" dirty="0"/>
              <a:t>POVREDE TETIVA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kern="0" dirty="0"/>
              <a:t>TETIVNA OVOJNICA-</a:t>
            </a:r>
            <a:r>
              <a:rPr lang="sr-Latn-CS" sz="2400" b="1" i="1" kern="0" dirty="0"/>
              <a:t>peritendinmom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kern="0" dirty="0"/>
              <a:t>Spoljnja(vezivna) </a:t>
            </a:r>
            <a:r>
              <a:rPr lang="sr-Latn-CS" sz="2400" b="1" i="1" kern="0" dirty="0"/>
              <a:t>VAGINA FIBROZA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kern="0" dirty="0"/>
              <a:t>Unutrašnja(sinovijalna)</a:t>
            </a:r>
            <a:r>
              <a:rPr lang="sr-Latn-CS" sz="2400" b="1" i="1" kern="0" dirty="0"/>
              <a:t>VAGINA SYNOVIALIS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kern="0" dirty="0"/>
              <a:t>TETIVNI OMOTAČI </a:t>
            </a:r>
            <a:r>
              <a:rPr lang="sr-Latn-CS" sz="2400" b="1" kern="0" dirty="0"/>
              <a:t>(</a:t>
            </a:r>
            <a:r>
              <a:rPr lang="sr-Latn-CS" sz="2400" b="1" i="1" kern="0" dirty="0"/>
              <a:t>tenosinovitis- tendovaginitis</a:t>
            </a:r>
            <a:r>
              <a:rPr lang="sr-Latn-CS" sz="2400" b="1" kern="0" dirty="0"/>
              <a:t>)</a:t>
            </a:r>
          </a:p>
          <a:p>
            <a:pPr lvl="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kern="0" dirty="0"/>
              <a:t>AKUTNI</a:t>
            </a:r>
          </a:p>
          <a:p>
            <a:pPr lvl="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kern="0" dirty="0"/>
              <a:t>infektivno</a:t>
            </a:r>
          </a:p>
          <a:p>
            <a:pPr lvl="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kern="0" dirty="0"/>
              <a:t>HRONIČNI  </a:t>
            </a:r>
          </a:p>
          <a:p>
            <a:pPr lvl="4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kern="0" dirty="0"/>
              <a:t>Tbc-specifični higrom, fungus,kazeozna nekroza</a:t>
            </a:r>
          </a:p>
          <a:p>
            <a:pPr lvl="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2400" kern="0" dirty="0"/>
              <a:t>STENOZANTNI</a:t>
            </a:r>
          </a:p>
          <a:p>
            <a:pPr>
              <a:defRPr/>
            </a:pPr>
            <a:endParaRPr lang="en-US" kern="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B72B8-85AB-4907-9026-D98427C38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525" y="2371378"/>
            <a:ext cx="2818342" cy="3497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17C3F4-3B38-4077-83CF-CCC139A0299F}"/>
              </a:ext>
            </a:extLst>
          </p:cNvPr>
          <p:cNvSpPr txBox="1"/>
          <p:nvPr/>
        </p:nvSpPr>
        <p:spPr>
          <a:xfrm>
            <a:off x="6915970" y="5869094"/>
            <a:ext cx="4033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1 - 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vagina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tendinis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fibrosa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2 - 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vagina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synovialis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tendinis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m. </a:t>
            </a:r>
            <a:r>
              <a:rPr lang="en-US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flexoris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pollicis </a:t>
            </a:r>
            <a:r>
              <a:rPr lang="en-US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longi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 </a:t>
            </a:r>
            <a:endParaRPr lang="en-US" sz="14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294F4C7-739D-45B3-A5E2-C76712A989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18" y="176472"/>
            <a:ext cx="2330136" cy="2560843"/>
          </a:xfrm>
        </p:spPr>
      </p:pic>
    </p:spTree>
    <p:extLst>
      <p:ext uri="{BB962C8B-B14F-4D97-AF65-F5344CB8AC3E}">
        <p14:creationId xmlns:p14="http://schemas.microsoft.com/office/powerpoint/2010/main" val="1913587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60130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846" y="1901857"/>
            <a:ext cx="4937760" cy="4023360"/>
          </a:xfrm>
          <a:ln w="3810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sr-Latn-CS" sz="2000" b="1" kern="0" dirty="0"/>
              <a:t>TRAUMA –povreda tetive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sr-Latn-CS" b="1" kern="0" dirty="0"/>
              <a:t>RUPTURE</a:t>
            </a:r>
          </a:p>
          <a:p>
            <a:pPr lvl="4">
              <a:defRPr/>
            </a:pPr>
            <a:r>
              <a:rPr lang="sr-Latn-CS" sz="2400" kern="0" dirty="0"/>
              <a:t>Spontano</a:t>
            </a:r>
          </a:p>
          <a:p>
            <a:pPr lvl="4">
              <a:defRPr/>
            </a:pPr>
            <a:r>
              <a:rPr lang="sr-Latn-CS" sz="2400" kern="0" dirty="0"/>
              <a:t>Traumatski </a:t>
            </a:r>
            <a:endParaRPr lang="sr-Latn-CS" sz="2000" b="1" kern="0" dirty="0"/>
          </a:p>
          <a:p>
            <a:pPr lvl="1">
              <a:defRPr/>
            </a:pPr>
            <a:r>
              <a:rPr lang="sr-Latn-CS" sz="1800" b="1" kern="0" dirty="0"/>
              <a:t>SEKCIJA </a:t>
            </a:r>
            <a:r>
              <a:rPr lang="sr-Latn-CS" sz="1800" kern="0" dirty="0"/>
              <a:t> </a:t>
            </a:r>
          </a:p>
          <a:p>
            <a:pPr lvl="3">
              <a:defRPr/>
            </a:pPr>
            <a:r>
              <a:rPr lang="sr-Latn-CS" sz="2400" kern="0" dirty="0"/>
              <a:t>Primarni šav</a:t>
            </a:r>
          </a:p>
          <a:p>
            <a:pPr lvl="3">
              <a:defRPr/>
            </a:pPr>
            <a:r>
              <a:rPr lang="sr-Latn-CS" sz="2400" kern="0" dirty="0"/>
              <a:t>Tetivni kalem</a:t>
            </a:r>
          </a:p>
          <a:p>
            <a:pPr lvl="3">
              <a:defRPr/>
            </a:pPr>
            <a:r>
              <a:rPr lang="sr-Latn-CS" sz="2400" kern="0" dirty="0"/>
              <a:t>Tetivna transpozicija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sr-Latn-CS" b="1" kern="0" dirty="0"/>
              <a:t>DEGENERATIVNE PROMIJENE</a:t>
            </a:r>
          </a:p>
          <a:p>
            <a:pPr lvl="3">
              <a:defRPr/>
            </a:pPr>
            <a:r>
              <a:rPr lang="sr-Latn-CS" sz="2400" kern="0" dirty="0"/>
              <a:t>Mikrotrauma : degenerativne - fibrozne -  kalcificirajuće.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25C21-B8CC-4B88-83DB-AA24CF31E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0295" y="2066354"/>
            <a:ext cx="4937760" cy="4023360"/>
          </a:xfrm>
        </p:spPr>
        <p:txBody>
          <a:bodyPr>
            <a:normAutofit lnSpcReduction="10000"/>
          </a:bodyPr>
          <a:lstStyle/>
          <a:p>
            <a:pPr lvl="3">
              <a:defRPr/>
            </a:pPr>
            <a:r>
              <a:rPr lang="sr-Latn-CS" sz="2400" b="1" kern="0" dirty="0"/>
              <a:t>Tendinitisi</a:t>
            </a:r>
          </a:p>
          <a:p>
            <a:pPr lvl="4">
              <a:defRPr/>
            </a:pPr>
            <a:r>
              <a:rPr lang="sr-Latn-CS" sz="2400" kern="0" dirty="0"/>
              <a:t>Prost oblik, vretenasto zadebljanje</a:t>
            </a:r>
          </a:p>
          <a:p>
            <a:pPr lvl="4">
              <a:defRPr/>
            </a:pPr>
            <a:r>
              <a:rPr lang="sr-Latn-CS" sz="2400" kern="0" dirty="0"/>
              <a:t>Pseudocističkom obliku	</a:t>
            </a:r>
          </a:p>
          <a:p>
            <a:pPr lvl="3">
              <a:defRPr/>
            </a:pPr>
            <a:r>
              <a:rPr lang="sr-Latn-CS" sz="2400" b="1" kern="0" dirty="0"/>
              <a:t>TUMORI</a:t>
            </a:r>
          </a:p>
          <a:p>
            <a:pPr lvl="4">
              <a:defRPr/>
            </a:pPr>
            <a:r>
              <a:rPr lang="sr-Latn-CS" sz="2400" kern="0" dirty="0"/>
              <a:t>Synovioalosarcoma</a:t>
            </a:r>
          </a:p>
          <a:p>
            <a:pPr lvl="4">
              <a:defRPr/>
            </a:pPr>
            <a:r>
              <a:rPr lang="sr-Latn-CS" sz="2400" kern="0" dirty="0"/>
              <a:t>Ksantomi tetiva</a:t>
            </a:r>
            <a:endParaRPr lang="en-US" sz="2400" kern="0" dirty="0"/>
          </a:p>
          <a:p>
            <a:endParaRPr lang="en-US" dirty="0"/>
          </a:p>
        </p:txBody>
      </p:sp>
      <p:pic>
        <p:nvPicPr>
          <p:cNvPr id="5" name="Picture 5" descr="C:\Documents and Settings\Korisnik\Desktop\gr\calcifikat.jpg">
            <a:extLst>
              <a:ext uri="{FF2B5EF4-FFF2-40B4-BE49-F238E27FC236}">
                <a16:creationId xmlns:a16="http://schemas.microsoft.com/office/drawing/2014/main" id="{C889075C-B961-4BA9-8D30-F785E4C89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8150" y="946733"/>
            <a:ext cx="2600586" cy="191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Korisnik\Desktop\gr\tendinosa.jpg">
            <a:extLst>
              <a:ext uri="{FF2B5EF4-FFF2-40B4-BE49-F238E27FC236}">
                <a16:creationId xmlns:a16="http://schemas.microsoft.com/office/drawing/2014/main" id="{8B9838B6-BBD5-4E8A-A06F-4C59CC97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2498" y="3571955"/>
            <a:ext cx="2687242" cy="191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9FF5CE-B43A-461E-8A81-E94EC613B912}"/>
              </a:ext>
            </a:extLst>
          </p:cNvPr>
          <p:cNvSpPr txBox="1"/>
          <p:nvPr/>
        </p:nvSpPr>
        <p:spPr>
          <a:xfrm>
            <a:off x="9680279" y="2401116"/>
            <a:ext cx="1308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CS" b="1" dirty="0">
                <a:solidFill>
                  <a:srgbClr val="FFFF00"/>
                </a:solidFill>
              </a:rPr>
              <a:t>entezitisi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315A2C-E221-42FE-879D-192B6F59BC9A}"/>
              </a:ext>
            </a:extLst>
          </p:cNvPr>
          <p:cNvSpPr txBox="1"/>
          <p:nvPr/>
        </p:nvSpPr>
        <p:spPr>
          <a:xfrm>
            <a:off x="10091992" y="5017151"/>
            <a:ext cx="1793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CS" b="1" dirty="0">
                <a:solidFill>
                  <a:schemeClr val="bg1"/>
                </a:solidFill>
              </a:rPr>
              <a:t>tendinitis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14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39" y="286603"/>
            <a:ext cx="6656459" cy="909581"/>
          </a:xfrm>
        </p:spPr>
        <p:txBody>
          <a:bodyPr/>
          <a:lstStyle/>
          <a:p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Slika 9">
            <a:extLst>
              <a:ext uri="{FF2B5EF4-FFF2-40B4-BE49-F238E27FC236}">
                <a16:creationId xmlns:a16="http://schemas.microsoft.com/office/drawing/2014/main" id="{71F6CBF0-086F-43D1-9A17-F95FB553B6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7630" y="1261499"/>
            <a:ext cx="3183946" cy="2808547"/>
          </a:xfrm>
          <a:prstGeom prst="rect">
            <a:avLst/>
          </a:prstGeom>
        </p:spPr>
      </p:pic>
      <p:pic>
        <p:nvPicPr>
          <p:cNvPr id="6" name="Slika 10">
            <a:extLst>
              <a:ext uri="{FF2B5EF4-FFF2-40B4-BE49-F238E27FC236}">
                <a16:creationId xmlns:a16="http://schemas.microsoft.com/office/drawing/2014/main" id="{478097CF-5733-47CC-BF54-B6921FA01B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71098" y="4180382"/>
            <a:ext cx="3183946" cy="2277304"/>
          </a:xfrm>
          <a:prstGeom prst="rect">
            <a:avLst/>
          </a:prstGeom>
        </p:spPr>
      </p:pic>
      <p:pic>
        <p:nvPicPr>
          <p:cNvPr id="7" name="Picture 2" descr="C:\Users\Grubor\Pictures\image1.jpg">
            <a:extLst>
              <a:ext uri="{FF2B5EF4-FFF2-40B4-BE49-F238E27FC236}">
                <a16:creationId xmlns:a16="http://schemas.microsoft.com/office/drawing/2014/main" id="{C9DFF312-0695-4599-9F35-8573AE5B9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2676" y="137313"/>
            <a:ext cx="3636684" cy="2733878"/>
          </a:xfrm>
          <a:prstGeom prst="rect">
            <a:avLst/>
          </a:prstGeom>
          <a:noFill/>
        </p:spPr>
      </p:pic>
      <p:pic>
        <p:nvPicPr>
          <p:cNvPr id="8" name="Picture 5" descr="C:\Users\Grubor\Pictures\images (1).jpg">
            <a:extLst>
              <a:ext uri="{FF2B5EF4-FFF2-40B4-BE49-F238E27FC236}">
                <a16:creationId xmlns:a16="http://schemas.microsoft.com/office/drawing/2014/main" id="{7D7798B1-396C-44D0-9EF1-DD246C4D1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2676" y="3186688"/>
            <a:ext cx="4050059" cy="324327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56805-C0C6-4846-8D58-A49D0B70AD02}"/>
              </a:ext>
            </a:extLst>
          </p:cNvPr>
          <p:cNvSpPr txBox="1"/>
          <p:nvPr/>
        </p:nvSpPr>
        <p:spPr>
          <a:xfrm>
            <a:off x="1371098" y="3940548"/>
            <a:ext cx="34429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BA" b="1" i="1" dirty="0"/>
              <a:t>Ruptura tendo m. biceps brachu</a:t>
            </a:r>
            <a:endParaRPr lang="en-US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AE5D3C-4C42-4564-B00B-ABA312227BC8}"/>
              </a:ext>
            </a:extLst>
          </p:cNvPr>
          <p:cNvSpPr txBox="1"/>
          <p:nvPr/>
        </p:nvSpPr>
        <p:spPr>
          <a:xfrm>
            <a:off x="7082676" y="2871191"/>
            <a:ext cx="4050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BA" b="1" i="1" dirty="0"/>
              <a:t>Ruptura tendo Achili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25891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976" y="286603"/>
            <a:ext cx="8785704" cy="1450757"/>
          </a:xfrm>
        </p:spPr>
        <p:txBody>
          <a:bodyPr/>
          <a:lstStyle/>
          <a:p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659224"/>
            <a:ext cx="4937760" cy="3209870"/>
          </a:xfrm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kern="0" dirty="0"/>
              <a:t>Tetivni pripoji  (mioentezični aparat)</a:t>
            </a:r>
            <a:endParaRPr lang="en-US" sz="2400" b="1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kern="0" dirty="0"/>
              <a:t>Entenzitis</a:t>
            </a:r>
            <a:r>
              <a:rPr lang="sr-Latn-CS" sz="2400" kern="0" dirty="0"/>
              <a:t>-metaplazija pripojnog tkiva ukošteno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r-Latn-BA" sz="2400" dirty="0"/>
              <a:t>Entenzitisom n</a:t>
            </a:r>
            <a:r>
              <a:rPr lang="en-US" sz="2400" dirty="0" err="1"/>
              <a:t>aj</a:t>
            </a:r>
            <a:r>
              <a:rPr lang="sr-Latn-RS" sz="2400" dirty="0"/>
              <a:t>češće zahvaćeni:</a:t>
            </a:r>
            <a:endParaRPr lang="en-US" sz="24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pl-PL" sz="2400" i="1" dirty="0"/>
              <a:t>abdominalni mišića na pubiče kosti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sr-Latn-RS" sz="2400" i="1" dirty="0"/>
              <a:t>t</a:t>
            </a:r>
            <a:r>
              <a:rPr lang="en-US" sz="2400" i="1" dirty="0" err="1"/>
              <a:t>eniski</a:t>
            </a:r>
            <a:r>
              <a:rPr lang="sr-Latn-RS" sz="2400" i="1" dirty="0"/>
              <a:t>  </a:t>
            </a:r>
            <a:r>
              <a:rPr lang="en-US" sz="2400" i="1" dirty="0" err="1"/>
              <a:t>lakat</a:t>
            </a:r>
            <a:endParaRPr lang="sr-Latn-RS" sz="2400" i="1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sr-Latn-RS" sz="2400" i="1" dirty="0"/>
              <a:t>Ahilova tetiva</a:t>
            </a:r>
            <a:endParaRPr lang="en-US" sz="24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25C21-B8CC-4B88-83DB-AA24CF31E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2724539"/>
            <a:ext cx="4937760" cy="3144556"/>
          </a:xfrm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sr-Latn-CS" sz="2400" b="1" kern="0" dirty="0"/>
              <a:t>BURZE</a:t>
            </a:r>
            <a:r>
              <a:rPr lang="sr-Latn-CS" sz="2400" kern="0" dirty="0"/>
              <a:t>-kao zglobna čauhura</a:t>
            </a:r>
          </a:p>
          <a:p>
            <a:pPr lvl="1">
              <a:defRPr/>
            </a:pPr>
            <a:r>
              <a:rPr lang="sr-Latn-CS" sz="2400" kern="0" dirty="0"/>
              <a:t>Traumatske</a:t>
            </a:r>
          </a:p>
          <a:p>
            <a:pPr lvl="1">
              <a:defRPr/>
            </a:pPr>
            <a:r>
              <a:rPr lang="sr-Latn-CS" sz="2400" kern="0" dirty="0"/>
              <a:t>Infektivne</a:t>
            </a:r>
          </a:p>
          <a:p>
            <a:pPr lvl="2">
              <a:defRPr/>
            </a:pPr>
            <a:r>
              <a:rPr lang="sr-Latn-CS" sz="2400" kern="0" dirty="0"/>
              <a:t>Nespecifične</a:t>
            </a:r>
          </a:p>
          <a:p>
            <a:pPr lvl="2">
              <a:defRPr/>
            </a:pPr>
            <a:r>
              <a:rPr lang="sr-Latn-CS" sz="2400" kern="0" dirty="0"/>
              <a:t>Specifične</a:t>
            </a:r>
          </a:p>
          <a:p>
            <a:pPr>
              <a:defRPr/>
            </a:pPr>
            <a:r>
              <a:rPr lang="sr-Latn-CS" sz="2400" kern="0" dirty="0"/>
              <a:t>Burzitis</a:t>
            </a:r>
            <a:endParaRPr lang="en-US" sz="2400" kern="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C:\Documents and Settings\Korisnik\Desktop\gr\Prepatellar_bursitis.JPG">
            <a:extLst>
              <a:ext uri="{FF2B5EF4-FFF2-40B4-BE49-F238E27FC236}">
                <a16:creationId xmlns:a16="http://schemas.microsoft.com/office/drawing/2014/main" id="{8D34CEA7-41DC-4F6E-952F-621BC4B8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599909" y="452637"/>
            <a:ext cx="3335811" cy="2223333"/>
          </a:xfrm>
          <a:prstGeom prst="rect">
            <a:avLst/>
          </a:prstGeom>
          <a:noFill/>
        </p:spPr>
      </p:pic>
      <p:pic>
        <p:nvPicPr>
          <p:cNvPr id="6" name="Picture 5" descr="C:\Documents and Settings\Korisnik\Desktop\gr\bursa.jpg">
            <a:extLst>
              <a:ext uri="{FF2B5EF4-FFF2-40B4-BE49-F238E27FC236}">
                <a16:creationId xmlns:a16="http://schemas.microsoft.com/office/drawing/2014/main" id="{4835E023-CFB3-4A70-ADCB-CCEDDF13D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43216" y="3879703"/>
            <a:ext cx="1557371" cy="244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79B7460-637D-4194-A685-DCA98527AF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886163"/>
              </p:ext>
            </p:extLst>
          </p:nvPr>
        </p:nvGraphicFramePr>
        <p:xfrm>
          <a:off x="3434038" y="4931331"/>
          <a:ext cx="2783882" cy="164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PaperPort Document" r:id="rId5" imgW="2715840" imgH="1600200" progId="">
                  <p:embed/>
                </p:oleObj>
              </mc:Choice>
              <mc:Fallback>
                <p:oleObj name="PaperPort Document" r:id="rId5" imgW="2715840" imgH="1600200" progId="">
                  <p:embed/>
                  <p:pic>
                    <p:nvPicPr>
                      <p:cNvPr id="2253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4038" y="4931331"/>
                        <a:ext cx="2783882" cy="16400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C:\Users\Grubor\Desktop\slide18.jpg">
            <a:extLst>
              <a:ext uri="{FF2B5EF4-FFF2-40B4-BE49-F238E27FC236}">
                <a16:creationId xmlns:a16="http://schemas.microsoft.com/office/drawing/2014/main" id="{5ED3039E-509D-4893-AC3F-FAD721DD6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52637"/>
            <a:ext cx="1660379" cy="1630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7551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05DC9-E024-4B55-97F8-59F353F6E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b="1" dirty="0"/>
              <a:t>LITERATURA:</a:t>
            </a:r>
          </a:p>
          <a:p>
            <a:pPr marL="457200" indent="-457200">
              <a:buFont typeface="+mj-lt"/>
              <a:buAutoNum type="arabicPeriod"/>
            </a:pPr>
            <a:r>
              <a:rPr lang="sr-Latn-BA" sz="2400" dirty="0"/>
              <a:t>Muminagić S.: Hirurgija, Zenica ,2011.</a:t>
            </a:r>
          </a:p>
          <a:p>
            <a:pPr marL="457200" indent="-457200">
              <a:buFont typeface="+mj-lt"/>
              <a:buAutoNum type="arabicPeriod"/>
            </a:pPr>
            <a:r>
              <a:rPr lang="sr-Latn-BA" sz="2400" dirty="0"/>
              <a:t>Banović Dragoljub: Traumatologija koštenozglobnog sistema,Beograd 1998.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103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98385"/>
          </a:xfrm>
        </p:spPr>
        <p:txBody>
          <a:bodyPr/>
          <a:lstStyle/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208" y="1315616"/>
            <a:ext cx="7641772" cy="51691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800" b="1" dirty="0"/>
              <a:t>ZATVORENE POVREDE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sr-Latn-RS" b="1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b="1" dirty="0"/>
              <a:t>CONTUSIO</a:t>
            </a:r>
            <a:r>
              <a:rPr lang="sr-Latn-RS" sz="2400" dirty="0"/>
              <a:t>  (nagnječenje mekih tkiva) </a:t>
            </a:r>
            <a:r>
              <a:rPr lang="sr-Latn-RS" sz="2400" b="1" i="1" dirty="0"/>
              <a:t>je skup  patološkoanatomskih promjena jednog segmenta</a:t>
            </a:r>
            <a:endParaRPr lang="sr-Latn-RS" sz="2400" dirty="0"/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sz="2400" dirty="0"/>
              <a:t>c</a:t>
            </a:r>
            <a:r>
              <a:rPr lang="sr-Latn-RS" sz="2400" dirty="0"/>
              <a:t>ompressio-pritisak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dirty="0"/>
              <a:t>torsio-uvrtanje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sz="2400" dirty="0"/>
              <a:t>d</a:t>
            </a:r>
            <a:r>
              <a:rPr lang="sr-Latn-RS" sz="2400" dirty="0"/>
              <a:t>istensio-razvlačenje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b="1" dirty="0"/>
              <a:t>Patološka anatomija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E</a:t>
            </a:r>
            <a:r>
              <a:rPr lang="sr-Latn-RS" sz="2400" b="1" dirty="0"/>
              <a:t>xcoratio</a:t>
            </a:r>
            <a:r>
              <a:rPr lang="sr-Latn-RS" sz="2400" dirty="0"/>
              <a:t>-površinska oguljotina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L</a:t>
            </a:r>
            <a:r>
              <a:rPr lang="sr-Latn-RS" sz="2400" b="1" dirty="0"/>
              <a:t>aceratio</a:t>
            </a:r>
            <a:r>
              <a:rPr lang="sr-Latn-RS" sz="2400" dirty="0"/>
              <a:t>-razderotina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b="1" dirty="0"/>
              <a:t>Vulnus lacerocontusum VLC</a:t>
            </a:r>
            <a:r>
              <a:rPr lang="sr-Latn-RS" sz="2400" dirty="0"/>
              <a:t>-razderano nagnječene rane</a:t>
            </a:r>
            <a:endParaRPr lang="en-US" sz="24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H</a:t>
            </a:r>
            <a:r>
              <a:rPr lang="sr-Latn-RS" sz="2400" b="1" dirty="0"/>
              <a:t>aematoma intramusculare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b="1" dirty="0">
                <a:solidFill>
                  <a:srgbClr val="7030A0"/>
                </a:solidFill>
              </a:rPr>
              <a:t>3 ljubičastu</a:t>
            </a:r>
            <a:r>
              <a:rPr lang="sr-Latn-RS" sz="2400" dirty="0"/>
              <a:t>,</a:t>
            </a:r>
            <a:r>
              <a:rPr lang="sr-Latn-RS" sz="2400" b="1" dirty="0">
                <a:solidFill>
                  <a:srgbClr val="00B050"/>
                </a:solidFill>
              </a:rPr>
              <a:t>7 zelenkastu</a:t>
            </a:r>
            <a:r>
              <a:rPr lang="sr-Latn-RS" sz="2400" dirty="0"/>
              <a:t>,</a:t>
            </a:r>
            <a:r>
              <a:rPr lang="sr-Latn-RS" sz="2400" b="1" dirty="0">
                <a:solidFill>
                  <a:srgbClr val="FFFF00"/>
                </a:solidFill>
              </a:rPr>
              <a:t>14 žućkastu  </a:t>
            </a:r>
            <a:r>
              <a:rPr lang="sr-Latn-RS" sz="2400" dirty="0"/>
              <a:t>21 nestaje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H</a:t>
            </a:r>
            <a:r>
              <a:rPr lang="sr-Latn-RS" sz="2400" b="1" dirty="0"/>
              <a:t>aemartros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61835F02-F046-48E3-9BFC-4D14AA6A492D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00553482"/>
              </p:ext>
            </p:extLst>
          </p:nvPr>
        </p:nvGraphicFramePr>
        <p:xfrm>
          <a:off x="8584164" y="1315616"/>
          <a:ext cx="2985796" cy="4840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PaperPort Document" r:id="rId3" imgW="1691640" imgH="2743200" progId="">
                  <p:embed/>
                </p:oleObj>
              </mc:Choice>
              <mc:Fallback>
                <p:oleObj name="PaperPort Document" r:id="rId3" imgW="1691640" imgH="2743200" progId="">
                  <p:embed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4164" y="1315616"/>
                        <a:ext cx="2985796" cy="4840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5806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56828"/>
          </a:xfrm>
        </p:spPr>
        <p:txBody>
          <a:bodyPr/>
          <a:lstStyle/>
          <a:p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3"/>
            <a:ext cx="4937760" cy="4725663"/>
          </a:xfrm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sr-Latn-CS" sz="24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ZATVORENE POVREDE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sr-Latn-CS" sz="22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Distorsio(uganuće)</a:t>
            </a:r>
            <a:r>
              <a:rPr lang="sr-Latn-CS" sz="22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-skup povreda ligamenata, kapsule, sinovije i tetivnih insercija u predjelu zgloba  nastalih pod uticajem grube sile</a:t>
            </a:r>
          </a:p>
          <a:p>
            <a:endParaRPr lang="en-US" sz="2400" dirty="0"/>
          </a:p>
        </p:txBody>
      </p:sp>
      <p:pic>
        <p:nvPicPr>
          <p:cNvPr id="5" name="Picture 3" descr="C:\Documents and Settings\Korisnik\Desktop\gr\11.jpg">
            <a:extLst>
              <a:ext uri="{FF2B5EF4-FFF2-40B4-BE49-F238E27FC236}">
                <a16:creationId xmlns:a16="http://schemas.microsoft.com/office/drawing/2014/main" id="{77E80A83-FDAC-4815-842F-D25066EB958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3754723" y="3962151"/>
            <a:ext cx="2540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7F5450-D103-48B9-85CD-01BCFEA5A916}"/>
              </a:ext>
            </a:extLst>
          </p:cNvPr>
          <p:cNvSpPr txBox="1"/>
          <p:nvPr/>
        </p:nvSpPr>
        <p:spPr>
          <a:xfrm>
            <a:off x="4508797" y="5950341"/>
            <a:ext cx="1877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400" b="1" dirty="0"/>
              <a:t>Mc Kenzijev </a:t>
            </a:r>
          </a:p>
        </p:txBody>
      </p:sp>
      <p:sp>
        <p:nvSpPr>
          <p:cNvPr id="8" name="Strelica: nagore 2">
            <a:extLst>
              <a:ext uri="{FF2B5EF4-FFF2-40B4-BE49-F238E27FC236}">
                <a16:creationId xmlns:a16="http://schemas.microsoft.com/office/drawing/2014/main" id="{110857C5-7039-4838-A1D0-03DF6ACC4ED5}"/>
              </a:ext>
            </a:extLst>
          </p:cNvPr>
          <p:cNvSpPr/>
          <p:nvPr/>
        </p:nvSpPr>
        <p:spPr bwMode="auto">
          <a:xfrm>
            <a:off x="4913449" y="5193778"/>
            <a:ext cx="222548" cy="1026467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288E9-15DD-4629-B633-1240D7F5A6CB}"/>
              </a:ext>
            </a:extLst>
          </p:cNvPr>
          <p:cNvSpPr txBox="1"/>
          <p:nvPr/>
        </p:nvSpPr>
        <p:spPr>
          <a:xfrm>
            <a:off x="1420016" y="3440129"/>
            <a:ext cx="2390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800" dirty="0"/>
              <a:t>  I</a:t>
            </a:r>
            <a:r>
              <a:rPr lang="sr-Latn-RS" sz="1800" baseline="30000" dirty="0"/>
              <a:t>0</a:t>
            </a:r>
            <a:r>
              <a:rPr lang="sr-Latn-RS" sz="1800" dirty="0"/>
              <a:t> distensio</a:t>
            </a:r>
            <a:endParaRPr lang="en-US" sz="1800" dirty="0"/>
          </a:p>
          <a:p>
            <a:r>
              <a:rPr lang="sr-Latn-RS" sz="1800" dirty="0"/>
              <a:t> II</a:t>
            </a:r>
            <a:r>
              <a:rPr lang="sr-Latn-RS" sz="1800" baseline="30000" dirty="0"/>
              <a:t>0  </a:t>
            </a:r>
            <a:r>
              <a:rPr lang="sr-Latn-RS" sz="1800" dirty="0"/>
              <a:t>ruptura partialis</a:t>
            </a:r>
            <a:endParaRPr lang="en-US" sz="1800" baseline="30000" dirty="0"/>
          </a:p>
          <a:p>
            <a:r>
              <a:rPr lang="sr-Latn-RS" sz="1800" dirty="0"/>
              <a:t>III</a:t>
            </a:r>
            <a:r>
              <a:rPr lang="sr-Latn-RS" sz="1800" baseline="30000" dirty="0"/>
              <a:t>0   </a:t>
            </a:r>
            <a:r>
              <a:rPr lang="sr-Latn-RS" sz="1800" dirty="0"/>
              <a:t>ruptura  totalis</a:t>
            </a:r>
            <a:endParaRPr lang="en-US" sz="1800" dirty="0"/>
          </a:p>
          <a:p>
            <a:r>
              <a:rPr lang="sr-Latn-RS" sz="1800" dirty="0"/>
              <a:t>IV</a:t>
            </a:r>
            <a:r>
              <a:rPr lang="sr-Latn-RS" sz="1800" baseline="30000" dirty="0"/>
              <a:t>0</a:t>
            </a:r>
            <a:r>
              <a:rPr lang="sr-Latn-RS" sz="1800" dirty="0"/>
              <a:t>  avulziona fraktura</a:t>
            </a:r>
          </a:p>
        </p:txBody>
      </p:sp>
      <p:pic>
        <p:nvPicPr>
          <p:cNvPr id="10" name="Picture 2" descr="C:\Users\Grubor\Pictures\distorsio.jpg">
            <a:extLst>
              <a:ext uri="{FF2B5EF4-FFF2-40B4-BE49-F238E27FC236}">
                <a16:creationId xmlns:a16="http://schemas.microsoft.com/office/drawing/2014/main" id="{85CCD486-510E-442E-B712-1DBCCA5D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6038" y="413082"/>
            <a:ext cx="4275962" cy="3214710"/>
          </a:xfrm>
          <a:prstGeom prst="rect">
            <a:avLst/>
          </a:prstGeom>
          <a:noFill/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D96840B-8817-45E9-8AE9-D9D330DC5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1235" y="4403320"/>
            <a:ext cx="2433821" cy="164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4A5C62-416F-47A4-9564-4FF2E6222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54019" y="4040294"/>
            <a:ext cx="1544636" cy="200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684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455510" y="-832775"/>
            <a:ext cx="5966792" cy="1449387"/>
          </a:xfrm>
        </p:spPr>
        <p:txBody>
          <a:bodyPr>
            <a:normAutofit/>
          </a:bodyPr>
          <a:lstStyle/>
          <a:p>
            <a:pPr algn="ctr"/>
            <a:r>
              <a:rPr lang="sr-Latn-BA" sz="3600" b="1" dirty="0">
                <a:solidFill>
                  <a:srgbClr val="FF0000"/>
                </a:solidFill>
              </a:rPr>
              <a:t>Frakture, vrste frakture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B87D01-CB81-4F64-9BDD-02469AB3E582}"/>
              </a:ext>
            </a:extLst>
          </p:cNvPr>
          <p:cNvSpPr txBox="1">
            <a:spLocks/>
          </p:cNvSpPr>
          <p:nvPr/>
        </p:nvSpPr>
        <p:spPr>
          <a:xfrm>
            <a:off x="1043608" y="228600"/>
            <a:ext cx="5966791" cy="1162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en-US" kern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14886-3118-4F1E-BB32-5C50B4980B9C}"/>
              </a:ext>
            </a:extLst>
          </p:cNvPr>
          <p:cNvSpPr txBox="1">
            <a:spLocks/>
          </p:cNvSpPr>
          <p:nvPr/>
        </p:nvSpPr>
        <p:spPr>
          <a:xfrm>
            <a:off x="5253134" y="0"/>
            <a:ext cx="693886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sr-Latn-CS" sz="2400" b="1" kern="0" dirty="0"/>
              <a:t>ZATVORENE POVREDE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sr-Latn-CS" sz="2000" b="1" kern="0" dirty="0"/>
              <a:t>LUXATIO</a:t>
            </a:r>
            <a:r>
              <a:rPr lang="sr-Latn-CS" sz="2000" kern="0" dirty="0"/>
              <a:t>-skup povreda jednog zgloba pri čemu dolazi do rascijepa   kapsule, prekida ligamenata, povreda tetiva  kao i dislokacije zglobnih površina, pod uticajem spoljašnji agenasa.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sr-Latn-CS" sz="2000" b="1" kern="0" dirty="0"/>
              <a:t>Luxatio completa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sr-Latn-CS" sz="2000" b="1" kern="0" dirty="0"/>
              <a:t>Luxatio incompleta /subluxatio/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sr-Latn-CS" sz="2000" b="1" kern="0" dirty="0"/>
              <a:t>DEJSTVO SILE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sr-Latn-CS" sz="2000" b="1" kern="0" dirty="0"/>
              <a:t>Direktne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sr-Latn-CS" sz="2000" b="1" kern="0" dirty="0"/>
              <a:t>Indirektne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sr-Latn-BA" sz="2000" b="1" dirty="0"/>
              <a:t>PREMA VREMENU IŠČAŠENJE (</a:t>
            </a:r>
            <a:r>
              <a:rPr lang="sr-Latn-RS" sz="2000" b="1" dirty="0"/>
              <a:t>iščešenje)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i="1" dirty="0"/>
              <a:t>luxatio recens</a:t>
            </a:r>
            <a:r>
              <a:rPr lang="sr-Latn-RS" sz="2000" b="1" i="1" dirty="0"/>
              <a:t> -</a:t>
            </a:r>
            <a:r>
              <a:rPr lang="pt-BR" sz="2000" b="1" i="1" dirty="0"/>
              <a:t> </a:t>
            </a:r>
            <a:r>
              <a:rPr lang="sr-Latn-RS" sz="2000" i="1" dirty="0"/>
              <a:t>s</a:t>
            </a:r>
            <a:r>
              <a:rPr lang="pt-BR" sz="2000" i="1" dirty="0"/>
              <a:t>v</a:t>
            </a:r>
            <a:r>
              <a:rPr lang="sr-Latn-RS" sz="2000" i="1" dirty="0"/>
              <a:t>j</a:t>
            </a:r>
            <a:r>
              <a:rPr lang="pt-BR" sz="2000" i="1" dirty="0"/>
              <a:t>e</a:t>
            </a:r>
            <a:r>
              <a:rPr lang="sr-Latn-RS" sz="2000" i="1" dirty="0"/>
              <a:t>ž</a:t>
            </a:r>
            <a:r>
              <a:rPr lang="pt-BR" sz="2000" i="1" dirty="0"/>
              <a:t>a i</a:t>
            </a:r>
            <a:r>
              <a:rPr lang="sr-Latn-RS" sz="2000" i="1" dirty="0"/>
              <a:t>ščašenje</a:t>
            </a:r>
            <a:r>
              <a:rPr lang="pt-BR" sz="2000" i="1" dirty="0"/>
              <a:t> </a:t>
            </a:r>
            <a:endParaRPr lang="sr-Latn-RS" sz="2000" i="1" dirty="0"/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i="1" dirty="0" err="1"/>
              <a:t>luxatio</a:t>
            </a:r>
            <a:r>
              <a:rPr lang="en-US" sz="2000" b="1" i="1" dirty="0"/>
              <a:t> </a:t>
            </a:r>
            <a:r>
              <a:rPr lang="en-US" sz="2000" b="1" i="1" dirty="0" err="1"/>
              <a:t>inveterata</a:t>
            </a:r>
            <a:r>
              <a:rPr lang="pt-BR" sz="2000" b="1" i="1" dirty="0"/>
              <a:t> </a:t>
            </a:r>
            <a:r>
              <a:rPr lang="sr-Latn-RS" sz="2000" b="1" i="1" dirty="0"/>
              <a:t>– </a:t>
            </a:r>
            <a:r>
              <a:rPr lang="pt-BR" sz="2000" i="1" dirty="0"/>
              <a:t>zastarela</a:t>
            </a:r>
            <a:endParaRPr lang="sr-Latn-BA" sz="2000" i="1" dirty="0"/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i="1" dirty="0" err="1"/>
              <a:t>luxatio</a:t>
            </a:r>
            <a:r>
              <a:rPr lang="en-US" sz="2000" b="1" i="1" dirty="0"/>
              <a:t> </a:t>
            </a:r>
            <a:r>
              <a:rPr lang="en-US" sz="2000" b="1" i="1" dirty="0" err="1"/>
              <a:t>habitualis</a:t>
            </a:r>
            <a:r>
              <a:rPr lang="sr-Latn-RS" sz="2000" i="1" dirty="0"/>
              <a:t>-učestala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i="1" dirty="0" err="1"/>
              <a:t>fractura</a:t>
            </a:r>
            <a:r>
              <a:rPr lang="en-US" sz="2000" b="1" i="1" dirty="0"/>
              <a:t> </a:t>
            </a:r>
            <a:r>
              <a:rPr lang="en-US" sz="2000" b="1" i="1" dirty="0" err="1"/>
              <a:t>luxationis</a:t>
            </a:r>
            <a:r>
              <a:rPr lang="sr-Latn-RS" sz="2000" i="1" dirty="0"/>
              <a:t>-udružena sa prelomom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i="1" dirty="0" err="1"/>
              <a:t>luxatio</a:t>
            </a:r>
            <a:r>
              <a:rPr lang="en-US" sz="2000" b="1" i="1" dirty="0"/>
              <a:t> </a:t>
            </a:r>
            <a:r>
              <a:rPr lang="en-US" sz="2000" b="1" i="1" dirty="0" err="1"/>
              <a:t>aperta</a:t>
            </a:r>
            <a:endParaRPr lang="sr-Latn-RS" sz="2000" b="1" i="1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i="1" dirty="0"/>
              <a:t>C</a:t>
            </a:r>
            <a:r>
              <a:rPr lang="sr-Latn-RS" sz="2000" b="1" i="1" dirty="0"/>
              <a:t>ontracture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sr-Latn-RS" sz="2000" b="1" dirty="0"/>
              <a:t>a</a:t>
            </a:r>
            <a:r>
              <a:rPr lang="en-US" sz="2000" b="1" dirty="0" err="1"/>
              <a:t>rthrosis</a:t>
            </a:r>
            <a:endParaRPr lang="sr-Latn-RS" sz="2000" b="1" dirty="0"/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sr-Latn-RS" sz="2000" b="1" dirty="0"/>
              <a:t>a</a:t>
            </a:r>
            <a:r>
              <a:rPr lang="en-US" sz="2000" b="1" dirty="0" err="1"/>
              <a:t>nkylosis</a:t>
            </a:r>
            <a:endParaRPr lang="sr-Latn-RS" sz="2000" b="1" dirty="0"/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sr-Latn-RS" sz="2000" b="1" dirty="0"/>
              <a:t>n</a:t>
            </a:r>
            <a:r>
              <a:rPr lang="en-US" sz="2000" b="1" dirty="0" err="1"/>
              <a:t>ecrosis</a:t>
            </a:r>
            <a:r>
              <a:rPr lang="en-US" sz="2000" b="1" dirty="0"/>
              <a:t> </a:t>
            </a:r>
            <a:r>
              <a:rPr lang="en-US" sz="2000" b="1" dirty="0" err="1"/>
              <a:t>avascularis</a:t>
            </a:r>
            <a:endParaRPr lang="en-US" sz="2000" dirty="0"/>
          </a:p>
          <a:p>
            <a:pPr marL="0" indent="0">
              <a:buNone/>
              <a:defRPr/>
            </a:pPr>
            <a:endParaRPr lang="en-US" sz="2000" kern="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A89C938-B47F-4210-81C7-2569CD8B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>
              <a:defRPr/>
            </a:pPr>
            <a:fld id="{D02256BC-C454-4709-9449-E77ABB47726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Picture 2" descr="C:\Documents and Settings\Korisnik\Desktop\gr\222.jpg">
            <a:extLst>
              <a:ext uri="{FF2B5EF4-FFF2-40B4-BE49-F238E27FC236}">
                <a16:creationId xmlns:a16="http://schemas.microsoft.com/office/drawing/2014/main" id="{187C2B30-F1B9-49D1-897E-DD38F0F89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4199" y="504929"/>
            <a:ext cx="1905001" cy="1987603"/>
          </a:xfrm>
          <a:prstGeom prst="rect">
            <a:avLst/>
          </a:prstGeom>
          <a:noFill/>
        </p:spPr>
      </p:pic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912E7D62-9748-4891-BF21-4BEF83EA37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51197"/>
              </p:ext>
            </p:extLst>
          </p:nvPr>
        </p:nvGraphicFramePr>
        <p:xfrm>
          <a:off x="369845" y="3214866"/>
          <a:ext cx="2089355" cy="2153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PaperPort Document" r:id="rId5" imgW="2706480" imgH="2788920" progId="Paper.Document">
                  <p:embed/>
                </p:oleObj>
              </mc:Choice>
              <mc:Fallback>
                <p:oleObj name="PaperPort Document" r:id="rId5" imgW="2706480" imgH="2788920" progId="Paper.Document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94E417C7-A394-47FF-9851-314B08C254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45" y="3214866"/>
                        <a:ext cx="2089355" cy="2153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kvir za tekst 1">
            <a:extLst>
              <a:ext uri="{FF2B5EF4-FFF2-40B4-BE49-F238E27FC236}">
                <a16:creationId xmlns:a16="http://schemas.microsoft.com/office/drawing/2014/main" id="{0279C765-7314-47C1-BD4C-B80C88BC8944}"/>
              </a:ext>
            </a:extLst>
          </p:cNvPr>
          <p:cNvSpPr txBox="1"/>
          <p:nvPr/>
        </p:nvSpPr>
        <p:spPr>
          <a:xfrm>
            <a:off x="833534" y="5540514"/>
            <a:ext cx="2183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2000" b="1" kern="0" dirty="0" err="1"/>
              <a:t>Luxatio</a:t>
            </a:r>
            <a:r>
              <a:rPr lang="sr-Latn-CS" sz="2000" b="1" kern="0" dirty="0"/>
              <a:t> </a:t>
            </a:r>
            <a:r>
              <a:rPr lang="sr-Latn-CS" sz="2000" b="1" kern="0" dirty="0" err="1"/>
              <a:t>cubiti</a:t>
            </a:r>
            <a:r>
              <a:rPr lang="sr-Latn-CS" sz="2000" b="1" kern="0" dirty="0"/>
              <a:t> =</a:t>
            </a:r>
          </a:p>
          <a:p>
            <a:r>
              <a:rPr lang="sr-Latn-CS" sz="2000" b="1" kern="0" dirty="0" err="1"/>
              <a:t>luxatio</a:t>
            </a:r>
            <a:r>
              <a:rPr lang="sr-Latn-CS" sz="2000" b="1" kern="0" dirty="0"/>
              <a:t> </a:t>
            </a:r>
            <a:r>
              <a:rPr lang="sr-Latn-CS" sz="2000" b="1" kern="0" dirty="0" err="1"/>
              <a:t>antebrachi</a:t>
            </a:r>
            <a:endParaRPr lang="sr-Latn-RS" sz="2000" b="1" dirty="0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3208F400-4A06-47E5-AE10-A94868F03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43418" y="1423403"/>
            <a:ext cx="1515689" cy="200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AA3841D-161B-4DE9-95F7-BDB4F9C7D4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039991"/>
              </p:ext>
            </p:extLst>
          </p:nvPr>
        </p:nvGraphicFramePr>
        <p:xfrm>
          <a:off x="2924354" y="919669"/>
          <a:ext cx="2114550" cy="218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PaperPort Document" r:id="rId8" imgW="2597040" imgH="2688480" progId="">
                  <p:embed/>
                </p:oleObj>
              </mc:Choice>
              <mc:Fallback>
                <p:oleObj name="PaperPort Document" r:id="rId8" imgW="2597040" imgH="2688480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A06E5FE-66B7-4D1C-9F41-BD47E8CF16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4354" y="919669"/>
                        <a:ext cx="2114550" cy="218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9">
            <a:extLst>
              <a:ext uri="{FF2B5EF4-FFF2-40B4-BE49-F238E27FC236}">
                <a16:creationId xmlns:a16="http://schemas.microsoft.com/office/drawing/2014/main" id="{7E85D3B5-B4FE-489F-A40E-4B95E6D9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223067" y="5116605"/>
            <a:ext cx="1433897" cy="154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DSCF0010">
            <a:extLst>
              <a:ext uri="{FF2B5EF4-FFF2-40B4-BE49-F238E27FC236}">
                <a16:creationId xmlns:a16="http://schemas.microsoft.com/office/drawing/2014/main" id="{84BFA944-8A0C-4304-A8B3-CB8126CE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3017145" y="3493549"/>
            <a:ext cx="2214227" cy="16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29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23740"/>
          </a:xfrm>
        </p:spPr>
        <p:txBody>
          <a:bodyPr/>
          <a:lstStyle/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102" y="1748194"/>
            <a:ext cx="5745790" cy="4443099"/>
          </a:xfrm>
          <a:ln w="381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sr-Latn-BA" altLang="sr-Latn-RS" sz="2400" b="1" kern="0" dirty="0"/>
              <a:t>RANA /Vulnus/</a:t>
            </a:r>
            <a:endParaRPr lang="sr-Latn-RS" altLang="sr-Latn-RS" sz="2400" b="1" kern="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sr-Latn-BA" sz="2400" kern="0" dirty="0"/>
              <a:t>Pojam </a:t>
            </a:r>
            <a:r>
              <a:rPr lang="en-US" sz="2400" kern="0" dirty="0"/>
              <a:t> </a:t>
            </a:r>
            <a:r>
              <a:rPr lang="en-US" sz="2400" kern="0" dirty="0" err="1"/>
              <a:t>rane</a:t>
            </a:r>
            <a:r>
              <a:rPr lang="en-US" sz="2400" kern="0" dirty="0"/>
              <a:t> je </a:t>
            </a:r>
            <a:r>
              <a:rPr lang="en-US" sz="2400" kern="0" dirty="0" err="1"/>
              <a:t>odre</a:t>
            </a:r>
            <a:r>
              <a:rPr lang="sr-Latn-BA" sz="2400" kern="0" dirty="0"/>
              <a:t>đ</a:t>
            </a:r>
            <a:r>
              <a:rPr lang="en-US" sz="2400" kern="0" dirty="0" err="1"/>
              <a:t>en</a:t>
            </a:r>
            <a:r>
              <a:rPr lang="en-US" sz="2400" kern="0" dirty="0"/>
              <a:t> </a:t>
            </a:r>
            <a:r>
              <a:rPr lang="en-US" sz="2400" kern="0" dirty="0" err="1"/>
              <a:t>lezijom</a:t>
            </a:r>
            <a:r>
              <a:rPr lang="sr-Latn-BA" sz="2400" kern="0" dirty="0"/>
              <a:t>  </a:t>
            </a:r>
            <a:r>
              <a:rPr lang="en-US" sz="2400" kern="0" dirty="0"/>
              <a:t>za</a:t>
            </a:r>
            <a:r>
              <a:rPr lang="sr-Latn-BA" sz="2400" kern="0" dirty="0"/>
              <a:t>š</a:t>
            </a:r>
            <a:r>
              <a:rPr lang="en-US" sz="2400" kern="0" dirty="0" err="1"/>
              <a:t>titnog</a:t>
            </a:r>
            <a:r>
              <a:rPr lang="en-US" sz="2400" kern="0" dirty="0"/>
              <a:t> </a:t>
            </a:r>
            <a:r>
              <a:rPr lang="en-US" sz="2400" kern="0" dirty="0" err="1"/>
              <a:t>sloja</a:t>
            </a:r>
            <a:r>
              <a:rPr lang="en-US" sz="2400" kern="0" dirty="0"/>
              <a:t> ko</a:t>
            </a:r>
            <a:r>
              <a:rPr lang="sr-Latn-BA" sz="2400" kern="0" dirty="0"/>
              <a:t>ž</a:t>
            </a:r>
            <a:r>
              <a:rPr lang="en-US" sz="2400" kern="0" dirty="0"/>
              <a:t>e </a:t>
            </a:r>
            <a:r>
              <a:rPr lang="en-US" sz="2400" kern="0" dirty="0" err="1"/>
              <a:t>ili</a:t>
            </a:r>
            <a:r>
              <a:rPr lang="en-US" sz="2400" kern="0" dirty="0"/>
              <a:t> </a:t>
            </a:r>
            <a:r>
              <a:rPr lang="en-US" sz="2400" kern="0" dirty="0" err="1"/>
              <a:t>sluzoko</a:t>
            </a:r>
            <a:r>
              <a:rPr lang="sr-Latn-BA" sz="2400" kern="0" dirty="0"/>
              <a:t>ž</a:t>
            </a:r>
            <a:r>
              <a:rPr lang="en-US" sz="2400" kern="0" dirty="0"/>
              <a:t>e, </a:t>
            </a:r>
            <a:r>
              <a:rPr lang="sr-Latn-BA" sz="2400" kern="0" dirty="0"/>
              <a:t>č</a:t>
            </a:r>
            <a:r>
              <a:rPr lang="en-US" sz="2400" kern="0" dirty="0" err="1"/>
              <a:t>ime</a:t>
            </a:r>
            <a:r>
              <a:rPr lang="en-US" sz="2400" kern="0" dirty="0"/>
              <a:t> se </a:t>
            </a:r>
            <a:r>
              <a:rPr lang="en-US" sz="2400" kern="0" dirty="0" err="1"/>
              <a:t>otvara</a:t>
            </a:r>
            <a:r>
              <a:rPr lang="sr-Latn-BA" sz="2400" kern="0" dirty="0"/>
              <a:t> </a:t>
            </a:r>
            <a:r>
              <a:rPr lang="en-US" sz="2400" kern="0" dirty="0"/>
              <a:t>put </a:t>
            </a:r>
            <a:r>
              <a:rPr lang="en-US" sz="2400" kern="0" dirty="0" err="1"/>
              <a:t>infekciji</a:t>
            </a:r>
            <a:r>
              <a:rPr lang="en-US" sz="2400" kern="0" dirty="0"/>
              <a:t> u </a:t>
            </a:r>
            <a:r>
              <a:rPr lang="en-US" sz="2400" kern="0" dirty="0" err="1"/>
              <a:t>prostor</a:t>
            </a:r>
            <a:r>
              <a:rPr lang="en-US" sz="2400" kern="0" dirty="0"/>
              <a:t> </a:t>
            </a:r>
            <a:r>
              <a:rPr lang="en-US" sz="2400" kern="0" dirty="0" err="1"/>
              <a:t>rane</a:t>
            </a:r>
            <a:r>
              <a:rPr lang="en-US" sz="2400" kern="0" dirty="0"/>
              <a:t>. </a:t>
            </a:r>
            <a:endParaRPr lang="sr-Latn-BA" sz="2400" kern="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kern="0" dirty="0"/>
              <a:t> </a:t>
            </a:r>
            <a:r>
              <a:rPr lang="en-US" sz="2400" b="1" kern="0" dirty="0" err="1"/>
              <a:t>Penetra</a:t>
            </a:r>
            <a:r>
              <a:rPr lang="sr-Latn-BA" sz="2400" b="1" kern="0" dirty="0"/>
              <a:t>ntna rana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kern="0" dirty="0" err="1"/>
              <a:t>nastaje</a:t>
            </a:r>
            <a:r>
              <a:rPr lang="en-US" sz="2400" kern="0" dirty="0"/>
              <a:t> </a:t>
            </a:r>
            <a:r>
              <a:rPr lang="en-US" sz="2400" kern="0" dirty="0" err="1"/>
              <a:t>kada</a:t>
            </a:r>
            <a:r>
              <a:rPr lang="en-US" sz="2400" kern="0" dirty="0"/>
              <a:t> </a:t>
            </a:r>
            <a:r>
              <a:rPr lang="en-US" sz="2400" kern="0" dirty="0" err="1"/>
              <a:t>kanal</a:t>
            </a:r>
            <a:r>
              <a:rPr lang="en-US" sz="2400" kern="0" dirty="0"/>
              <a:t> </a:t>
            </a:r>
            <a:r>
              <a:rPr lang="en-US" sz="2400" kern="0" dirty="0" err="1"/>
              <a:t>rane</a:t>
            </a:r>
            <a:r>
              <a:rPr lang="sr-Latn-BA" sz="2400" kern="0" dirty="0"/>
              <a:t> </a:t>
            </a:r>
            <a:r>
              <a:rPr lang="en-US" sz="2400" kern="0" dirty="0" err="1"/>
              <a:t>prodire</a:t>
            </a:r>
            <a:r>
              <a:rPr lang="en-US" sz="2400" kern="0" dirty="0"/>
              <a:t> u </a:t>
            </a:r>
            <a:r>
              <a:rPr lang="en-US" sz="2400" kern="0" dirty="0" err="1"/>
              <a:t>dubinu</a:t>
            </a:r>
            <a:r>
              <a:rPr lang="en-US" sz="2400" kern="0" dirty="0"/>
              <a:t> </a:t>
            </a:r>
            <a:r>
              <a:rPr lang="en-US" sz="2400" kern="0" dirty="0" err="1"/>
              <a:t>tkiva</a:t>
            </a:r>
            <a:r>
              <a:rPr lang="en-US" sz="2400" kern="0" dirty="0"/>
              <a:t> </a:t>
            </a:r>
            <a:r>
              <a:rPr lang="en-US" sz="2400" kern="0" dirty="0" err="1"/>
              <a:t>i</a:t>
            </a:r>
            <a:r>
              <a:rPr lang="en-US" sz="2400" kern="0" dirty="0"/>
              <a:t> u </a:t>
            </a:r>
            <a:r>
              <a:rPr lang="en-US" sz="2400" kern="0" dirty="0" err="1"/>
              <a:t>neki</a:t>
            </a:r>
            <a:r>
              <a:rPr lang="en-US" sz="2400" kern="0" dirty="0"/>
              <a:t> od me</a:t>
            </a:r>
            <a:r>
              <a:rPr lang="sr-Latn-BA" sz="2400" kern="0" dirty="0"/>
              <a:t>ko</a:t>
            </a:r>
            <a:r>
              <a:rPr lang="en-US" sz="2400" kern="0" dirty="0" err="1"/>
              <a:t>kivnih</a:t>
            </a:r>
            <a:r>
              <a:rPr lang="en-US" sz="2400" kern="0" dirty="0"/>
              <a:t> </a:t>
            </a:r>
            <a:r>
              <a:rPr lang="en-US" sz="2400" kern="0" dirty="0" err="1"/>
              <a:t>tjelesnih</a:t>
            </a:r>
            <a:r>
              <a:rPr lang="sr-Latn-BA" sz="2400" kern="0" dirty="0"/>
              <a:t> </a:t>
            </a:r>
            <a:r>
              <a:rPr lang="en-US" sz="2400" kern="0" dirty="0" err="1"/>
              <a:t>prostora</a:t>
            </a:r>
            <a:r>
              <a:rPr lang="en-US" sz="2400" kern="0" dirty="0"/>
              <a:t>. </a:t>
            </a:r>
            <a:endParaRPr lang="sr-Latn-BA" sz="2400" kern="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/>
              <a:t>Perforantne</a:t>
            </a:r>
            <a:r>
              <a:rPr lang="en-US" sz="2400" b="1" kern="0" dirty="0"/>
              <a:t> </a:t>
            </a:r>
            <a:r>
              <a:rPr lang="en-US" sz="2400" b="1" kern="0" dirty="0" err="1"/>
              <a:t>rane</a:t>
            </a:r>
            <a:endParaRPr lang="sr-Latn-BA" sz="2400" b="1" kern="0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kern="0" dirty="0" err="1"/>
              <a:t>postojii</a:t>
            </a:r>
            <a:r>
              <a:rPr lang="en-US" sz="2400" kern="0" dirty="0"/>
              <a:t> </a:t>
            </a:r>
            <a:r>
              <a:rPr lang="en-US" sz="2400" kern="0" dirty="0" err="1"/>
              <a:t>izlazni</a:t>
            </a:r>
            <a:r>
              <a:rPr lang="en-US" sz="2400" kern="0" dirty="0"/>
              <a:t> </a:t>
            </a:r>
            <a:r>
              <a:rPr lang="en-US" sz="2400" kern="0" dirty="0" err="1"/>
              <a:t>otvor</a:t>
            </a:r>
            <a:r>
              <a:rPr lang="en-US" sz="2400" kern="0" dirty="0"/>
              <a:t> u lumen </a:t>
            </a:r>
            <a:r>
              <a:rPr lang="en-US" sz="2400" kern="0" dirty="0" err="1"/>
              <a:t>nekog</a:t>
            </a:r>
            <a:r>
              <a:rPr lang="en-US" sz="2400" kern="0" dirty="0"/>
              <a:t> organa. </a:t>
            </a:r>
            <a:endParaRPr lang="sr-Latn-BA" sz="2400" kern="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sr-Latn-RS" altLang="sr-Latn-RS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AEF3E8E-2C31-485A-8BFD-4FB905DE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538" y="2012563"/>
            <a:ext cx="2447925" cy="1800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Бласт повреде — Википедија, слободна енциклопедија">
            <a:extLst>
              <a:ext uri="{FF2B5EF4-FFF2-40B4-BE49-F238E27FC236}">
                <a16:creationId xmlns:a16="http://schemas.microsoft.com/office/drawing/2014/main" id="{9670D944-0CBE-461E-8199-2521B8DE74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2" y="4087992"/>
            <a:ext cx="3404336" cy="206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149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6612"/>
            <a:ext cx="10058400" cy="1070033"/>
          </a:xfrm>
        </p:spPr>
        <p:txBody>
          <a:bodyPr/>
          <a:lstStyle/>
          <a:p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4" y="1444518"/>
            <a:ext cx="7968344" cy="472566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sr-Latn-RS" sz="2400" b="1" kern="0" dirty="0" err="1">
                <a:latin typeface="Tahoma (Telo)"/>
                <a:cs typeface="Times New Roman" panose="02020603050405020304" pitchFamily="18" charset="0"/>
              </a:rPr>
              <a:t>Oblik</a:t>
            </a:r>
            <a:r>
              <a:rPr lang="en-US" altLang="sr-Latn-RS" sz="2400" b="1" kern="0" dirty="0">
                <a:latin typeface="Tahoma (Telo)"/>
                <a:cs typeface="Times New Roman" panose="02020603050405020304" pitchFamily="18" charset="0"/>
              </a:rPr>
              <a:t> </a:t>
            </a:r>
            <a:r>
              <a:rPr lang="en-US" altLang="sr-Latn-RS" sz="2400" b="1" kern="0" dirty="0" err="1">
                <a:latin typeface="Tahoma (Telo)"/>
                <a:cs typeface="Times New Roman" panose="02020603050405020304" pitchFamily="18" charset="0"/>
              </a:rPr>
              <a:t>i</a:t>
            </a:r>
            <a:r>
              <a:rPr lang="en-US" altLang="sr-Latn-RS" sz="2400" b="1" kern="0" dirty="0">
                <a:latin typeface="Tahoma (Telo)"/>
                <a:cs typeface="Times New Roman" panose="02020603050405020304" pitchFamily="18" charset="0"/>
              </a:rPr>
              <a:t> </a:t>
            </a:r>
            <a:r>
              <a:rPr lang="en-US" altLang="sr-Latn-RS" sz="2400" b="1" kern="0" dirty="0" err="1">
                <a:latin typeface="Tahoma (Telo)"/>
                <a:cs typeface="Times New Roman" panose="02020603050405020304" pitchFamily="18" charset="0"/>
              </a:rPr>
              <a:t>vrsta</a:t>
            </a:r>
            <a:r>
              <a:rPr lang="en-US" altLang="sr-Latn-RS" sz="2400" b="1" kern="0" dirty="0">
                <a:latin typeface="Tahoma (Telo)"/>
                <a:cs typeface="Times New Roman" panose="02020603050405020304" pitchFamily="18" charset="0"/>
              </a:rPr>
              <a:t> </a:t>
            </a:r>
            <a:r>
              <a:rPr lang="en-US" altLang="sr-Latn-RS" sz="2400" b="1" kern="0" dirty="0" err="1">
                <a:latin typeface="Tahoma (Telo)"/>
                <a:cs typeface="Times New Roman" panose="02020603050405020304" pitchFamily="18" charset="0"/>
              </a:rPr>
              <a:t>rane</a:t>
            </a:r>
            <a:endParaRPr lang="sr-Latn-RS" altLang="sr-Latn-RS" sz="2400" b="1" kern="0" dirty="0">
              <a:latin typeface="Tahoma (Telo)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000" kern="0" dirty="0">
                <a:latin typeface="Tahoma (Telo)"/>
                <a:cs typeface="Tahoma" panose="020B0604030504040204" pitchFamily="34" charset="0"/>
              </a:rPr>
              <a:t>Ubodna rana </a:t>
            </a:r>
            <a:r>
              <a:rPr lang="sr-Latn-BA" altLang="sr-Latn-RS" sz="2000" b="1" i="1" kern="0" dirty="0">
                <a:solidFill>
                  <a:srgbClr val="FF0000"/>
                </a:solidFill>
                <a:latin typeface="Tahoma (Telo)"/>
                <a:cs typeface="Tahoma" panose="020B0604030504040204" pitchFamily="34" charset="0"/>
              </a:rPr>
              <a:t>( Vulnus punctum seu  Vulnus ictum)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000" kern="0" dirty="0">
                <a:latin typeface="Tahoma (Telo)"/>
                <a:cs typeface="Tahoma" panose="020B0604030504040204" pitchFamily="34" charset="0"/>
              </a:rPr>
              <a:t>Posjekotina </a:t>
            </a:r>
            <a:r>
              <a:rPr lang="en-US" altLang="sr-Latn-RS" sz="2000" kern="0" dirty="0">
                <a:latin typeface="Tahoma (Telo)"/>
                <a:cs typeface="Tahoma" panose="020B0604030504040204" pitchFamily="34" charset="0"/>
              </a:rPr>
              <a:t> </a:t>
            </a:r>
            <a:r>
              <a:rPr lang="sr-Latn-BA" altLang="sr-Latn-RS" sz="2000" b="1" i="1" kern="0" dirty="0">
                <a:solidFill>
                  <a:srgbClr val="FF0000"/>
                </a:solidFill>
                <a:latin typeface="Tahoma (Telo)"/>
                <a:cs typeface="Tahoma" panose="020B0604030504040204" pitchFamily="34" charset="0"/>
              </a:rPr>
              <a:t>(Vulnus scissum)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000" kern="0" dirty="0">
                <a:latin typeface="Tahoma (Telo)"/>
                <a:cs typeface="Tahoma" panose="020B0604030504040204" pitchFamily="34" charset="0"/>
              </a:rPr>
              <a:t>Razderotina</a:t>
            </a:r>
            <a:r>
              <a:rPr lang="en-US" altLang="sr-Latn-RS" sz="2000" kern="0" dirty="0">
                <a:latin typeface="Tahoma (Telo)"/>
                <a:cs typeface="Tahoma" panose="020B0604030504040204" pitchFamily="34" charset="0"/>
              </a:rPr>
              <a:t>  </a:t>
            </a:r>
            <a:r>
              <a:rPr lang="sr-Latn-BA" altLang="sr-Latn-RS" sz="2000" b="1" i="1" kern="0" dirty="0">
                <a:solidFill>
                  <a:srgbClr val="FF0000"/>
                </a:solidFill>
                <a:latin typeface="Tahoma (Telo)"/>
                <a:cs typeface="Tahoma" panose="020B0604030504040204" pitchFamily="34" charset="0"/>
              </a:rPr>
              <a:t>(Vulnus laceratum)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000" kern="0" dirty="0">
                <a:latin typeface="Tahoma (Telo)"/>
                <a:cs typeface="Tahoma" panose="020B0604030504040204" pitchFamily="34" charset="0"/>
              </a:rPr>
              <a:t>Razderotina i nagnječna</a:t>
            </a:r>
            <a:r>
              <a:rPr lang="sr-Latn-BA" altLang="sr-Latn-RS" sz="2000" b="1" i="1" kern="0" dirty="0">
                <a:solidFill>
                  <a:srgbClr val="FF0000"/>
                </a:solidFill>
                <a:latin typeface="Tahoma (Telo)"/>
                <a:cs typeface="Tahoma" panose="020B0604030504040204" pitchFamily="34" charset="0"/>
              </a:rPr>
              <a:t> ( Vulnus lacerocontusum )</a:t>
            </a:r>
            <a:r>
              <a:rPr lang="sr-Latn-BA" altLang="sr-Latn-RS" sz="2000" b="1" i="1" kern="0" dirty="0">
                <a:solidFill>
                  <a:schemeClr val="bg1"/>
                </a:solidFill>
                <a:latin typeface="Tahoma (Telo)"/>
                <a:cs typeface="Tahoma" panose="020B0604030504040204" pitchFamily="34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000" kern="0" dirty="0">
                <a:latin typeface="Tahoma (Telo)"/>
                <a:cs typeface="Tahoma" panose="020B0604030504040204" pitchFamily="34" charset="0"/>
              </a:rPr>
              <a:t>Ujedna rana </a:t>
            </a:r>
            <a:r>
              <a:rPr lang="sr-Latn-BA" altLang="sr-Latn-RS" sz="2000" b="1" i="1" kern="0" dirty="0">
                <a:solidFill>
                  <a:srgbClr val="FF0000"/>
                </a:solidFill>
                <a:latin typeface="Tahoma (Telo)"/>
                <a:cs typeface="Tahoma" panose="020B0604030504040204" pitchFamily="34" charset="0"/>
              </a:rPr>
              <a:t>(Vulnus morsum)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000" kern="0" dirty="0">
                <a:latin typeface="Tahoma (Telo)"/>
                <a:cs typeface="Tahoma" panose="020B0604030504040204" pitchFamily="34" charset="0"/>
              </a:rPr>
              <a:t>Nagnječenje</a:t>
            </a:r>
            <a:r>
              <a:rPr lang="sr-Latn-BA" altLang="sr-Latn-RS" sz="2000" b="1" i="1" kern="0" dirty="0">
                <a:solidFill>
                  <a:schemeClr val="bg1"/>
                </a:solidFill>
                <a:latin typeface="Tahoma (Telo)"/>
                <a:cs typeface="Tahoma" panose="020B0604030504040204" pitchFamily="34" charset="0"/>
              </a:rPr>
              <a:t>(</a:t>
            </a:r>
            <a:r>
              <a:rPr lang="sr-Latn-BA" altLang="sr-Latn-RS" sz="2000" b="1" i="1" kern="0" dirty="0">
                <a:solidFill>
                  <a:srgbClr val="FF0000"/>
                </a:solidFill>
                <a:latin typeface="Tahoma (Telo)"/>
                <a:cs typeface="Tahoma" panose="020B0604030504040204" pitchFamily="34" charset="0"/>
              </a:rPr>
              <a:t>( Vulnus contusum )</a:t>
            </a:r>
            <a:r>
              <a:rPr lang="sr-Latn-BA" altLang="sr-Latn-RS" sz="2000" b="1" i="1" kern="0" dirty="0">
                <a:solidFill>
                  <a:schemeClr val="bg1"/>
                </a:solidFill>
                <a:latin typeface="Tahoma (Telo)"/>
                <a:cs typeface="Tahoma" panose="020B0604030504040204" pitchFamily="34" charset="0"/>
              </a:rPr>
              <a:t>)</a:t>
            </a:r>
            <a:r>
              <a:rPr lang="sr-Latn-BA" altLang="sr-Latn-RS" sz="2000" i="1" kern="0" dirty="0">
                <a:solidFill>
                  <a:srgbClr val="FF0000"/>
                </a:solidFill>
                <a:latin typeface="Tahoma (Telo)"/>
                <a:cs typeface="Tahoma" panose="020B060403050404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000" kern="0" dirty="0">
                <a:latin typeface="Tahoma (Telo)"/>
                <a:cs typeface="Tahoma" panose="020B0604030504040204" pitchFamily="34" charset="0"/>
              </a:rPr>
              <a:t>Otvoreni prelomi  </a:t>
            </a:r>
            <a:r>
              <a:rPr lang="sr-Latn-BA" altLang="sr-Latn-RS" sz="2000" b="1" i="1" kern="0" dirty="0">
                <a:solidFill>
                  <a:srgbClr val="FF0000"/>
                </a:solidFill>
                <a:latin typeface="Tahoma (Telo)"/>
                <a:cs typeface="Tahoma" panose="020B0604030504040204" pitchFamily="34" charset="0"/>
              </a:rPr>
              <a:t>(Fractur aperta)</a:t>
            </a:r>
            <a:endParaRPr lang="en-US" altLang="sr-Latn-RS" sz="2000" b="1" i="1" kern="0" dirty="0">
              <a:solidFill>
                <a:srgbClr val="FF0000"/>
              </a:solidFill>
              <a:latin typeface="Tahoma (Telo)"/>
              <a:cs typeface="Tahom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sr-Latn-RS" sz="2000" kern="0" dirty="0" err="1">
                <a:latin typeface="Tahoma (Telo)"/>
                <a:cs typeface="Tahoma" panose="020B0604030504040204" pitchFamily="34" charset="0"/>
              </a:rPr>
              <a:t>Ratna</a:t>
            </a:r>
            <a:r>
              <a:rPr lang="en-US" altLang="sr-Latn-RS" sz="2000" kern="0" dirty="0">
                <a:latin typeface="Tahoma (Telo)"/>
                <a:cs typeface="Tahoma" panose="020B0604030504040204" pitchFamily="34" charset="0"/>
              </a:rPr>
              <a:t> rana</a:t>
            </a:r>
            <a:r>
              <a:rPr lang="sr-Latn-BA" altLang="sr-Latn-RS" sz="2000" kern="0" dirty="0">
                <a:latin typeface="Tahoma (Telo)"/>
                <a:cs typeface="Tahoma" panose="020B0604030504040204" pitchFamily="34" charset="0"/>
              </a:rPr>
              <a:t> </a:t>
            </a:r>
            <a:r>
              <a:rPr lang="sr-Latn-BA" altLang="sr-Latn-RS" sz="2000" b="1" i="1" kern="0" dirty="0">
                <a:solidFill>
                  <a:srgbClr val="FF0000"/>
                </a:solidFill>
                <a:latin typeface="Tahoma (Telo)"/>
                <a:cs typeface="Tahoma" panose="020B0604030504040204" pitchFamily="34" charset="0"/>
              </a:rPr>
              <a:t>(Vulnus sclopetarium)</a:t>
            </a:r>
            <a:endParaRPr lang="en-US" altLang="sr-Latn-RS" sz="2000" b="1" i="1" kern="0" dirty="0">
              <a:solidFill>
                <a:srgbClr val="FF0000"/>
              </a:solidFill>
              <a:latin typeface="Tahoma (Telo)"/>
              <a:cs typeface="Tahom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sr-Latn-RS" sz="2000" kern="0" dirty="0" err="1">
                <a:latin typeface="Tahoma (Telo)"/>
                <a:cs typeface="Tahoma" panose="020B0604030504040204" pitchFamily="34" charset="0"/>
              </a:rPr>
              <a:t>Traumatska</a:t>
            </a:r>
            <a:r>
              <a:rPr lang="en-US" altLang="sr-Latn-RS" sz="2000" kern="0" dirty="0">
                <a:latin typeface="Tahoma (Telo)"/>
                <a:cs typeface="Tahoma" panose="020B0604030504040204" pitchFamily="34" charset="0"/>
              </a:rPr>
              <a:t> </a:t>
            </a:r>
            <a:r>
              <a:rPr lang="en-US" altLang="sr-Latn-RS" sz="2000" kern="0" dirty="0" err="1">
                <a:latin typeface="Tahoma (Telo)"/>
                <a:cs typeface="Tahoma" panose="020B0604030504040204" pitchFamily="34" charset="0"/>
              </a:rPr>
              <a:t>amputacija</a:t>
            </a:r>
            <a:endParaRPr lang="sr-Latn-BA" altLang="sr-Latn-RS" sz="2000" kern="0" dirty="0">
              <a:latin typeface="Tahoma (Telo)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sr-Latn-RS" altLang="sr-Latn-RS" sz="1800" kern="0" dirty="0"/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9C3C87D-7668-4FD6-AEA6-B36D6AE8BA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81" y="4919428"/>
            <a:ext cx="1901206" cy="1399661"/>
          </a:xfrm>
          <a:prstGeom prst="rect">
            <a:avLst/>
          </a:prstGeom>
          <a:ln w="38100">
            <a:solidFill>
              <a:srgbClr val="FF0000"/>
            </a:solidFill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21336D-4A25-44AF-8BB4-A17F06103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22" y="3650059"/>
            <a:ext cx="1901206" cy="25387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Grubor\Desktop\povrede-previjanje-imobilizacija-6-728.jpg">
            <a:extLst>
              <a:ext uri="{FF2B5EF4-FFF2-40B4-BE49-F238E27FC236}">
                <a16:creationId xmlns:a16="http://schemas.microsoft.com/office/drawing/2014/main" id="{81E3E90E-10BF-4946-90BD-4005FDEA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2000" y="478056"/>
            <a:ext cx="5450896" cy="4149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0267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81526" y="287338"/>
            <a:ext cx="3710473" cy="1449387"/>
          </a:xfrm>
        </p:spPr>
        <p:txBody>
          <a:bodyPr/>
          <a:lstStyle/>
          <a:p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9" descr="scanvs8001">
            <a:extLst>
              <a:ext uri="{FF2B5EF4-FFF2-40B4-BE49-F238E27FC236}">
                <a16:creationId xmlns:a16="http://schemas.microsoft.com/office/drawing/2014/main" id="{1026395F-551E-463C-9F97-6E87F439C6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33375"/>
            <a:ext cx="385286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DA9EE326-4F9E-4E98-A8A5-E3A7F4DA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3238"/>
            <a:ext cx="38512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 i="1">
                <a:solidFill>
                  <a:schemeClr val="bg1"/>
                </a:solidFill>
              </a:rPr>
              <a:t>V</a:t>
            </a:r>
            <a:r>
              <a:rPr lang="sr-Latn-BA" altLang="sr-Latn-RS" sz="1800" b="1" i="1">
                <a:solidFill>
                  <a:schemeClr val="bg1"/>
                </a:solidFill>
              </a:rPr>
              <a:t>.</a:t>
            </a:r>
            <a:r>
              <a:rPr lang="en-US" altLang="sr-Latn-RS" sz="1800" b="1" i="1">
                <a:solidFill>
                  <a:schemeClr val="bg1"/>
                </a:solidFill>
              </a:rPr>
              <a:t> contusoconqasatum</a:t>
            </a:r>
            <a:r>
              <a:rPr lang="sr-Latn-BA" altLang="sr-Latn-RS" sz="1800" b="1" i="1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sr-Latn-RS" sz="1800" b="1" i="1">
                <a:solidFill>
                  <a:schemeClr val="bg1"/>
                </a:solidFill>
              </a:rPr>
              <a:t>cubiti et antebrachi dex</a:t>
            </a:r>
            <a:endParaRPr lang="en-US" altLang="sr-Latn-RS" sz="1800" b="1" i="1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sr-Latn-RS" sz="18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7A515-683A-4971-8D87-99E45EDA0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328613"/>
            <a:ext cx="426085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Grubor\Desktop\ujedi\abrasio cutis).jpg">
            <a:extLst>
              <a:ext uri="{FF2B5EF4-FFF2-40B4-BE49-F238E27FC236}">
                <a16:creationId xmlns:a16="http://schemas.microsoft.com/office/drawing/2014/main" id="{0269E356-9B97-4C8D-B3C7-1F827873C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300"/>
            <a:ext cx="2570163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AED29BA-F6C3-4047-8CFC-223DE94D9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2695575"/>
            <a:ext cx="2005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/>
              <a:t>ABRASIO CUTIS</a:t>
            </a:r>
          </a:p>
        </p:txBody>
      </p:sp>
      <p:pic>
        <p:nvPicPr>
          <p:cNvPr id="10" name="Picture 7" descr="C:\Users\Grubor\Desktop\ujedi\images.jpg">
            <a:extLst>
              <a:ext uri="{FF2B5EF4-FFF2-40B4-BE49-F238E27FC236}">
                <a16:creationId xmlns:a16="http://schemas.microsoft.com/office/drawing/2014/main" id="{07D095DB-271C-42C2-903A-A83BA34B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01925"/>
            <a:ext cx="1828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Grubor\Desktop\ujedi\ujed ;ovjeka 1.jpg">
            <a:extLst>
              <a:ext uri="{FF2B5EF4-FFF2-40B4-BE49-F238E27FC236}">
                <a16:creationId xmlns:a16="http://schemas.microsoft.com/office/drawing/2014/main" id="{0495AA11-1981-469E-966F-F777E0849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01925"/>
            <a:ext cx="29210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Users\Grubor\Desktop\ujedi\ujed ;ovjeka.jpg">
            <a:extLst>
              <a:ext uri="{FF2B5EF4-FFF2-40B4-BE49-F238E27FC236}">
                <a16:creationId xmlns:a16="http://schemas.microsoft.com/office/drawing/2014/main" id="{238C8563-58C6-446D-826F-449544F89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03525"/>
            <a:ext cx="177641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236E41E4-9A10-473D-A56A-7C6989E30ABB}"/>
              </a:ext>
            </a:extLst>
          </p:cNvPr>
          <p:cNvSpPr/>
          <p:nvPr/>
        </p:nvSpPr>
        <p:spPr>
          <a:xfrm>
            <a:off x="4622800" y="4748213"/>
            <a:ext cx="3644900" cy="369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VULNUS MORSUM  A  HOMAE…</a:t>
            </a:r>
          </a:p>
        </p:txBody>
      </p:sp>
      <p:pic>
        <p:nvPicPr>
          <p:cNvPr id="14" name="Picture 3" descr="C:\Users\Grubor\Desktop\ujedi\ujed ymije.jpg">
            <a:extLst>
              <a:ext uri="{FF2B5EF4-FFF2-40B4-BE49-F238E27FC236}">
                <a16:creationId xmlns:a16="http://schemas.microsoft.com/office/drawing/2014/main" id="{B985EB0C-8031-40B0-B837-D61C8C225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48213"/>
            <a:ext cx="3313112" cy="195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A4E85A-9FA8-4F50-8CAE-DD952D7A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5219700"/>
            <a:ext cx="62645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Antiviperini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 serum se 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rastvara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 30 ml 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na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 500 ml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(tri doze u 5%-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noj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 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glukozi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) 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i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 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daje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 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polako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 u 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intravenskoj</a:t>
            </a:r>
            <a:r>
              <a:rPr lang="sr-Latn-RS" altLang="sr-Latn-RS" sz="1800" b="1" dirty="0">
                <a:latin typeface="Tahoma (Telo)"/>
                <a:cs typeface="Times New Roman" panose="02020603050405020304" pitchFamily="18" charset="0"/>
              </a:rPr>
              <a:t>  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infuziji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.</a:t>
            </a:r>
            <a:endParaRPr lang="sr-Latn-BA" altLang="sr-Latn-RS" sz="1800" b="1" dirty="0">
              <a:latin typeface="Tahoma (Telo)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sr-Latn-RS" sz="1800" b="1" dirty="0">
                <a:latin typeface="Tahoma (Telo)"/>
                <a:cs typeface="Times New Roman" panose="02020603050405020304" pitchFamily="18" charset="0"/>
              </a:rPr>
              <a:t>Antihistaminik (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epinefrin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 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i.m.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 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ili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 </a:t>
            </a:r>
            <a:r>
              <a:rPr lang="en-US" altLang="sr-Latn-RS" sz="1800" b="1" dirty="0" err="1">
                <a:latin typeface="Tahoma (Telo)"/>
                <a:cs typeface="Times New Roman" panose="02020603050405020304" pitchFamily="18" charset="0"/>
              </a:rPr>
              <a:t>i.v.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 20</a:t>
            </a:r>
            <a:r>
              <a:rPr lang="sr-Latn-BA" altLang="sr-Latn-RS" sz="1800" b="1" dirty="0">
                <a:latin typeface="Tahoma (Telo)"/>
                <a:cs typeface="Times New Roman" panose="02020603050405020304" pitchFamily="18" charset="0"/>
              </a:rPr>
              <a:t>-</a:t>
            </a:r>
            <a:r>
              <a:rPr lang="en-US" altLang="sr-Latn-RS" sz="1800" b="1" dirty="0">
                <a:latin typeface="Tahoma (Telo)"/>
                <a:cs typeface="Times New Roman" panose="02020603050405020304" pitchFamily="18" charset="0"/>
              </a:rPr>
              <a:t>100 mg</a:t>
            </a:r>
            <a:r>
              <a:rPr lang="en-US" altLang="sr-Latn-RS" sz="1800" dirty="0">
                <a:latin typeface="Tahoma (Telo)"/>
              </a:rPr>
              <a:t>.</a:t>
            </a:r>
            <a:r>
              <a:rPr lang="sr-Latn-BA" altLang="sr-Latn-RS" sz="1800" dirty="0">
                <a:latin typeface="Tahoma (Telo)"/>
              </a:rPr>
              <a:t>)</a:t>
            </a:r>
            <a:endParaRPr lang="sr-Latn-BA" altLang="sr-Latn-RS" sz="1800" b="1" dirty="0">
              <a:latin typeface="Tahoma (Telo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868" y="1845734"/>
            <a:ext cx="6466115" cy="4023360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3000" b="1" dirty="0"/>
              <a:t>Toksični ujedi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sr-Latn-RS" sz="3000" b="1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dirty="0"/>
              <a:t>Ubod pčele,ose, stršljena, buba, komaraca…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b="1" i="1" dirty="0"/>
              <a:t>Alergijske reakcije</a:t>
            </a:r>
            <a:r>
              <a:rPr lang="sr-Latn-RS" sz="2400" b="1" dirty="0"/>
              <a:t>: </a:t>
            </a:r>
            <a:r>
              <a:rPr lang="sr-Latn-RS" sz="2400" dirty="0"/>
              <a:t>generalizovani pruritus, edem, urtikarija, difuzni bol u vidu paljenja, parestezije,</a:t>
            </a:r>
            <a:r>
              <a:rPr lang="pl-PL" sz="2400" dirty="0"/>
              <a:t>lokalna anestezija, jaka glavobolja i angioedem.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b="1" i="1" dirty="0"/>
              <a:t>Toksičke reakcije</a:t>
            </a:r>
            <a:r>
              <a:rPr lang="sr-Latn-RS" sz="2400" b="1" dirty="0"/>
              <a:t>: </a:t>
            </a:r>
            <a:r>
              <a:rPr lang="sr-Latn-RS" sz="2400" dirty="0"/>
              <a:t>sistemske reakcije, povraćanje,</a:t>
            </a:r>
            <a:r>
              <a:rPr lang="pl-PL" sz="2400" dirty="0"/>
              <a:t>edem, mišićni  spazam do konvulzija, dijareje...</a:t>
            </a:r>
            <a:endParaRPr lang="sr-Latn-RS" sz="2400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TERAPIJA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Epinefrin 0,3-0,5 ml u rastvoru 1:1000, i.v.ili supkutano.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antihistaminike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žalac sa kesicom odstraniti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eventualno intubaciju i izuzetno traheostomiju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i.v. aminofilin </a:t>
            </a:r>
            <a:r>
              <a:rPr lang="pl-PL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5-6 mg/kg u toku 15 min</a:t>
            </a:r>
            <a:endParaRPr lang="sr-Latn-RS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170" name="Picture 2" descr="Ujed insekta - uzrok, simptomi i lečenje prirodnim putem">
            <a:extLst>
              <a:ext uri="{FF2B5EF4-FFF2-40B4-BE49-F238E27FC236}">
                <a16:creationId xmlns:a16="http://schemas.microsoft.com/office/drawing/2014/main" id="{B779DA9A-A9C7-4E8E-B3F4-327CB3BBB2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311097"/>
            <a:ext cx="4937125" cy="297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eopediatrica Alergija izazvana ubodom insekta - Neopediatrica  pedijatrijska ordinacija">
            <a:extLst>
              <a:ext uri="{FF2B5EF4-FFF2-40B4-BE49-F238E27FC236}">
                <a16:creationId xmlns:a16="http://schemas.microsoft.com/office/drawing/2014/main" id="{C37BDC9E-6680-4A89-BD79-3564735A2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60" y="3752739"/>
            <a:ext cx="5281296" cy="297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52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2302"/>
          </a:xfrm>
        </p:spPr>
        <p:txBody>
          <a:bodyPr>
            <a:normAutofit fontScale="90000"/>
          </a:bodyPr>
          <a:lstStyle/>
          <a:p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959" y="1124269"/>
            <a:ext cx="6164502" cy="5087400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ZMIJSKI UJED/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sr-Latn-RS" b="1" i="1" dirty="0">
                <a:latin typeface="Times New Roman" pitchFamily="18" charset="0"/>
                <a:cs typeface="Times New Roman" pitchFamily="18" charset="0"/>
              </a:rPr>
              <a:t>ulnus morsum a viperum/- 15 minita</a:t>
            </a:r>
            <a:r>
              <a:rPr lang="sr-Latn-RS" dirty="0"/>
              <a:t> </a:t>
            </a:r>
            <a:r>
              <a:rPr lang="pl-PL" dirty="0"/>
              <a:t>nakon ujeda nastaju:</a:t>
            </a:r>
            <a:r>
              <a:rPr lang="pl-PL" b="1" i="1" dirty="0"/>
              <a:t> jak bol, lokalna pareza,</a:t>
            </a:r>
            <a:r>
              <a:rPr lang="sr-Latn-RS" b="1" i="1" dirty="0"/>
              <a:t>otok, ekhimoza…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Sastav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000" b="1" i="1" dirty="0"/>
              <a:t>Fosfolipaza A </a:t>
            </a:r>
            <a:r>
              <a:rPr lang="sr-Latn-RS" sz="2000" dirty="0"/>
              <a:t>ima moćan uticaj na lecitin, koji prelazi u lizolecitin koji </a:t>
            </a:r>
            <a:r>
              <a:rPr lang="sr-Latn-RS" sz="2000" b="1" i="1" u="sng" dirty="0"/>
              <a:t>destruiše tkivo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000" b="1" i="1" dirty="0"/>
              <a:t>Holinesteraza, Hijaluronidaza</a:t>
            </a:r>
            <a:r>
              <a:rPr lang="sr-Latn-RS" sz="2000" dirty="0"/>
              <a:t> i drugi polipeptidi imaju direktno </a:t>
            </a:r>
            <a:r>
              <a:rPr lang="sr-Latn-RS" sz="2000" b="1" i="1" u="sng" dirty="0"/>
              <a:t>toksičko dejstvo na ćelije</a:t>
            </a:r>
            <a:r>
              <a:rPr lang="sr-Latn-RS" sz="2000" dirty="0"/>
              <a:t>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000" b="1" i="1" dirty="0"/>
              <a:t>Citotoksin </a:t>
            </a:r>
            <a:r>
              <a:rPr lang="sr-Latn-RS" sz="2000" dirty="0"/>
              <a:t>izaziva </a:t>
            </a:r>
            <a:r>
              <a:rPr lang="sr-Latn-RS" sz="2000" b="1" i="1" u="sng" dirty="0"/>
              <a:t>hemolizu, paralizu, oslobaðanje bradikinina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000" b="1" i="1" dirty="0"/>
              <a:t>Oko 200 bakterija</a:t>
            </a:r>
            <a:r>
              <a:rPr lang="pl-PL" sz="2000" dirty="0"/>
              <a:t> je izolovano iz zmijskog otrova,</a:t>
            </a:r>
            <a:r>
              <a:rPr lang="sr-Latn-RS" sz="2000" dirty="0"/>
              <a:t>meðu kojima preovlađuju gram-negativne bakterije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Lokalna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000" dirty="0"/>
              <a:t>hemoragične bula/e</a:t>
            </a:r>
            <a:endParaRPr lang="sr-Latn-RS" sz="2000" b="1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Sistemska reakcije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000" dirty="0"/>
              <a:t>koagulaciju,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000" dirty="0"/>
              <a:t>nervno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000" dirty="0"/>
              <a:t>tkivo i mionekrozu.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r-Latn-RS" sz="20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r-Latn-RS" sz="2000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25C21-B8CC-4B88-83DB-AA24CF31E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1103" y="2915187"/>
            <a:ext cx="5205937" cy="2953907"/>
          </a:xfrm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sr-Latn-RS" b="1" dirty="0">
                <a:solidFill>
                  <a:srgbClr val="FF0000"/>
                </a:solidFill>
              </a:rPr>
              <a:t>TERAPIJA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Elipsasta eksc.</a:t>
            </a:r>
            <a:r>
              <a:rPr lang="it-IT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</a:t>
            </a:r>
            <a:r>
              <a:rPr lang="sr-Latn-R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ž</a:t>
            </a:r>
            <a:r>
              <a:rPr lang="it-IT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ine 5 cm i</a:t>
            </a:r>
            <a:r>
              <a:rPr lang="sr-Latn-R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isto toliko duboka. (10%-50% sukusijom otrova)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Antiviperini serum </a:t>
            </a:r>
            <a:r>
              <a:rPr lang="pl-PL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od 0,03 ml u rastvoru od 1:10 intradermalno.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Antiviperini serum se rastvara 30 ml na 500 ml</a:t>
            </a:r>
            <a:r>
              <a:rPr lang="pl-PL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(tri doze u 5%-noj glukozi) i.v.</a:t>
            </a:r>
            <a:r>
              <a:rPr lang="sr-Latn-R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Epinefrin i.m. ili i.v. 20-100 mg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it-IT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sr-Latn-R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boljšanjem</a:t>
            </a:r>
            <a:r>
              <a:rPr lang="it-IT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 davanje</a:t>
            </a:r>
            <a:r>
              <a:rPr lang="sr-Latn-R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it-IT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razbla</a:t>
            </a:r>
            <a:r>
              <a:rPr lang="sr-Latn-R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ž</a:t>
            </a:r>
            <a:r>
              <a:rPr lang="it-IT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rastvor protivotrova</a:t>
            </a:r>
            <a:r>
              <a:rPr lang="sr-Latn-RS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1:1000 ili 1:10.000.</a:t>
            </a:r>
          </a:p>
          <a:p>
            <a:endParaRPr lang="en-US" dirty="0"/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id="{404EEA87-FC8B-4B39-94BD-467BC951C4D8}"/>
              </a:ext>
            </a:extLst>
          </p:cNvPr>
          <p:cNvSpPr txBox="1"/>
          <p:nvPr/>
        </p:nvSpPr>
        <p:spPr>
          <a:xfrm>
            <a:off x="605556" y="6211669"/>
            <a:ext cx="11224727" cy="64633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solidFill>
                  <a:schemeClr val="bg1"/>
                </a:solidFill>
              </a:rPr>
              <a:t>I.V. Th protivotrovom je djelotvorna kod najvećeg </a:t>
            </a:r>
            <a:r>
              <a:rPr lang="pl-PL" b="1" dirty="0">
                <a:solidFill>
                  <a:schemeClr val="bg1"/>
                </a:solidFill>
              </a:rPr>
              <a:t>broja zmijskih ujeda u toku prva 4</a:t>
            </a:r>
            <a:r>
              <a:rPr lang="pl-PL" b="1" baseline="30000" dirty="0">
                <a:solidFill>
                  <a:schemeClr val="bg1"/>
                </a:solidFill>
              </a:rPr>
              <a:t>h</a:t>
            </a:r>
            <a:r>
              <a:rPr lang="pl-PL" b="1" dirty="0">
                <a:solidFill>
                  <a:schemeClr val="bg1"/>
                </a:solidFill>
              </a:rPr>
              <a:t>,</a:t>
            </a:r>
            <a:r>
              <a:rPr lang="sr-Latn-RS" b="1" dirty="0">
                <a:solidFill>
                  <a:schemeClr val="bg1"/>
                </a:solidFill>
              </a:rPr>
              <a:t>nakon  24</a:t>
            </a:r>
            <a:r>
              <a:rPr lang="pl-PL" b="1" baseline="30000" dirty="0">
                <a:solidFill>
                  <a:schemeClr val="bg1"/>
                </a:solidFill>
              </a:rPr>
              <a:t>h</a:t>
            </a:r>
            <a:r>
              <a:rPr lang="sr-Latn-RS" b="1" dirty="0">
                <a:solidFill>
                  <a:schemeClr val="bg1"/>
                </a:solidFill>
              </a:rPr>
              <a:t>  dejstvo protivotrova je nesigurno.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4F2D92-0542-4B86-9D78-EA15455C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747" y="25755"/>
            <a:ext cx="1426777" cy="1699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854B08-4292-4BAD-B1C3-E60ED5340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351" y="1523565"/>
            <a:ext cx="2564561" cy="1391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00259-BFEB-471C-87BA-802A199A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524" y="25755"/>
            <a:ext cx="3322547" cy="2494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60E8A-AD5C-4F11-B3CB-D5A4598FA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193" y="4504794"/>
            <a:ext cx="1607077" cy="10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87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165306"/>
            <a:ext cx="10058400" cy="982360"/>
          </a:xfrm>
        </p:spPr>
        <p:txBody>
          <a:bodyPr/>
          <a:lstStyle/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571" y="1845733"/>
            <a:ext cx="5708468" cy="448042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altLang="sr-Latn-RS" b="1" kern="0" dirty="0"/>
              <a:t>RANE /VULNUS/</a:t>
            </a:r>
            <a:endParaRPr lang="sr-Latn-RS" altLang="sr-Latn-RS" b="1" kern="0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altLang="sr-Latn-RS" b="1" kern="0" dirty="0">
                <a:cs typeface="Times New Roman" panose="02020603050405020304" pitchFamily="18" charset="0"/>
              </a:rPr>
              <a:t>MEHANIČKE POVREDE</a:t>
            </a:r>
            <a:r>
              <a:rPr lang="sr-Latn-BA" altLang="sr-Latn-RS" b="1" i="1" kern="0" dirty="0">
                <a:cs typeface="Times New Roman" panose="02020603050405020304" pitchFamily="18" charset="0"/>
              </a:rPr>
              <a:t>-sila ranjavanja veća od otpora tkiva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altLang="sr-Latn-RS" sz="2000" b="1" kern="0" dirty="0">
                <a:cs typeface="Times New Roman" panose="02020603050405020304" pitchFamily="18" charset="0"/>
              </a:rPr>
              <a:t>Kompresija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altLang="sr-Latn-RS" sz="2000" b="1" kern="0" dirty="0">
                <a:cs typeface="Times New Roman" panose="02020603050405020304" pitchFamily="18" charset="0"/>
              </a:rPr>
              <a:t>Trakcija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altLang="sr-Latn-RS" sz="2000" b="1" kern="0" dirty="0">
                <a:cs typeface="Times New Roman" panose="02020603050405020304" pitchFamily="18" charset="0"/>
              </a:rPr>
              <a:t>Torzija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altLang="sr-Latn-RS" sz="2000" b="1" kern="0" dirty="0">
                <a:cs typeface="Times New Roman" panose="02020603050405020304" pitchFamily="18" charset="0"/>
              </a:rPr>
              <a:t>Fleksione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endParaRPr lang="sr-Latn-BA" altLang="sr-Latn-RS" sz="2000" b="1" kern="0" dirty="0"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b="1" kern="0" cap="all" dirty="0" err="1">
                <a:cs typeface="Times New Roman" panose="02020603050405020304" pitchFamily="18" charset="0"/>
              </a:rPr>
              <a:t>Akutna</a:t>
            </a:r>
            <a:r>
              <a:rPr lang="en-US" altLang="sr-Latn-RS" b="1" kern="0" cap="all" dirty="0">
                <a:cs typeface="Times New Roman" panose="02020603050405020304" pitchFamily="18" charset="0"/>
              </a:rPr>
              <a:t> rana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000" kern="0" dirty="0" err="1">
                <a:cs typeface="Times New Roman" panose="02020603050405020304" pitchFamily="18" charset="0"/>
              </a:rPr>
              <a:t>Traumatska</a:t>
            </a:r>
            <a:r>
              <a:rPr lang="en-US" altLang="sr-Latn-RS" sz="2000" kern="0" dirty="0">
                <a:cs typeface="Times New Roman" panose="02020603050405020304" pitchFamily="18" charset="0"/>
              </a:rPr>
              <a:t> rana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000" kern="0" dirty="0" err="1">
                <a:cs typeface="Times New Roman" panose="02020603050405020304" pitchFamily="18" charset="0"/>
              </a:rPr>
              <a:t>Opekotine</a:t>
            </a:r>
            <a:r>
              <a:rPr lang="en-US" altLang="sr-Latn-RS" sz="2000" kern="0" dirty="0">
                <a:cs typeface="Times New Roman" panose="02020603050405020304" pitchFamily="18" charset="0"/>
              </a:rPr>
              <a:t> rana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000" kern="0" dirty="0" err="1">
                <a:cs typeface="Times New Roman" panose="02020603050405020304" pitchFamily="18" charset="0"/>
              </a:rPr>
              <a:t>Hirurška</a:t>
            </a:r>
            <a:r>
              <a:rPr lang="en-US" altLang="sr-Latn-RS" sz="2000" kern="0" dirty="0">
                <a:cs typeface="Times New Roman" panose="02020603050405020304" pitchFamily="18" charset="0"/>
              </a:rPr>
              <a:t> rana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000" kern="0" dirty="0" err="1">
                <a:cs typeface="Times New Roman" panose="02020603050405020304" pitchFamily="18" charset="0"/>
              </a:rPr>
              <a:t>Jatrogene</a:t>
            </a:r>
            <a:r>
              <a:rPr lang="en-US" altLang="sr-Latn-RS" sz="2000" kern="0" dirty="0">
                <a:cs typeface="Times New Roman" panose="02020603050405020304" pitchFamily="18" charset="0"/>
              </a:rPr>
              <a:t> rana</a:t>
            </a:r>
            <a:endParaRPr lang="sr-Latn-BA" altLang="sr-Latn-RS" sz="2000" kern="0" dirty="0">
              <a:cs typeface="Times New Roman" panose="02020603050405020304" pitchFamily="18" charset="0"/>
            </a:endParaRP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sr-Latn-RS" sz="2000" kern="0" dirty="0"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kern="0" dirty="0">
                <a:cs typeface="Times New Roman" panose="02020603050405020304" pitchFamily="18" charset="0"/>
              </a:rPr>
              <a:t> </a:t>
            </a:r>
            <a:r>
              <a:rPr lang="en-US" altLang="sr-Latn-RS" b="1" kern="0" cap="all" dirty="0" err="1">
                <a:cs typeface="Times New Roman" panose="02020603050405020304" pitchFamily="18" charset="0"/>
              </a:rPr>
              <a:t>Hroni</a:t>
            </a:r>
            <a:r>
              <a:rPr lang="sr-Latn-BA" altLang="sr-Latn-RS" b="1" kern="0" cap="all" dirty="0">
                <a:cs typeface="Times New Roman" panose="02020603050405020304" pitchFamily="18" charset="0"/>
              </a:rPr>
              <a:t>č</a:t>
            </a:r>
            <a:r>
              <a:rPr lang="en-US" altLang="sr-Latn-RS" b="1" kern="0" cap="all" dirty="0" err="1">
                <a:cs typeface="Times New Roman" panose="02020603050405020304" pitchFamily="18" charset="0"/>
              </a:rPr>
              <a:t>na</a:t>
            </a:r>
            <a:r>
              <a:rPr lang="en-US" altLang="sr-Latn-RS" b="1" kern="0" cap="all" dirty="0">
                <a:cs typeface="Times New Roman" panose="02020603050405020304" pitchFamily="18" charset="0"/>
              </a:rPr>
              <a:t> rana</a:t>
            </a:r>
          </a:p>
          <a:p>
            <a:endParaRPr lang="sr-Latn-RS" altLang="sr-Latn-RS" kern="0" dirty="0"/>
          </a:p>
          <a:p>
            <a:endParaRPr lang="en-US" dirty="0"/>
          </a:p>
        </p:txBody>
      </p:sp>
      <p:pic>
        <p:nvPicPr>
          <p:cNvPr id="5" name="Picture 2" descr="Rezultat slika za RANE /VULNUS/">
            <a:extLst>
              <a:ext uri="{FF2B5EF4-FFF2-40B4-BE49-F238E27FC236}">
                <a16:creationId xmlns:a16="http://schemas.microsoft.com/office/drawing/2014/main" id="{0EBDE4AA-A510-40A6-BCAB-A02B15486CB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2211917"/>
            <a:ext cx="4937125" cy="329141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380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847" y="-447031"/>
            <a:ext cx="4937760" cy="1168186"/>
          </a:xfrm>
        </p:spPr>
        <p:txBody>
          <a:bodyPr>
            <a:normAutofit/>
          </a:bodyPr>
          <a:lstStyle/>
          <a:p>
            <a:pPr algn="ctr"/>
            <a:r>
              <a:rPr lang="sr-Latn-BA" sz="3600" b="1" dirty="0">
                <a:solidFill>
                  <a:srgbClr val="FF0000"/>
                </a:solidFill>
              </a:rPr>
              <a:t>Frakture, vrste frakture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604" y="101064"/>
            <a:ext cx="5960396" cy="6672959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BA" altLang="sr-Latn-RS" sz="2200" b="1" kern="0" dirty="0">
                <a:solidFill>
                  <a:schemeClr val="tx1"/>
                </a:solidFill>
              </a:rPr>
              <a:t>RANE (VULNUS)</a:t>
            </a:r>
            <a:endParaRPr lang="sr-Latn-RS" altLang="sr-Latn-RS" sz="2200" b="1" kern="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altLang="sr-Latn-RS" sz="2400" b="1" kern="0" dirty="0">
                <a:cs typeface="Times New Roman" panose="02020603050405020304" pitchFamily="18" charset="0"/>
              </a:rPr>
              <a:t>U odnosu na kontaminaciju </a:t>
            </a:r>
            <a:r>
              <a:rPr lang="en-US" altLang="sr-Latn-RS" sz="2400" b="1" kern="0" dirty="0" err="1">
                <a:cs typeface="Times New Roman" panose="02020603050405020304" pitchFamily="18" charset="0"/>
              </a:rPr>
              <a:t>otvorene</a:t>
            </a:r>
            <a:r>
              <a:rPr lang="en-US" altLang="sr-Latn-RS" sz="2400" b="1" kern="0" dirty="0">
                <a:cs typeface="Times New Roman" panose="02020603050405020304" pitchFamily="18" charset="0"/>
              </a:rPr>
              <a:t> </a:t>
            </a:r>
            <a:r>
              <a:rPr lang="pl-PL" altLang="sr-Latn-RS" sz="2400" b="1" kern="0" dirty="0">
                <a:cs typeface="Times New Roman" panose="02020603050405020304" pitchFamily="18" charset="0"/>
              </a:rPr>
              <a:t>rane se dijele na: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400" b="1" i="1" kern="0" dirty="0">
                <a:cs typeface="Times New Roman" panose="02020603050405020304" pitchFamily="18" charset="0"/>
              </a:rPr>
              <a:t>č</a:t>
            </a:r>
            <a:r>
              <a:rPr lang="nn-NO" altLang="sr-Latn-RS" sz="2400" b="1" i="1" kern="0" dirty="0">
                <a:cs typeface="Times New Roman" panose="02020603050405020304" pitchFamily="18" charset="0"/>
              </a:rPr>
              <a:t>iste rane</a:t>
            </a:r>
            <a:endParaRPr lang="sr-Latn-BA" altLang="sr-Latn-RS" sz="2400" b="1" i="1" kern="0" dirty="0"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400" b="1" i="1" kern="0" dirty="0">
                <a:cs typeface="Times New Roman" panose="02020603050405020304" pitchFamily="18" charset="0"/>
              </a:rPr>
              <a:t>č</a:t>
            </a:r>
            <a:r>
              <a:rPr lang="nn-NO" altLang="sr-Latn-RS" sz="2400" b="1" i="1" kern="0" dirty="0">
                <a:cs typeface="Times New Roman" panose="02020603050405020304" pitchFamily="18" charset="0"/>
              </a:rPr>
              <a:t>iste kontaminirane</a:t>
            </a:r>
            <a:r>
              <a:rPr lang="nn-NO" altLang="sr-Latn-RS" sz="2400" kern="0" dirty="0">
                <a:cs typeface="Times New Roman" panose="02020603050405020304" pitchFamily="18" charset="0"/>
              </a:rPr>
              <a:t> </a:t>
            </a:r>
            <a:r>
              <a:rPr lang="sr-Latn-BA" altLang="sr-Latn-RS" sz="2400" i="1" kern="0" dirty="0">
                <a:cs typeface="Times New Roman" panose="02020603050405020304" pitchFamily="18" charset="0"/>
              </a:rPr>
              <a:t>(</a:t>
            </a:r>
            <a:r>
              <a:rPr lang="en-US" altLang="sr-Latn-RS" sz="2400" i="1" kern="0" dirty="0" err="1">
                <a:cs typeface="Times New Roman" panose="02020603050405020304" pitchFamily="18" charset="0"/>
              </a:rPr>
              <a:t>resekcije</a:t>
            </a:r>
            <a:r>
              <a:rPr lang="en-US" altLang="sr-Latn-RS" sz="2400" i="1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i="1" kern="0" dirty="0" err="1">
                <a:cs typeface="Times New Roman" panose="02020603050405020304" pitchFamily="18" charset="0"/>
              </a:rPr>
              <a:t>bilijarnih</a:t>
            </a:r>
            <a:r>
              <a:rPr lang="en-US" altLang="sr-Latn-RS" sz="2400" i="1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i="1" kern="0" dirty="0" err="1">
                <a:cs typeface="Times New Roman" panose="02020603050405020304" pitchFamily="18" charset="0"/>
              </a:rPr>
              <a:t>puteva</a:t>
            </a:r>
            <a:r>
              <a:rPr lang="en-US" altLang="sr-Latn-RS" sz="2400" i="1" kern="0" dirty="0">
                <a:cs typeface="Times New Roman" panose="02020603050405020304" pitchFamily="18" charset="0"/>
              </a:rPr>
              <a:t>,</a:t>
            </a:r>
            <a:r>
              <a:rPr lang="sr-Latn-BA" altLang="sr-Latn-RS" sz="2400" i="1" kern="0" dirty="0">
                <a:cs typeface="Times New Roman" panose="02020603050405020304" pitchFamily="18" charset="0"/>
              </a:rPr>
              <a:t> ž</a:t>
            </a:r>
            <a:r>
              <a:rPr lang="en-US" altLang="sr-Latn-RS" sz="2400" i="1" kern="0" dirty="0" err="1">
                <a:cs typeface="Times New Roman" panose="02020603050405020304" pitchFamily="18" charset="0"/>
              </a:rPr>
              <a:t>eluca</a:t>
            </a:r>
            <a:r>
              <a:rPr lang="en-US" altLang="sr-Latn-RS" sz="2400" i="1" kern="0" dirty="0">
                <a:cs typeface="Times New Roman" panose="02020603050405020304" pitchFamily="18" charset="0"/>
              </a:rPr>
              <a:t>, </a:t>
            </a:r>
            <a:r>
              <a:rPr lang="en-US" altLang="sr-Latn-RS" sz="2400" i="1" kern="0" dirty="0" err="1">
                <a:cs typeface="Times New Roman" panose="02020603050405020304" pitchFamily="18" charset="0"/>
              </a:rPr>
              <a:t>urinarnih</a:t>
            </a:r>
            <a:r>
              <a:rPr lang="en-US" altLang="sr-Latn-RS" sz="2400" i="1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i="1" kern="0" dirty="0" err="1">
                <a:cs typeface="Times New Roman" panose="02020603050405020304" pitchFamily="18" charset="0"/>
              </a:rPr>
              <a:t>kanala</a:t>
            </a:r>
            <a:r>
              <a:rPr lang="sr-Latn-BA" altLang="sr-Latn-RS" sz="2400" i="1" kern="0" dirty="0">
                <a:cs typeface="Times New Roman" panose="02020603050405020304" pitchFamily="18" charset="0"/>
              </a:rPr>
              <a:t>...)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n-NO" altLang="sr-Latn-RS" sz="2400" b="1" i="1" kern="0" dirty="0">
                <a:cs typeface="Times New Roman" panose="02020603050405020304" pitchFamily="18" charset="0"/>
              </a:rPr>
              <a:t>kontaminirane rane</a:t>
            </a:r>
            <a:r>
              <a:rPr lang="en-US" altLang="sr-Latn-RS" sz="2400" b="1" i="1" kern="0" dirty="0">
                <a:cs typeface="Times New Roman" panose="02020603050405020304" pitchFamily="18" charset="0"/>
              </a:rPr>
              <a:t> </a:t>
            </a:r>
            <a:r>
              <a:rPr lang="sr-Latn-BA" altLang="sr-Latn-RS" sz="2400" i="1" kern="0" dirty="0">
                <a:cs typeface="Times New Roman" panose="02020603050405020304" pitchFamily="18" charset="0"/>
              </a:rPr>
              <a:t>(</a:t>
            </a:r>
            <a:r>
              <a:rPr lang="en-US" altLang="sr-Latn-RS" sz="2400" i="1" kern="0" dirty="0" err="1"/>
              <a:t>perforacije</a:t>
            </a:r>
            <a:r>
              <a:rPr lang="en-US" altLang="sr-Latn-RS" sz="2400" i="1" kern="0" dirty="0"/>
              <a:t> </a:t>
            </a:r>
            <a:r>
              <a:rPr lang="en-US" altLang="sr-Latn-RS" sz="2400" i="1" kern="0" dirty="0" err="1"/>
              <a:t>kolona</a:t>
            </a:r>
            <a:r>
              <a:rPr lang="en-US" altLang="sr-Latn-RS" sz="2400" i="1" kern="0" dirty="0"/>
              <a:t>, </a:t>
            </a:r>
            <a:r>
              <a:rPr lang="en-US" altLang="sr-Latn-RS" sz="2400" i="1" kern="0" dirty="0" err="1"/>
              <a:t>gangrena</a:t>
            </a:r>
            <a:r>
              <a:rPr lang="sr-Latn-BA" altLang="sr-Latn-RS" sz="2400" i="1" kern="0" dirty="0"/>
              <a:t> </a:t>
            </a:r>
            <a:r>
              <a:rPr lang="en-US" altLang="sr-Latn-RS" sz="2400" i="1" kern="0" dirty="0" err="1"/>
              <a:t>crijeva</a:t>
            </a:r>
            <a:r>
              <a:rPr lang="en-US" altLang="sr-Latn-RS" sz="2400" i="1" kern="0" dirty="0"/>
              <a:t>, </a:t>
            </a:r>
            <a:r>
              <a:rPr lang="en-US" altLang="sr-Latn-RS" sz="2400" i="1" kern="0" dirty="0" err="1"/>
              <a:t>apscesne</a:t>
            </a:r>
            <a:r>
              <a:rPr lang="en-US" altLang="sr-Latn-RS" sz="2400" i="1" kern="0" dirty="0"/>
              <a:t> </a:t>
            </a:r>
            <a:r>
              <a:rPr lang="en-US" altLang="sr-Latn-RS" sz="2400" i="1" kern="0" dirty="0" err="1"/>
              <a:t>kolekcije</a:t>
            </a:r>
            <a:r>
              <a:rPr lang="sr-Latn-BA" altLang="sr-Latn-RS" sz="2400" i="1" kern="0" dirty="0">
                <a:cs typeface="Times New Roman" panose="02020603050405020304" pitchFamily="18" charset="0"/>
              </a:rPr>
              <a:t>)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400" b="1" i="1" kern="0" dirty="0" err="1">
                <a:cs typeface="Times New Roman" panose="02020603050405020304" pitchFamily="18" charset="0"/>
              </a:rPr>
              <a:t>prljava</a:t>
            </a:r>
            <a:r>
              <a:rPr lang="en-US" altLang="sr-Latn-RS" sz="2400" b="1" i="1" kern="0" dirty="0">
                <a:cs typeface="Times New Roman" panose="02020603050405020304" pitchFamily="18" charset="0"/>
              </a:rPr>
              <a:t> rana</a:t>
            </a:r>
            <a:r>
              <a:rPr lang="sr-Latn-BA" altLang="sr-Latn-RS" sz="2400" b="1" i="1" kern="0" dirty="0">
                <a:cs typeface="Times New Roman" panose="02020603050405020304" pitchFamily="18" charset="0"/>
              </a:rPr>
              <a:t> </a:t>
            </a:r>
            <a:r>
              <a:rPr lang="sr-Latn-BA" altLang="sr-Latn-RS" sz="2400" i="1" kern="0" dirty="0">
                <a:cs typeface="Times New Roman" panose="02020603050405020304" pitchFamily="18" charset="0"/>
              </a:rPr>
              <a:t>(ratne rane)</a:t>
            </a:r>
            <a:endParaRPr lang="en-US" altLang="sr-Latn-RS" sz="2400" kern="0" dirty="0"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400" b="1" kern="0" dirty="0">
                <a:cs typeface="Times New Roman" panose="02020603050405020304" pitchFamily="18" charset="0"/>
              </a:rPr>
              <a:t>AKUTNA RANA</a:t>
            </a:r>
            <a:r>
              <a:rPr lang="sr-Latn-BA" altLang="sr-Latn-RS" sz="2400" b="1" kern="0" dirty="0">
                <a:cs typeface="Times New Roman" panose="02020603050405020304" pitchFamily="18" charset="0"/>
              </a:rPr>
              <a:t> -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rane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čiji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proces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zarastanja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traje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u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očekivanom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prosjeku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b="1" u="sng" kern="0" dirty="0">
                <a:cs typeface="Times New Roman" panose="02020603050405020304" pitchFamily="18" charset="0"/>
              </a:rPr>
              <a:t>od 21 dan 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koji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prolazi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kroz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tri faze: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b="1" i="1" kern="0" dirty="0" err="1">
                <a:cs typeface="Times New Roman" panose="02020603050405020304" pitchFamily="18" charset="0"/>
              </a:rPr>
              <a:t>čišćenja</a:t>
            </a:r>
            <a:r>
              <a:rPr lang="en-US" altLang="sr-Latn-RS" sz="2400" b="1" i="1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b="1" i="1" kern="0" dirty="0" err="1">
                <a:cs typeface="Times New Roman" panose="02020603050405020304" pitchFamily="18" charset="0"/>
              </a:rPr>
              <a:t>ili</a:t>
            </a:r>
            <a:r>
              <a:rPr lang="en-US" altLang="sr-Latn-RS" sz="2400" b="1" i="1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b="1" i="1" kern="0" dirty="0" err="1">
                <a:cs typeface="Times New Roman" panose="02020603050405020304" pitchFamily="18" charset="0"/>
              </a:rPr>
              <a:t>eksudacije</a:t>
            </a:r>
            <a:r>
              <a:rPr lang="sr-Latn-RS" altLang="sr-Latn-RS" sz="2400" b="1" i="1" kern="0" dirty="0">
                <a:cs typeface="Times New Roman" panose="02020603050405020304" pitchFamily="18" charset="0"/>
              </a:rPr>
              <a:t> </a:t>
            </a:r>
            <a:r>
              <a:rPr lang="sr-Latn-RS" altLang="sr-Latn-RS" sz="2400" i="1" kern="0" dirty="0">
                <a:cs typeface="Times New Roman" panose="02020603050405020304" pitchFamily="18" charset="0"/>
              </a:rPr>
              <a:t>(zapaljenska faza)</a:t>
            </a:r>
            <a:r>
              <a:rPr lang="en-US" altLang="sr-Latn-RS" sz="2400" b="1" i="1" kern="0" dirty="0">
                <a:cs typeface="Times New Roman" panose="02020603050405020304" pitchFamily="18" charset="0"/>
              </a:rPr>
              <a:t>,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400" b="1" i="1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b="1" i="1" kern="0" dirty="0" err="1">
                <a:cs typeface="Times New Roman" panose="02020603050405020304" pitchFamily="18" charset="0"/>
              </a:rPr>
              <a:t>granulizacije</a:t>
            </a:r>
            <a:r>
              <a:rPr lang="en-US" altLang="sr-Latn-RS" sz="2400" b="1" i="1" kern="0" dirty="0">
                <a:cs typeface="Times New Roman" panose="02020603050405020304" pitchFamily="18" charset="0"/>
              </a:rPr>
              <a:t> </a:t>
            </a:r>
            <a:r>
              <a:rPr lang="sr-Latn-RS" altLang="sr-Latn-RS" sz="2400" i="1" kern="0" dirty="0">
                <a:cs typeface="Times New Roman" panose="02020603050405020304" pitchFamily="18" charset="0"/>
              </a:rPr>
              <a:t>(proliferacije) </a:t>
            </a:r>
            <a:r>
              <a:rPr lang="en-US" altLang="sr-Latn-RS" sz="2400" i="1" kern="0" dirty="0" err="1">
                <a:cs typeface="Times New Roman" panose="02020603050405020304" pitchFamily="18" charset="0"/>
              </a:rPr>
              <a:t>i</a:t>
            </a:r>
            <a:endParaRPr lang="en-US" altLang="sr-Latn-RS" sz="2400" i="1" kern="0" dirty="0"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400" b="1" i="1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b="1" i="1" kern="0" dirty="0" err="1">
                <a:cs typeface="Times New Roman" panose="02020603050405020304" pitchFamily="18" charset="0"/>
              </a:rPr>
              <a:t>epitelizacije</a:t>
            </a:r>
            <a:r>
              <a:rPr lang="en-US" altLang="sr-Latn-RS" sz="2400" b="1" i="1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i="1" kern="0" dirty="0">
                <a:cs typeface="Times New Roman" panose="02020603050405020304" pitchFamily="18" charset="0"/>
              </a:rPr>
              <a:t>(faze </a:t>
            </a:r>
            <a:r>
              <a:rPr lang="en-US" altLang="sr-Latn-RS" sz="2400" i="1" kern="0" dirty="0" err="1">
                <a:cs typeface="Times New Roman" panose="02020603050405020304" pitchFamily="18" charset="0"/>
              </a:rPr>
              <a:t>sazrjevanja</a:t>
            </a:r>
            <a:r>
              <a:rPr lang="en-US" altLang="sr-Latn-RS" sz="2400" i="1" kern="0" dirty="0"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400" i="1" kern="0" dirty="0">
                <a:cs typeface="Times New Roman" panose="02020603050405020304" pitchFamily="18" charset="0"/>
              </a:rPr>
              <a:t> </a:t>
            </a:r>
            <a:r>
              <a:rPr lang="sr-Latn-BA" altLang="sr-Latn-RS" sz="2400" kern="0" dirty="0">
                <a:cs typeface="Times New Roman" panose="02020603050405020304" pitchFamily="18" charset="0"/>
              </a:rPr>
              <a:t>F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aze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se 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nadovezuju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jedna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na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drugu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i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u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normalnim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okolnostima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rana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zarasta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b="1" u="sng" kern="0" dirty="0">
                <a:cs typeface="Times New Roman" panose="02020603050405020304" pitchFamily="18" charset="0"/>
              </a:rPr>
              <a:t>za tri </a:t>
            </a:r>
            <a:r>
              <a:rPr lang="en-US" altLang="sr-Latn-RS" sz="2400" b="1" u="sng" kern="0" dirty="0" err="1">
                <a:cs typeface="Times New Roman" panose="02020603050405020304" pitchFamily="18" charset="0"/>
              </a:rPr>
              <a:t>nedelje</a:t>
            </a:r>
            <a:r>
              <a:rPr lang="en-US" altLang="sr-Latn-RS" sz="2400" b="1" u="sng" kern="0" dirty="0"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sr-Latn-RS" sz="2400" kern="0" dirty="0" err="1">
                <a:cs typeface="Times New Roman" panose="02020603050405020304" pitchFamily="18" charset="0"/>
              </a:rPr>
              <a:t>Ukoliko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se to ne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dogodi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u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ovom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periodu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cs typeface="Times New Roman" panose="02020603050405020304" pitchFamily="18" charset="0"/>
              </a:rPr>
              <a:t>ona</a:t>
            </a:r>
            <a:r>
              <a:rPr lang="en-US" altLang="sr-Latn-RS" sz="2400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b="1" u="sng" kern="0" dirty="0" err="1">
                <a:cs typeface="Times New Roman" panose="02020603050405020304" pitchFamily="18" charset="0"/>
              </a:rPr>
              <a:t>prelazi</a:t>
            </a:r>
            <a:r>
              <a:rPr lang="en-US" altLang="sr-Latn-RS" sz="2400" b="1" u="sng" kern="0" dirty="0">
                <a:cs typeface="Times New Roman" panose="02020603050405020304" pitchFamily="18" charset="0"/>
              </a:rPr>
              <a:t> u </a:t>
            </a:r>
            <a:r>
              <a:rPr lang="en-US" altLang="sr-Latn-RS" sz="2400" b="1" u="sng" kern="0" dirty="0" err="1">
                <a:cs typeface="Times New Roman" panose="02020603050405020304" pitchFamily="18" charset="0"/>
              </a:rPr>
              <a:t>hronični</a:t>
            </a:r>
            <a:r>
              <a:rPr lang="en-US" altLang="sr-Latn-RS" sz="2400" b="1" u="sng" kern="0" dirty="0">
                <a:cs typeface="Times New Roman" panose="02020603050405020304" pitchFamily="18" charset="0"/>
              </a:rPr>
              <a:t> </a:t>
            </a:r>
            <a:r>
              <a:rPr lang="en-US" altLang="sr-Latn-RS" sz="2400" b="1" u="sng" kern="0" dirty="0" err="1">
                <a:cs typeface="Times New Roman" panose="02020603050405020304" pitchFamily="18" charset="0"/>
              </a:rPr>
              <a:t>oblik</a:t>
            </a:r>
            <a:r>
              <a:rPr lang="en-US" altLang="sr-Latn-RS" sz="2400" b="1" u="sng" kern="0" dirty="0"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r-Latn-RS" altLang="sr-Latn-RS" sz="2200" kern="0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0E376-C97A-4D02-B989-B9941D19A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91681"/>
            <a:ext cx="2308527" cy="2433152"/>
          </a:xfrm>
          <a:prstGeom prst="rect">
            <a:avLst/>
          </a:prstGeom>
        </p:spPr>
      </p:pic>
      <p:pic>
        <p:nvPicPr>
          <p:cNvPr id="8" name="Picture 2" descr="Дебело черво (Intestinum crassum) | Анатомия">
            <a:extLst>
              <a:ext uri="{FF2B5EF4-FFF2-40B4-BE49-F238E27FC236}">
                <a16:creationId xmlns:a16="http://schemas.microsoft.com/office/drawing/2014/main" id="{2BA5800D-1323-482F-80B2-0A5BA6B1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43" y="3895360"/>
            <a:ext cx="2250233" cy="180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3A646-4D45-41B0-86F8-F293A6AB4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669" y="2464385"/>
            <a:ext cx="2554591" cy="35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8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AAA0-D6FC-4EE8-B8F4-C53813C6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z="4800" dirty="0"/>
              <a:t>Anatomija lokomotornog sistema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45911-1292-4662-A795-C09833D86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1559" y="1967032"/>
            <a:ext cx="5223276" cy="4023360"/>
          </a:xfrm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KOST (OS)</a:t>
            </a:r>
            <a:r>
              <a:rPr lang="en-US" sz="2400" dirty="0"/>
              <a:t> – </a:t>
            </a:r>
            <a:r>
              <a:rPr lang="en-US" sz="2400" dirty="0" err="1"/>
              <a:t>tvrd</a:t>
            </a:r>
            <a:r>
              <a:rPr lang="en-US" sz="2400" dirty="0"/>
              <a:t> organ, </a:t>
            </a:r>
            <a:r>
              <a:rPr lang="en-US" sz="2400" dirty="0" err="1"/>
              <a:t>osigurava</a:t>
            </a:r>
            <a:r>
              <a:rPr lang="en-US" sz="2400" dirty="0"/>
              <a:t> </a:t>
            </a:r>
            <a:r>
              <a:rPr lang="en-US" sz="2400" dirty="0" err="1"/>
              <a:t>stabilnost</a:t>
            </a:r>
            <a:r>
              <a:rPr lang="en-US" sz="2400" dirty="0"/>
              <a:t> t</a:t>
            </a:r>
            <a:r>
              <a:rPr lang="sr-Latn-BA" sz="2400" dirty="0"/>
              <a:t>j</a:t>
            </a:r>
            <a:r>
              <a:rPr lang="en-US" sz="2400" dirty="0" err="1"/>
              <a:t>ela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pruža</a:t>
            </a:r>
            <a:r>
              <a:rPr lang="en-US" sz="2400" dirty="0"/>
              <a:t> </a:t>
            </a:r>
            <a:r>
              <a:rPr lang="en-US" sz="2400" dirty="0" err="1"/>
              <a:t>dovoljnu</a:t>
            </a:r>
            <a:r>
              <a:rPr lang="en-US" sz="2400" dirty="0"/>
              <a:t> </a:t>
            </a:r>
            <a:r>
              <a:rPr lang="en-US" sz="2400" dirty="0" err="1"/>
              <a:t>otpornost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pritiske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istezanje</a:t>
            </a:r>
            <a:r>
              <a:rPr lang="en-US" sz="2400" dirty="0"/>
              <a:t> </a:t>
            </a:r>
            <a:endParaRPr lang="sr-Latn-BA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ZGLOB (ARTICULATIO)</a:t>
            </a:r>
            <a:r>
              <a:rPr lang="en-US" sz="2400" dirty="0"/>
              <a:t>– </a:t>
            </a:r>
            <a:r>
              <a:rPr lang="en-US" sz="2400" dirty="0" err="1"/>
              <a:t>skup</a:t>
            </a:r>
            <a:r>
              <a:rPr lang="en-US" sz="2400" dirty="0"/>
              <a:t> </a:t>
            </a:r>
            <a:r>
              <a:rPr lang="en-US" sz="2400" dirty="0" err="1"/>
              <a:t>elemenata</a:t>
            </a:r>
            <a:r>
              <a:rPr lang="en-US" sz="2400" dirty="0"/>
              <a:t> </a:t>
            </a:r>
            <a:r>
              <a:rPr lang="en-US" sz="2400" dirty="0" err="1"/>
              <a:t>pomoću</a:t>
            </a:r>
            <a:r>
              <a:rPr lang="en-US" sz="2400" dirty="0"/>
              <a:t> </a:t>
            </a:r>
            <a:r>
              <a:rPr lang="en-US" sz="2400" dirty="0" err="1"/>
              <a:t>kojih</a:t>
            </a:r>
            <a:r>
              <a:rPr lang="en-US" sz="2400" dirty="0"/>
              <a:t> se </a:t>
            </a:r>
            <a:r>
              <a:rPr lang="en-US" sz="2400" dirty="0" err="1"/>
              <a:t>kosti</a:t>
            </a:r>
            <a:r>
              <a:rPr lang="en-US" sz="2400" dirty="0"/>
              <a:t> me</a:t>
            </a:r>
            <a:r>
              <a:rPr lang="sr-Latn-BA" sz="2400" dirty="0"/>
              <a:t>đ</a:t>
            </a:r>
            <a:r>
              <a:rPr lang="en-US" sz="2400" dirty="0" err="1"/>
              <a:t>usobno</a:t>
            </a:r>
            <a:r>
              <a:rPr lang="en-US" sz="2400" dirty="0"/>
              <a:t> </a:t>
            </a:r>
            <a:r>
              <a:rPr lang="en-US" sz="2400" dirty="0" err="1"/>
              <a:t>spajaju</a:t>
            </a:r>
            <a:r>
              <a:rPr lang="en-US" sz="2400" dirty="0"/>
              <a:t> </a:t>
            </a:r>
            <a:endParaRPr lang="sr-Latn-BA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MIŠIĆ (MUSCULUS) </a:t>
            </a:r>
            <a:r>
              <a:rPr lang="en-US" sz="2400" dirty="0"/>
              <a:t>– </a:t>
            </a:r>
            <a:r>
              <a:rPr lang="en-US" sz="2400" dirty="0" err="1"/>
              <a:t>mek</a:t>
            </a:r>
            <a:r>
              <a:rPr lang="en-US" sz="2400" dirty="0"/>
              <a:t> </a:t>
            </a:r>
            <a:r>
              <a:rPr lang="en-US" sz="2400" dirty="0" err="1"/>
              <a:t>elasti</a:t>
            </a:r>
            <a:r>
              <a:rPr lang="sr-Latn-BA" sz="2400" dirty="0"/>
              <a:t>č</a:t>
            </a:r>
            <a:r>
              <a:rPr lang="en-US" sz="2400" dirty="0"/>
              <a:t>an organ, </a:t>
            </a:r>
            <a:r>
              <a:rPr lang="en-US" sz="2400" dirty="0" err="1"/>
              <a:t>sposoban</a:t>
            </a:r>
            <a:r>
              <a:rPr lang="en-US" sz="2400" dirty="0"/>
              <a:t> da se gr</a:t>
            </a:r>
            <a:r>
              <a:rPr lang="sr-Latn-BA" sz="2400" dirty="0"/>
              <a:t>č</a:t>
            </a:r>
            <a:r>
              <a:rPr lang="en-US" sz="2400" dirty="0" err="1"/>
              <a:t>i</a:t>
            </a:r>
            <a:r>
              <a:rPr lang="en-US" sz="2400" dirty="0"/>
              <a:t> (</a:t>
            </a:r>
            <a:r>
              <a:rPr lang="en-US" sz="2400" dirty="0" err="1"/>
              <a:t>kontrahuje</a:t>
            </a:r>
            <a:r>
              <a:rPr lang="en-US" sz="2400" dirty="0"/>
              <a:t>) </a:t>
            </a:r>
            <a:r>
              <a:rPr lang="en-US" sz="2400" dirty="0" err="1"/>
              <a:t>i</a:t>
            </a:r>
            <a:r>
              <a:rPr lang="en-US" sz="2400" dirty="0"/>
              <a:t> da </a:t>
            </a:r>
            <a:r>
              <a:rPr lang="en-US" sz="2400" dirty="0" err="1"/>
              <a:t>svojom</a:t>
            </a:r>
            <a:r>
              <a:rPr lang="en-US" sz="2400" dirty="0"/>
              <a:t> </a:t>
            </a:r>
            <a:r>
              <a:rPr lang="en-US" sz="2400" dirty="0" err="1"/>
              <a:t>kontrakcijom</a:t>
            </a:r>
            <a:r>
              <a:rPr lang="en-US" sz="2400" dirty="0"/>
              <a:t> </a:t>
            </a:r>
            <a:r>
              <a:rPr lang="en-US" sz="2400" dirty="0" err="1"/>
              <a:t>vrši</a:t>
            </a:r>
            <a:r>
              <a:rPr lang="en-US" sz="2400" dirty="0"/>
              <a:t> </a:t>
            </a:r>
            <a:r>
              <a:rPr lang="en-US" sz="2400" dirty="0" err="1"/>
              <a:t>pokret</a:t>
            </a:r>
            <a:r>
              <a:rPr lang="en-US" sz="2400" dirty="0"/>
              <a:t> u </a:t>
            </a:r>
            <a:r>
              <a:rPr lang="en-US" sz="2400" dirty="0" err="1"/>
              <a:t>zglobu</a:t>
            </a:r>
            <a:endParaRPr lang="en-US" sz="2400" dirty="0"/>
          </a:p>
        </p:txBody>
      </p:sp>
      <p:pic>
        <p:nvPicPr>
          <p:cNvPr id="6" name="Picture 2" descr="ISPITIVANJE TERMIČKOG DEJSTVA MAŠINSKIH ROTIRAJUĆIH INSTRUMENATA NA KOST">
            <a:extLst>
              <a:ext uri="{FF2B5EF4-FFF2-40B4-BE49-F238E27FC236}">
                <a16:creationId xmlns:a16="http://schemas.microsoft.com/office/drawing/2014/main" id="{3DC67AF4-B935-49F8-BD16-2ED4E34C91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1967032"/>
            <a:ext cx="4301473" cy="4023359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247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51732"/>
          </a:xfrm>
        </p:spPr>
        <p:txBody>
          <a:bodyPr/>
          <a:lstStyle/>
          <a:p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539" y="1845733"/>
            <a:ext cx="5596500" cy="4601719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  <a:r>
              <a:rPr lang="sr-Latn-BA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altLang="sr-Latn-RS" sz="2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hirur</a:t>
            </a:r>
            <a:r>
              <a:rPr lang="sr-Latn-BA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</a:t>
            </a:r>
            <a:r>
              <a:rPr lang="en-US" altLang="sr-Latn-RS" sz="2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principi</a:t>
            </a:r>
            <a:r>
              <a:rPr lang="en-US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obrade</a:t>
            </a:r>
            <a:r>
              <a:rPr lang="en-US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rane</a:t>
            </a:r>
            <a:endParaRPr lang="sr-Latn-RS" altLang="sr-Latn-R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Latn-BA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Primarna obrada rane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BA" altLang="sr-Latn-RS" sz="2400" b="1" i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4K-kolor,kontraktilnost,konzistencija, krvarenje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Anibiotska zaštita po protokolu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Pranje, garniranje...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Koža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Potkožno tkivo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Mišić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sr-Latn-RS" sz="2400" kern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Obrada</a:t>
            </a:r>
            <a:r>
              <a:rPr lang="en-US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sr-Latn-RS" sz="2400" kern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ubodne</a:t>
            </a:r>
            <a:r>
              <a:rPr lang="en-US" altLang="sr-Latn-RS" sz="24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sr-Latn-RS" sz="2400" kern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rane</a:t>
            </a:r>
            <a:endParaRPr lang="en-US" altLang="sr-Latn-RS" sz="24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sr-Latn-RS" altLang="sr-Latn-RS" kern="0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90B98F-31E7-4761-9F15-C6582DA31B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82" y="143768"/>
            <a:ext cx="3480318" cy="3285232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201E-33E6-4B5F-92A2-963A410B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94" y="3652130"/>
            <a:ext cx="4049486" cy="2919266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726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192" y="1222310"/>
            <a:ext cx="10670488" cy="523447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r-Latn-BA" altLang="sr-Latn-RS" sz="2200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ZARASTANJE RANE</a:t>
            </a:r>
            <a:endParaRPr lang="sr-Latn-RS" altLang="sr-Latn-RS" sz="2200" b="1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sr-Latn-RS" sz="2200" b="1" i="1" kern="0" dirty="0" err="1"/>
              <a:t>Inflamatorna</a:t>
            </a:r>
            <a:r>
              <a:rPr lang="en-US" altLang="sr-Latn-RS" sz="2200" b="1" i="1" kern="0" dirty="0"/>
              <a:t> (</a:t>
            </a:r>
            <a:r>
              <a:rPr lang="en-US" altLang="sr-Latn-RS" sz="2200" b="1" i="1" kern="0" dirty="0" err="1"/>
              <a:t>reaktivna</a:t>
            </a:r>
            <a:r>
              <a:rPr lang="en-US" altLang="sr-Latn-RS" sz="2200" b="1" i="1" kern="0" dirty="0"/>
              <a:t>, </a:t>
            </a:r>
            <a:r>
              <a:rPr lang="en-US" altLang="sr-Latn-RS" sz="2200" b="1" i="1" kern="0" dirty="0" err="1"/>
              <a:t>stimulativna</a:t>
            </a:r>
            <a:r>
              <a:rPr lang="en-US" altLang="sr-Latn-RS" sz="2200" b="1" i="1" kern="0" dirty="0"/>
              <a:t>)</a:t>
            </a:r>
            <a:r>
              <a:rPr lang="sr-Latn-BA" altLang="sr-Latn-RS" sz="2200" b="1" i="1" kern="0" dirty="0"/>
              <a:t> faza,</a:t>
            </a:r>
            <a:r>
              <a:rPr lang="sr-Latn-BA" altLang="sr-Latn-RS" sz="2200" i="1" kern="0" dirty="0"/>
              <a:t>o</a:t>
            </a:r>
            <a:r>
              <a:rPr lang="hr-HR" sz="2200" kern="0" dirty="0"/>
              <a:t>slobađa histamin, leukotaksin, bradikinin, povećava se vaskularna permeabilnost.Ph  čak do 6,4 -kiseloj sredini, koja uzrokuje  hiperemiju i uvećan volumen extra i intra celularne tečnosti.</a:t>
            </a:r>
            <a:r>
              <a:rPr lang="en-US" altLang="sr-Latn-RS" sz="2200" kern="0" dirty="0">
                <a:cs typeface="Times New Roman" panose="02020603050405020304" pitchFamily="18" charset="0"/>
              </a:rPr>
              <a:t>T</a:t>
            </a:r>
            <a:r>
              <a:rPr lang="vi-VN" altLang="sr-Latn-RS" sz="2200" kern="0" dirty="0">
                <a:cs typeface="Times New Roman" panose="02020603050405020304" pitchFamily="18" charset="0"/>
              </a:rPr>
              <a:t>rećeg dana nakon </a:t>
            </a:r>
            <a:r>
              <a:rPr lang="sr-Latn-BA" altLang="sr-Latn-RS" sz="2200" kern="0" dirty="0">
                <a:cs typeface="Times New Roman" panose="02020603050405020304" pitchFamily="18" charset="0"/>
              </a:rPr>
              <a:t>povrede</a:t>
            </a:r>
            <a:r>
              <a:rPr lang="vi-VN" altLang="sr-Latn-RS" sz="2200" kern="0" dirty="0">
                <a:cs typeface="Times New Roman" panose="02020603050405020304" pitchFamily="18" charset="0"/>
              </a:rPr>
              <a:t> dolazi do stvaranja krvnih </a:t>
            </a:r>
            <a:r>
              <a:rPr lang="sr-Latn-BA" altLang="sr-Latn-RS" sz="2200" kern="0" dirty="0">
                <a:cs typeface="Times New Roman" panose="02020603050405020304" pitchFamily="18" charset="0"/>
              </a:rPr>
              <a:t>sudova</a:t>
            </a:r>
            <a:r>
              <a:rPr lang="vi-VN" altLang="sr-Latn-RS" sz="2200" kern="0" dirty="0">
                <a:cs typeface="Times New Roman" panose="02020603050405020304" pitchFamily="18" charset="0"/>
              </a:rPr>
              <a:t> i počinje rast neozlijeđenih vaskularnih struktura</a:t>
            </a:r>
            <a:r>
              <a:rPr lang="sr-Latn-RS" altLang="sr-Latn-RS" sz="2200" kern="0" dirty="0">
                <a:cs typeface="Times New Roman" panose="02020603050405020304" pitchFamily="18" charset="0"/>
              </a:rPr>
              <a:t>,</a:t>
            </a:r>
            <a:r>
              <a:rPr lang="vi-VN" altLang="sr-Latn-RS" sz="2200" kern="0" dirty="0">
                <a:cs typeface="Times New Roman" panose="02020603050405020304" pitchFamily="18" charset="0"/>
              </a:rPr>
              <a:t> </a:t>
            </a:r>
            <a:r>
              <a:rPr lang="hr-HR" sz="2200" kern="0" dirty="0"/>
              <a:t>Periost počinje brzu proliferaciju, ćelije pluripotentne i stvaraju  fibroblaste, osteoblaste i ćelije sa hondrogenim karakteristikama</a:t>
            </a:r>
          </a:p>
          <a:p>
            <a:pPr marL="658368" lvl="1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hr-HR" sz="2200" kern="0" dirty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sr-Latn-RS" sz="2200" b="1" i="1" kern="0" dirty="0" err="1"/>
              <a:t>Faza</a:t>
            </a:r>
            <a:r>
              <a:rPr lang="en-US" altLang="sr-Latn-RS" sz="2200" b="1" i="1" kern="0" dirty="0"/>
              <a:t> </a:t>
            </a:r>
            <a:r>
              <a:rPr lang="en-US" altLang="sr-Latn-RS" sz="2200" b="1" i="1" kern="0" dirty="0" err="1"/>
              <a:t>proliferacije</a:t>
            </a:r>
            <a:r>
              <a:rPr lang="en-US" altLang="sr-Latn-RS" sz="2200" b="1" i="1" kern="0" dirty="0"/>
              <a:t> </a:t>
            </a:r>
            <a:r>
              <a:rPr lang="sr-Latn-RS" altLang="sr-Latn-RS" sz="2200" b="1" i="1" kern="0" dirty="0"/>
              <a:t> rane  </a:t>
            </a:r>
            <a:r>
              <a:rPr lang="en-US" altLang="sr-Latn-RS" sz="2200" b="1" i="1" kern="0" dirty="0"/>
              <a:t>(</a:t>
            </a:r>
            <a:r>
              <a:rPr lang="en-US" altLang="sr-Latn-RS" sz="2200" b="1" i="1" kern="0" dirty="0" err="1"/>
              <a:t>oja</a:t>
            </a:r>
            <a:r>
              <a:rPr lang="sr-Latn-BA" altLang="sr-Latn-RS" sz="2200" b="1" i="1" kern="0" dirty="0"/>
              <a:t>č</a:t>
            </a:r>
            <a:r>
              <a:rPr lang="en-US" altLang="sr-Latn-RS" sz="2200" b="1" i="1" kern="0" dirty="0" err="1"/>
              <a:t>avanja</a:t>
            </a:r>
            <a:r>
              <a:rPr lang="en-US" altLang="sr-Latn-RS" sz="2200" b="1" i="1" kern="0" dirty="0"/>
              <a:t>, u</a:t>
            </a:r>
            <a:r>
              <a:rPr lang="sr-Latn-BA" altLang="sr-Latn-RS" sz="2200" b="1" i="1" kern="0" dirty="0"/>
              <a:t>č</a:t>
            </a:r>
            <a:r>
              <a:rPr lang="en-US" altLang="sr-Latn-RS" sz="2200" b="1" i="1" kern="0" dirty="0" err="1"/>
              <a:t>vr</a:t>
            </a:r>
            <a:r>
              <a:rPr lang="sr-Latn-BA" altLang="sr-Latn-RS" sz="2200" b="1" i="1" kern="0" dirty="0"/>
              <a:t>šć</a:t>
            </a:r>
            <a:r>
              <a:rPr lang="en-US" altLang="sr-Latn-RS" sz="2200" b="1" i="1" kern="0" dirty="0" err="1"/>
              <a:t>ivanja</a:t>
            </a:r>
            <a:r>
              <a:rPr lang="en-US" altLang="sr-Latn-RS" sz="2200" b="1" i="1" kern="0" dirty="0"/>
              <a:t>)</a:t>
            </a:r>
            <a:r>
              <a:rPr lang="vi-VN" altLang="sr-Latn-RS" sz="2200" kern="0" dirty="0">
                <a:cs typeface="Times New Roman" panose="02020603050405020304" pitchFamily="18" charset="0"/>
              </a:rPr>
              <a:t>defekt ispunjen granulacijskim tkivom</a:t>
            </a:r>
            <a:r>
              <a:rPr lang="sr-Latn-BA" altLang="sr-Latn-RS" sz="2200" kern="0" dirty="0">
                <a:cs typeface="Times New Roman" panose="02020603050405020304" pitchFamily="18" charset="0"/>
              </a:rPr>
              <a:t>; k</a:t>
            </a:r>
            <a:r>
              <a:rPr lang="vi-VN" altLang="sr-Latn-RS" sz="2200" kern="0" dirty="0">
                <a:cs typeface="Times New Roman" panose="02020603050405020304" pitchFamily="18" charset="0"/>
              </a:rPr>
              <a:t>olagenska vlakna koja su nasumce razbacana enzimatski se razlažu i stvaraju se nova</a:t>
            </a:r>
            <a:r>
              <a:rPr lang="sr-Latn-RS" altLang="sr-Latn-RS" sz="2200" kern="0" dirty="0">
                <a:cs typeface="Times New Roman" panose="02020603050405020304" pitchFamily="18" charset="0"/>
              </a:rPr>
              <a:t> </a:t>
            </a:r>
            <a:r>
              <a:rPr lang="vi-VN" altLang="sr-Latn-RS" sz="2200" kern="0" dirty="0">
                <a:cs typeface="Times New Roman" panose="02020603050405020304" pitchFamily="18" charset="0"/>
              </a:rPr>
              <a:t> koja premošćuju ranu na </a:t>
            </a:r>
            <a:r>
              <a:rPr lang="sr-Latn-BA" altLang="sr-Latn-RS" sz="2200" kern="0" dirty="0">
                <a:cs typeface="Times New Roman" panose="02020603050405020304" pitchFamily="18" charset="0"/>
              </a:rPr>
              <a:t>konstruktivan </a:t>
            </a:r>
            <a:r>
              <a:rPr lang="vi-VN" altLang="sr-Latn-RS" sz="2200" kern="0" dirty="0">
                <a:cs typeface="Times New Roman" panose="02020603050405020304" pitchFamily="18" charset="0"/>
              </a:rPr>
              <a:t> način</a:t>
            </a:r>
            <a:r>
              <a:rPr lang="sr-Latn-RS" altLang="sr-Latn-RS" sz="2200" kern="0" dirty="0">
                <a:cs typeface="Times New Roman" panose="02020603050405020304" pitchFamily="18" charset="0"/>
              </a:rPr>
              <a:t> i</a:t>
            </a:r>
            <a:r>
              <a:rPr lang="vi-VN" altLang="sr-Latn-RS" sz="2200" kern="0" dirty="0">
                <a:cs typeface="Times New Roman" panose="02020603050405020304" pitchFamily="18" charset="0"/>
              </a:rPr>
              <a:t> rana posta</a:t>
            </a:r>
            <a:r>
              <a:rPr lang="sr-Latn-RS" altLang="sr-Latn-RS" sz="2200" kern="0" dirty="0">
                <a:cs typeface="Times New Roman" panose="02020603050405020304" pitchFamily="18" charset="0"/>
              </a:rPr>
              <a:t>je</a:t>
            </a:r>
            <a:r>
              <a:rPr lang="vi-VN" altLang="sr-Latn-RS" sz="2200" kern="0" dirty="0">
                <a:cs typeface="Times New Roman" panose="02020603050405020304" pitchFamily="18" charset="0"/>
              </a:rPr>
              <a:t> progresivno tvrđa.</a:t>
            </a:r>
            <a:r>
              <a:rPr lang="sr-Latn-RS" altLang="sr-Latn-RS" sz="2200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hr-HR" sz="2200" kern="0" dirty="0"/>
              <a:t>Nizak O</a:t>
            </a:r>
            <a:r>
              <a:rPr lang="hr-HR" sz="2200" kern="0" baseline="-25000" dirty="0"/>
              <a:t>2</a:t>
            </a:r>
            <a:r>
              <a:rPr lang="hr-HR" sz="2200" kern="0" dirty="0"/>
              <a:t> stimuliše stvaranje hondoblasta i osteoblasta i oslobaća jone Ca Poslije 8-16 sati  iz neoštećenog periosta, endostata krvni sudova  proloferišu  i donose jone Ca Diferenciraju  fibrozno tkivo, stvaraju hondroblasti, hondrociti koji u vidu trabekula i ostrvaca perihondrijuma urastaju i zamjenjuju fibrozno tkivo Formiraju PREOSALNO TKIVO u u koje se taloži  soli CA i počinje stvaranja kosti.Potreban mir među fragmentima!</a:t>
            </a:r>
          </a:p>
          <a:p>
            <a:pPr marL="36576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sr-Latn-CS" sz="2200" kern="0" dirty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sr-Latn-RS" sz="2200" b="1" i="1" dirty="0"/>
              <a:t>Faza sazrijevanja ožiljaka, </a:t>
            </a:r>
            <a:r>
              <a:rPr lang="sr-Latn-RS" sz="2200" dirty="0"/>
              <a:t>epitel se samostalno reparira mehanizmima proliferacije i migracije. Epitelno tkivo je prilagođeno hipoksičnim uslovima u rani. Ove ćelije brže napreduju kada se rani dodaje kisik.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350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116" y="-120713"/>
            <a:ext cx="7412239" cy="1450757"/>
          </a:xfrm>
        </p:spPr>
        <p:txBody>
          <a:bodyPr/>
          <a:lstStyle/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3810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hr-HR" sz="2400" b="1" kern="0" dirty="0"/>
              <a:t>Fraktura</a:t>
            </a:r>
            <a:r>
              <a:rPr lang="hr-HR" sz="2400" kern="0" dirty="0"/>
              <a:t>  je djelimični  ili potpuni prekid kosti koji nastaje  kada mehanička sila prelazi  granicu  moguće fiziološke elastičnosti kosti. </a:t>
            </a:r>
          </a:p>
          <a:p>
            <a:pPr>
              <a:defRPr/>
            </a:pPr>
            <a:r>
              <a:rPr lang="hr-HR" sz="2400" b="1" kern="0" dirty="0"/>
              <a:t>Intraartikularni</a:t>
            </a:r>
            <a:r>
              <a:rPr lang="hr-HR" sz="2400" kern="0" dirty="0"/>
              <a:t>- prelom zahvata zglobne površne</a:t>
            </a:r>
          </a:p>
          <a:p>
            <a:pPr>
              <a:defRPr/>
            </a:pPr>
            <a:r>
              <a:rPr lang="hr-HR" sz="2400" b="1" kern="0" dirty="0"/>
              <a:t>Prema  određenoj koštanoj prominenciji </a:t>
            </a:r>
          </a:p>
          <a:p>
            <a:pPr lvl="1">
              <a:defRPr/>
            </a:pPr>
            <a:r>
              <a:rPr lang="hr-HR" sz="2000" kern="0" dirty="0"/>
              <a:t>med.maleolus,</a:t>
            </a:r>
          </a:p>
          <a:p>
            <a:pPr lvl="1">
              <a:defRPr/>
            </a:pPr>
            <a:r>
              <a:rPr lang="hr-HR" sz="2000" kern="0" dirty="0"/>
              <a:t>veliki trohanter, </a:t>
            </a:r>
          </a:p>
          <a:p>
            <a:pPr lvl="1">
              <a:defRPr/>
            </a:pPr>
            <a:r>
              <a:rPr lang="hr-HR" sz="2000" kern="0" dirty="0"/>
              <a:t>spina tibije...</a:t>
            </a:r>
            <a:endParaRPr lang="sr-Latn-CS" sz="2000" kern="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25C21-B8CC-4B88-83DB-AA24CF31E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 w="3810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hr-HR" sz="2400" b="1" kern="0" dirty="0"/>
              <a:t>Fissura</a:t>
            </a:r>
            <a:r>
              <a:rPr lang="hr-HR" sz="2400" kern="0" dirty="0"/>
              <a:t> - nepotpun prekid kosti.</a:t>
            </a:r>
          </a:p>
          <a:p>
            <a:pPr>
              <a:defRPr/>
            </a:pPr>
            <a:r>
              <a:rPr lang="hr-HR" sz="2400" b="1" kern="0" dirty="0"/>
              <a:t>Infrakcija</a:t>
            </a:r>
            <a:r>
              <a:rPr lang="hr-HR" sz="2400" kern="0" dirty="0"/>
              <a:t>- odlomljeni manji dio kosti.</a:t>
            </a:r>
          </a:p>
          <a:p>
            <a:pPr>
              <a:defRPr/>
            </a:pPr>
            <a:r>
              <a:rPr lang="hr-HR" sz="2400" b="1" kern="0" dirty="0"/>
              <a:t>Avulzioni</a:t>
            </a:r>
            <a:r>
              <a:rPr lang="hr-HR" sz="2400" kern="0" dirty="0"/>
              <a:t> - kada  tetivni ili ligg.pripoj otgrne dio kosti </a:t>
            </a:r>
          </a:p>
          <a:p>
            <a:pPr>
              <a:defRPr/>
            </a:pPr>
            <a:r>
              <a:rPr lang="hr-HR" sz="2400" b="1" kern="0" dirty="0"/>
              <a:t>Dijafizarni</a:t>
            </a:r>
          </a:p>
          <a:p>
            <a:pPr lvl="1">
              <a:defRPr/>
            </a:pPr>
            <a:r>
              <a:rPr lang="hr-HR" sz="2400" i="1" kern="0" dirty="0"/>
              <a:t>proksimalni</a:t>
            </a:r>
          </a:p>
          <a:p>
            <a:pPr lvl="1">
              <a:defRPr/>
            </a:pPr>
            <a:r>
              <a:rPr lang="hr-HR" sz="2400" i="1" kern="0" dirty="0"/>
              <a:t>srednji    </a:t>
            </a:r>
          </a:p>
          <a:p>
            <a:pPr lvl="1">
              <a:defRPr/>
            </a:pPr>
            <a:r>
              <a:rPr lang="hr-HR" sz="2400" i="1" kern="0" dirty="0"/>
              <a:t>distalni</a:t>
            </a:r>
            <a:endParaRPr lang="sr-Latn-CS" sz="2400" i="1" kern="0" dirty="0"/>
          </a:p>
          <a:p>
            <a:endParaRPr lang="en-US" dirty="0"/>
          </a:p>
        </p:txBody>
      </p:sp>
      <p:pic>
        <p:nvPicPr>
          <p:cNvPr id="5" name="Picture 11" descr="29092008535">
            <a:extLst>
              <a:ext uri="{FF2B5EF4-FFF2-40B4-BE49-F238E27FC236}">
                <a16:creationId xmlns:a16="http://schemas.microsoft.com/office/drawing/2014/main" id="{4F09F175-56FD-4346-89C9-1521F3463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0319" y="3564294"/>
            <a:ext cx="3761965" cy="28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BD98-5393-4913-BF26-47B354BC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824" y="286604"/>
            <a:ext cx="7124856" cy="945038"/>
          </a:xfrm>
        </p:spPr>
        <p:txBody>
          <a:bodyPr/>
          <a:lstStyle/>
          <a:p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1F1FE-4185-47C2-A51D-1E06CEBB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5837822" cy="4023360"/>
          </a:xfrm>
        </p:spPr>
        <p:txBody>
          <a:bodyPr/>
          <a:lstStyle/>
          <a:p>
            <a:pPr>
              <a:defRPr/>
            </a:pPr>
            <a:r>
              <a:rPr lang="sr-Latn-CS" b="1" kern="0" dirty="0"/>
              <a:t>FRACTURE</a:t>
            </a:r>
            <a:endParaRPr lang="en-US" b="1" kern="0" dirty="0"/>
          </a:p>
          <a:p>
            <a:pPr>
              <a:defRPr/>
            </a:pPr>
            <a:r>
              <a:rPr lang="hr-HR" sz="2800" b="1" i="1" kern="0" dirty="0">
                <a:solidFill>
                  <a:srgbClr val="FF0000"/>
                </a:solidFill>
              </a:rPr>
              <a:t>1</a:t>
            </a:r>
            <a:r>
              <a:rPr lang="hr-HR" b="1" i="1" kern="0" dirty="0"/>
              <a:t>.ZATVORENI</a:t>
            </a:r>
            <a:r>
              <a:rPr lang="hr-HR" kern="0" dirty="0"/>
              <a:t> </a:t>
            </a:r>
          </a:p>
          <a:p>
            <a:pPr lvl="1">
              <a:defRPr/>
            </a:pPr>
            <a:r>
              <a:rPr lang="hr-HR" sz="2400" kern="0" dirty="0"/>
              <a:t>prelomi fragmenti  slomljene kosti ne opšte sa spoljašnjom sredinom, mada mogu postojati samo površne povrede kože</a:t>
            </a:r>
            <a:endParaRPr lang="hr-HR" sz="4000" kern="0" dirty="0"/>
          </a:p>
          <a:p>
            <a:pPr>
              <a:defRPr/>
            </a:pPr>
            <a:r>
              <a:rPr lang="hr-HR" sz="2800" b="1" i="1" kern="0" dirty="0">
                <a:solidFill>
                  <a:srgbClr val="FF0000"/>
                </a:solidFill>
              </a:rPr>
              <a:t>2</a:t>
            </a:r>
            <a:r>
              <a:rPr lang="hr-HR" b="1" i="1" kern="0" dirty="0"/>
              <a:t>.OTVORENI</a:t>
            </a:r>
          </a:p>
          <a:p>
            <a:pPr lvl="1">
              <a:defRPr/>
            </a:pPr>
            <a:r>
              <a:rPr lang="hr-HR" sz="2400" kern="0" dirty="0"/>
              <a:t>slomljeni fragmenti su u kontaktu sa spljnjom sredinom, prekinut kontinuitet kože </a:t>
            </a:r>
            <a:endParaRPr lang="sr-Latn-CS" sz="2400" kern="0" dirty="0"/>
          </a:p>
          <a:p>
            <a:pPr>
              <a:defRPr/>
            </a:pPr>
            <a:endParaRPr lang="en-US" kern="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25C21-B8CC-4B88-83DB-AA24CF31E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6982" y="1836575"/>
            <a:ext cx="4937760" cy="4023360"/>
          </a:xfrm>
        </p:spPr>
        <p:txBody>
          <a:bodyPr/>
          <a:lstStyle/>
          <a:p>
            <a:pPr>
              <a:defRPr/>
            </a:pPr>
            <a:r>
              <a:rPr lang="hr-HR" b="1" i="1" kern="0" dirty="0"/>
              <a:t>ETIOLOŠKI</a:t>
            </a:r>
          </a:p>
          <a:p>
            <a:pPr lvl="1"/>
            <a:r>
              <a:rPr lang="sr-Latn-BA" b="1" i="1" dirty="0"/>
              <a:t>A.</a:t>
            </a:r>
            <a:r>
              <a:rPr lang="en-US" b="1" i="1" dirty="0" err="1"/>
              <a:t>Traumatski</a:t>
            </a:r>
            <a:r>
              <a:rPr lang="en-US" b="1" i="1" dirty="0"/>
              <a:t> </a:t>
            </a:r>
            <a:r>
              <a:rPr lang="en-US" b="1" i="1" dirty="0" err="1"/>
              <a:t>prelom</a:t>
            </a:r>
            <a:r>
              <a:rPr lang="en-US" b="1" i="1" dirty="0"/>
              <a:t> </a:t>
            </a:r>
            <a:endParaRPr lang="sr-Latn-RS" b="1" i="1" dirty="0"/>
          </a:p>
          <a:p>
            <a:pPr lvl="1"/>
            <a:r>
              <a:rPr lang="sr-Latn-BA" b="1" i="1" dirty="0"/>
              <a:t>B.</a:t>
            </a:r>
            <a:r>
              <a:rPr lang="en-US" b="1" i="1" dirty="0" err="1"/>
              <a:t>Patolo</a:t>
            </a:r>
            <a:r>
              <a:rPr lang="sr-Latn-RS" b="1" i="1" dirty="0"/>
              <a:t>š</a:t>
            </a:r>
            <a:r>
              <a:rPr lang="en-US" b="1" i="1" dirty="0"/>
              <a:t>ki </a:t>
            </a:r>
            <a:r>
              <a:rPr lang="en-US" b="1" i="1" dirty="0" err="1"/>
              <a:t>prelom</a:t>
            </a:r>
            <a:endParaRPr lang="sr-Latn-RS" b="1" i="1" dirty="0"/>
          </a:p>
          <a:p>
            <a:pPr lvl="1"/>
            <a:r>
              <a:rPr lang="sr-Latn-BA" b="1" i="1" dirty="0"/>
              <a:t>C. </a:t>
            </a:r>
            <a:r>
              <a:rPr lang="en-US" b="1" i="1" dirty="0" err="1"/>
              <a:t>Prelom</a:t>
            </a:r>
            <a:r>
              <a:rPr lang="en-US" b="1" i="1" dirty="0"/>
              <a:t> </a:t>
            </a:r>
            <a:r>
              <a:rPr lang="en-US" b="1" i="1" dirty="0" err="1"/>
              <a:t>zamora</a:t>
            </a:r>
            <a:endParaRPr lang="sr-Latn-RS" b="1" i="1" dirty="0"/>
          </a:p>
          <a:p>
            <a:endParaRPr lang="en-US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34A24D70-AA9E-42BA-AC15-B61590B6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86030" y="1900155"/>
            <a:ext cx="2001838" cy="2800350"/>
          </a:xfrm>
          <a:prstGeom prst="rect">
            <a:avLst/>
          </a:prstGeom>
          <a:noFill/>
        </p:spPr>
      </p:pic>
      <p:pic>
        <p:nvPicPr>
          <p:cNvPr id="7" name="Picture 6" descr="DSCF0107">
            <a:extLst>
              <a:ext uri="{FF2B5EF4-FFF2-40B4-BE49-F238E27FC236}">
                <a16:creationId xmlns:a16="http://schemas.microsoft.com/office/drawing/2014/main" id="{4F18589A-0FA4-4EBD-8185-E4CB5A51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18464" y="51144"/>
            <a:ext cx="2370671" cy="177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80B6F3E2-FA7F-497C-99F5-88EBA0ECD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0817" y="4708272"/>
            <a:ext cx="2041796" cy="220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SVEUČILIŠTE U ZAGREBU MEDICINSKI FAKULTET Kristina Bračić Prijelomi kostiju  podlaktice u djece DIPLOMSKI RAD Zagreb, PDF Бесплатно скидање">
            <a:extLst>
              <a:ext uri="{FF2B5EF4-FFF2-40B4-BE49-F238E27FC236}">
                <a16:creationId xmlns:a16="http://schemas.microsoft.com/office/drawing/2014/main" id="{D7AB2CA6-F9AC-4780-A025-1BF83ED9A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4"/>
            <a:ext cx="2734866" cy="188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0F539F-C9ED-4BAB-8363-80F1EE065774}"/>
              </a:ext>
            </a:extLst>
          </p:cNvPr>
          <p:cNvSpPr txBox="1"/>
          <p:nvPr/>
        </p:nvSpPr>
        <p:spPr>
          <a:xfrm flipH="1">
            <a:off x="579383" y="774441"/>
            <a:ext cx="26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3200" b="1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688939-2C09-4919-92DD-0907B1A41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73640"/>
            <a:ext cx="1859819" cy="1442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B735E6-A16F-4B28-837E-2AC5F4F7BFB2}"/>
              </a:ext>
            </a:extLst>
          </p:cNvPr>
          <p:cNvSpPr txBox="1"/>
          <p:nvPr/>
        </p:nvSpPr>
        <p:spPr>
          <a:xfrm flipH="1">
            <a:off x="173789" y="5277991"/>
            <a:ext cx="26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32ED2E-B37B-4743-B8BE-5EFC1C83CFE6}"/>
              </a:ext>
            </a:extLst>
          </p:cNvPr>
          <p:cNvSpPr txBox="1"/>
          <p:nvPr/>
        </p:nvSpPr>
        <p:spPr>
          <a:xfrm>
            <a:off x="10579039" y="1335066"/>
            <a:ext cx="307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400" b="1" dirty="0">
                <a:solidFill>
                  <a:schemeClr val="bg1"/>
                </a:solidFill>
              </a:rPr>
              <a:t>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5B5C3D-E7D7-483B-9E09-16A0052EE997}"/>
              </a:ext>
            </a:extLst>
          </p:cNvPr>
          <p:cNvSpPr txBox="1"/>
          <p:nvPr/>
        </p:nvSpPr>
        <p:spPr>
          <a:xfrm>
            <a:off x="11073793" y="3449161"/>
            <a:ext cx="352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b="1" dirty="0">
                <a:solidFill>
                  <a:schemeClr val="bg1"/>
                </a:solidFill>
              </a:rPr>
              <a:t>B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E5E7BF-ABE1-407B-AB29-57C55D133DF7}"/>
              </a:ext>
            </a:extLst>
          </p:cNvPr>
          <p:cNvSpPr txBox="1"/>
          <p:nvPr/>
        </p:nvSpPr>
        <p:spPr>
          <a:xfrm>
            <a:off x="11345699" y="5654138"/>
            <a:ext cx="352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b="1" dirty="0">
                <a:solidFill>
                  <a:schemeClr val="bg1"/>
                </a:solidFill>
              </a:rPr>
              <a:t>B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6E5A02-7126-4EEC-B673-07E72D781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853" y="4167390"/>
            <a:ext cx="1619250" cy="16192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33D9B4-7DFD-4E4F-8776-9503D8DFFD77}"/>
              </a:ext>
            </a:extLst>
          </p:cNvPr>
          <p:cNvSpPr txBox="1"/>
          <p:nvPr/>
        </p:nvSpPr>
        <p:spPr>
          <a:xfrm>
            <a:off x="8483377" y="5093325"/>
            <a:ext cx="406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3200" b="1" dirty="0">
                <a:solidFill>
                  <a:schemeClr val="bg1"/>
                </a:solidFill>
              </a:rPr>
              <a:t>C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04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B755215-48AA-4009-B375-57F15E90179E}"/>
              </a:ext>
            </a:extLst>
          </p:cNvPr>
          <p:cNvSpPr txBox="1">
            <a:spLocks/>
          </p:cNvSpPr>
          <p:nvPr/>
        </p:nvSpPr>
        <p:spPr>
          <a:xfrm>
            <a:off x="485192" y="152400"/>
            <a:ext cx="7333861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Latn-BA" sz="4000" b="1" dirty="0">
                <a:solidFill>
                  <a:srgbClr val="FF0000"/>
                </a:solidFill>
              </a:rPr>
              <a:t>Frakture, vrste frakture</a:t>
            </a:r>
          </a:p>
          <a:p>
            <a:pPr algn="ctr">
              <a:defRPr/>
            </a:pPr>
            <a:r>
              <a:rPr lang="hr-HR" sz="2000" kern="0" dirty="0">
                <a:solidFill>
                  <a:srgbClr val="FF0000"/>
                </a:solidFill>
              </a:rPr>
              <a:t>OTVORENI PRELOMI	po</a:t>
            </a:r>
            <a:r>
              <a:rPr lang="hr-HR" sz="3200" kern="0" dirty="0">
                <a:solidFill>
                  <a:srgbClr val="FF0000"/>
                </a:solidFill>
              </a:rPr>
              <a:t> GUSTILU</a:t>
            </a:r>
            <a:endParaRPr lang="en-US" sz="3200" kern="0" dirty="0">
              <a:solidFill>
                <a:srgbClr val="FF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1E59B5-CA8C-4AFD-8DFA-BA6BF310E55D}"/>
              </a:ext>
            </a:extLst>
          </p:cNvPr>
          <p:cNvSpPr txBox="1">
            <a:spLocks/>
          </p:cNvSpPr>
          <p:nvPr/>
        </p:nvSpPr>
        <p:spPr>
          <a:xfrm>
            <a:off x="485192" y="1521570"/>
            <a:ext cx="7333861" cy="4955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hr-HR" sz="2400" kern="0" dirty="0"/>
              <a:t> I stepen</a:t>
            </a:r>
            <a:endParaRPr lang="en-US" sz="2400" kern="0" dirty="0"/>
          </a:p>
          <a:p>
            <a:pPr lvl="1">
              <a:lnSpc>
                <a:spcPct val="80000"/>
              </a:lnSpc>
              <a:defRPr/>
            </a:pPr>
            <a:r>
              <a:rPr lang="en-US" sz="2000" kern="0" dirty="0"/>
              <a:t>rana do 1cm, mala trauma</a:t>
            </a:r>
            <a:endParaRPr lang="hr-HR" sz="2000" kern="0" dirty="0"/>
          </a:p>
          <a:p>
            <a:pPr>
              <a:lnSpc>
                <a:spcPct val="80000"/>
              </a:lnSpc>
              <a:defRPr/>
            </a:pPr>
            <a:r>
              <a:rPr lang="hr-HR" sz="2400" kern="0" dirty="0"/>
              <a:t>II stepen</a:t>
            </a:r>
            <a:endParaRPr lang="en-US" sz="2400" kern="0" dirty="0"/>
          </a:p>
          <a:p>
            <a:pPr lvl="1">
              <a:lnSpc>
                <a:spcPct val="80000"/>
              </a:lnSpc>
              <a:defRPr/>
            </a:pPr>
            <a:r>
              <a:rPr lang="en-US" sz="2000" kern="0" dirty="0" err="1"/>
              <a:t>Eksten</a:t>
            </a:r>
            <a:r>
              <a:rPr lang="hr-HR" sz="2000" kern="0" dirty="0"/>
              <a:t>e rane u dužinu  i širinu, malo stranog tkiva</a:t>
            </a:r>
          </a:p>
          <a:p>
            <a:pPr>
              <a:lnSpc>
                <a:spcPct val="80000"/>
              </a:lnSpc>
              <a:defRPr/>
            </a:pPr>
            <a:r>
              <a:rPr lang="hr-HR" sz="2400" kern="0" dirty="0"/>
              <a:t>III stepen</a:t>
            </a:r>
          </a:p>
          <a:p>
            <a:pPr lvl="1">
              <a:lnSpc>
                <a:spcPct val="80000"/>
              </a:lnSpc>
              <a:defRPr/>
            </a:pPr>
            <a:r>
              <a:rPr lang="hr-HR" sz="2000" kern="0" dirty="0"/>
              <a:t>osrednje rane  sa </a:t>
            </a:r>
            <a:r>
              <a:rPr lang="hr-HR" sz="2000" kern="0" dirty="0" err="1"/>
              <a:t>unačajnim</a:t>
            </a:r>
            <a:r>
              <a:rPr lang="hr-HR" sz="2000" kern="0" dirty="0"/>
              <a:t> </a:t>
            </a:r>
            <a:r>
              <a:rPr lang="hr-HR" sz="2000" kern="0" dirty="0" err="1"/>
              <a:t>devitelizovanim</a:t>
            </a:r>
            <a:r>
              <a:rPr lang="hr-HR" sz="2000" kern="0" dirty="0"/>
              <a:t> tkivom i </a:t>
            </a:r>
            <a:r>
              <a:rPr lang="hr-HR" sz="2000" kern="0" dirty="0" err="1"/>
              <a:t>prelomom</a:t>
            </a:r>
            <a:r>
              <a:rPr lang="hr-HR" sz="2000" kern="0" dirty="0"/>
              <a:t> kost</a:t>
            </a:r>
          </a:p>
          <a:p>
            <a:pPr lvl="1">
              <a:lnSpc>
                <a:spcPct val="80000"/>
              </a:lnSpc>
              <a:defRPr/>
            </a:pPr>
            <a:r>
              <a:rPr lang="hr-HR" sz="2000" kern="0" dirty="0" err="1"/>
              <a:t>IIIa</a:t>
            </a:r>
            <a:r>
              <a:rPr lang="hr-HR" sz="2000" kern="0" dirty="0"/>
              <a:t> </a:t>
            </a:r>
          </a:p>
          <a:p>
            <a:pPr lvl="2">
              <a:lnSpc>
                <a:spcPct val="80000"/>
              </a:lnSpc>
              <a:defRPr/>
            </a:pPr>
            <a:r>
              <a:rPr lang="hr-HR" sz="2000" kern="0" dirty="0"/>
              <a:t>ekstenzivne rane sa </a:t>
            </a:r>
            <a:r>
              <a:rPr lang="hr-HR" sz="2000" kern="0" dirty="0" err="1"/>
              <a:t>laceracijom</a:t>
            </a:r>
            <a:r>
              <a:rPr lang="hr-HR" sz="2000" kern="0" dirty="0"/>
              <a:t> mekih tkiva i </a:t>
            </a:r>
            <a:r>
              <a:rPr lang="hr-HR" sz="2000" kern="0" dirty="0" err="1"/>
              <a:t>prelomom</a:t>
            </a:r>
            <a:r>
              <a:rPr lang="hr-HR" sz="2000" kern="0" dirty="0"/>
              <a:t> kosti</a:t>
            </a:r>
          </a:p>
          <a:p>
            <a:pPr lvl="1">
              <a:lnSpc>
                <a:spcPct val="80000"/>
              </a:lnSpc>
              <a:defRPr/>
            </a:pPr>
            <a:r>
              <a:rPr lang="hr-HR" sz="2000" kern="0" dirty="0" err="1"/>
              <a:t>IIIb</a:t>
            </a:r>
            <a:r>
              <a:rPr lang="hr-HR" sz="2000" kern="0" dirty="0"/>
              <a:t> </a:t>
            </a:r>
          </a:p>
          <a:p>
            <a:pPr lvl="2">
              <a:lnSpc>
                <a:spcPct val="80000"/>
              </a:lnSpc>
              <a:defRPr/>
            </a:pPr>
            <a:r>
              <a:rPr lang="hr-HR" sz="2000" kern="0" dirty="0"/>
              <a:t>prostranim </a:t>
            </a:r>
            <a:r>
              <a:rPr lang="hr-HR" sz="2000" kern="0" dirty="0" err="1"/>
              <a:t>mekotkivnim</a:t>
            </a:r>
            <a:r>
              <a:rPr lang="hr-HR" sz="2000" kern="0" dirty="0"/>
              <a:t> oštećenjem ili  gubitak </a:t>
            </a:r>
            <a:r>
              <a:rPr lang="hr-HR" sz="2000" kern="0" dirty="0" err="1"/>
              <a:t>periostalnog</a:t>
            </a:r>
            <a:r>
              <a:rPr lang="hr-HR" sz="2000" kern="0" dirty="0"/>
              <a:t> režnja i izloženošću  </a:t>
            </a:r>
            <a:r>
              <a:rPr lang="hr-HR" sz="2000" kern="0" dirty="0" err="1"/>
              <a:t>spoljnjem</a:t>
            </a:r>
            <a:r>
              <a:rPr lang="hr-HR" sz="2000" kern="0" dirty="0"/>
              <a:t> </a:t>
            </a:r>
            <a:r>
              <a:rPr lang="hr-HR" sz="2000" kern="0" dirty="0" err="1"/>
              <a:t>uticaju</a:t>
            </a:r>
            <a:endParaRPr lang="hr-HR" sz="2000" kern="0" dirty="0"/>
          </a:p>
          <a:p>
            <a:pPr lvl="1">
              <a:lnSpc>
                <a:spcPct val="80000"/>
              </a:lnSpc>
              <a:defRPr/>
            </a:pPr>
            <a:r>
              <a:rPr lang="hr-HR" sz="2000" kern="0" dirty="0" err="1"/>
              <a:t>IIIc</a:t>
            </a:r>
            <a:endParaRPr lang="hr-HR" sz="2000" kern="0" dirty="0"/>
          </a:p>
          <a:p>
            <a:pPr lvl="2">
              <a:lnSpc>
                <a:spcPct val="80000"/>
              </a:lnSpc>
              <a:defRPr/>
            </a:pPr>
            <a:r>
              <a:rPr lang="hr-HR" sz="2000" kern="0" dirty="0"/>
              <a:t>- oštećenju krvnih sudova</a:t>
            </a:r>
            <a:endParaRPr lang="sr-Latn-CS" sz="2000" kern="0" dirty="0"/>
          </a:p>
          <a:p>
            <a:pPr>
              <a:defRPr/>
            </a:pPr>
            <a:endParaRPr lang="en-US" kern="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DC97ECF-28A3-4621-880D-647E0F607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>
              <a:defRPr/>
            </a:pPr>
            <a:fld id="{2EF23EAA-A3B2-4BAD-85D3-85E855193F5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" name="Picture 6" descr="46">
            <a:extLst>
              <a:ext uri="{FF2B5EF4-FFF2-40B4-BE49-F238E27FC236}">
                <a16:creationId xmlns:a16="http://schemas.microsoft.com/office/drawing/2014/main" id="{3F2E9F34-C50B-49E4-8F3D-70BE09391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15400" y="-91516"/>
            <a:ext cx="2515654" cy="176515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9" name="Picture 7" descr="45">
            <a:extLst>
              <a:ext uri="{FF2B5EF4-FFF2-40B4-BE49-F238E27FC236}">
                <a16:creationId xmlns:a16="http://schemas.microsoft.com/office/drawing/2014/main" id="{B4FBB053-BB60-4EEB-BE28-25DDC57DE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5429" y="1806948"/>
            <a:ext cx="2547377" cy="176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16">
            <a:extLst>
              <a:ext uri="{FF2B5EF4-FFF2-40B4-BE49-F238E27FC236}">
                <a16:creationId xmlns:a16="http://schemas.microsoft.com/office/drawing/2014/main" id="{170AB5F6-36FD-4D7D-BA82-791A201FC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6668" y="3838725"/>
            <a:ext cx="2743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1845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2E6E40-4F95-40B6-8006-E7D424D9B3C1}"/>
              </a:ext>
            </a:extLst>
          </p:cNvPr>
          <p:cNvSpPr txBox="1">
            <a:spLocks/>
          </p:cNvSpPr>
          <p:nvPr/>
        </p:nvSpPr>
        <p:spPr>
          <a:xfrm>
            <a:off x="1093788" y="284163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48C5E2-C1D7-4A92-AECD-3BB73D0BE80A}"/>
              </a:ext>
            </a:extLst>
          </p:cNvPr>
          <p:cNvSpPr txBox="1">
            <a:spLocks/>
          </p:cNvSpPr>
          <p:nvPr/>
        </p:nvSpPr>
        <p:spPr>
          <a:xfrm>
            <a:off x="0" y="1659158"/>
            <a:ext cx="8866188" cy="447014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r-Latn-RS" sz="2400" b="1" dirty="0"/>
              <a:t>VRSTA PRELOMA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800" b="1" dirty="0"/>
              <a:t>A-</a:t>
            </a:r>
            <a:r>
              <a:rPr lang="en-US" sz="2800" b="1" dirty="0" err="1"/>
              <a:t>Fisura</a:t>
            </a:r>
            <a:r>
              <a:rPr lang="en-US" sz="2800" b="1" i="1" dirty="0"/>
              <a:t> (</a:t>
            </a:r>
            <a:r>
              <a:rPr lang="en-US" sz="2800" b="1" i="1" dirty="0" err="1"/>
              <a:t>fissura</a:t>
            </a:r>
            <a:r>
              <a:rPr lang="en-US" sz="2800" b="1" i="1" dirty="0"/>
              <a:t>)</a:t>
            </a:r>
            <a:endParaRPr lang="sr-Latn-RS" sz="28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800" b="1" dirty="0"/>
              <a:t>B-</a:t>
            </a:r>
            <a:r>
              <a:rPr lang="en-US" sz="2800" b="1" dirty="0" err="1"/>
              <a:t>Subperiostalni</a:t>
            </a:r>
            <a:r>
              <a:rPr lang="en-US" sz="2800" b="1" dirty="0"/>
              <a:t> </a:t>
            </a:r>
            <a:r>
              <a:rPr lang="en-US" sz="2800" b="1" dirty="0" err="1"/>
              <a:t>prelom</a:t>
            </a:r>
            <a:r>
              <a:rPr lang="en-US" sz="2800" b="1" dirty="0"/>
              <a:t> </a:t>
            </a:r>
            <a:r>
              <a:rPr lang="en-US" sz="2800" b="1" i="1" dirty="0"/>
              <a:t>(</a:t>
            </a:r>
            <a:r>
              <a:rPr lang="en-US" sz="2800" b="1" i="1" dirty="0" err="1"/>
              <a:t>fractura</a:t>
            </a:r>
            <a:r>
              <a:rPr lang="en-US" sz="2800" b="1" i="1" dirty="0"/>
              <a:t> </a:t>
            </a:r>
            <a:r>
              <a:rPr lang="en-US" sz="2800" b="1" i="1" dirty="0" err="1"/>
              <a:t>subperiostalis</a:t>
            </a:r>
            <a:r>
              <a:rPr lang="en-US" sz="2800" b="1" i="1" dirty="0"/>
              <a:t>)</a:t>
            </a:r>
            <a:endParaRPr lang="sr-Latn-RS" sz="28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800" b="1" dirty="0"/>
              <a:t>C-</a:t>
            </a:r>
            <a:r>
              <a:rPr lang="en-US" sz="2800" b="1" dirty="0" err="1"/>
              <a:t>Prelom</a:t>
            </a:r>
            <a:r>
              <a:rPr lang="en-US" sz="2800" b="1" dirty="0"/>
              <a:t> u </a:t>
            </a:r>
            <a:r>
              <a:rPr lang="en-US" sz="2800" b="1" dirty="0" err="1"/>
              <a:t>vidu</a:t>
            </a:r>
            <a:r>
              <a:rPr lang="en-US" sz="2800" b="1" dirty="0"/>
              <a:t> </a:t>
            </a:r>
            <a:r>
              <a:rPr lang="en-US" sz="2800" b="1" dirty="0" err="1"/>
              <a:t>zelene</a:t>
            </a:r>
            <a:r>
              <a:rPr lang="en-US" sz="2800" b="1" dirty="0"/>
              <a:t> gran</a:t>
            </a:r>
            <a:r>
              <a:rPr lang="sr-Latn-RS" sz="2800" b="1" dirty="0"/>
              <a:t>č</a:t>
            </a:r>
            <a:r>
              <a:rPr lang="en-US" sz="2800" b="1" dirty="0"/>
              <a:t>ice </a:t>
            </a:r>
            <a:r>
              <a:rPr lang="en-US" sz="2800" b="1" i="1" dirty="0"/>
              <a:t>(greenstick</a:t>
            </a:r>
            <a:r>
              <a:rPr lang="sr-Latn-RS" sz="2800" b="1" i="1" dirty="0"/>
              <a:t> </a:t>
            </a:r>
            <a:r>
              <a:rPr lang="en-US" sz="2800" b="1" i="1" dirty="0"/>
              <a:t>fracture</a:t>
            </a:r>
            <a:r>
              <a:rPr lang="sr-Latn-BA" sz="2800" b="1" i="1" dirty="0"/>
              <a:t>)</a:t>
            </a:r>
            <a:endParaRPr lang="sr-Latn-RS" sz="28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800" b="1" dirty="0"/>
              <a:t>D-</a:t>
            </a:r>
            <a:r>
              <a:rPr lang="en-US" sz="2800" b="1" dirty="0" err="1"/>
              <a:t>Kominutivni</a:t>
            </a:r>
            <a:r>
              <a:rPr lang="en-US" sz="2800" b="1" dirty="0"/>
              <a:t> </a:t>
            </a:r>
            <a:r>
              <a:rPr lang="en-US" sz="2800" b="1" dirty="0" err="1"/>
              <a:t>prelom</a:t>
            </a:r>
            <a:r>
              <a:rPr lang="en-US" sz="2800" b="1" dirty="0"/>
              <a:t> </a:t>
            </a:r>
            <a:r>
              <a:rPr lang="en-US" sz="2800" b="1" i="1" dirty="0"/>
              <a:t>(</a:t>
            </a:r>
            <a:r>
              <a:rPr lang="en-US" sz="2800" b="1" i="1" dirty="0" err="1"/>
              <a:t>fractura</a:t>
            </a:r>
            <a:r>
              <a:rPr lang="en-US" sz="2800" b="1" i="1" dirty="0"/>
              <a:t> </a:t>
            </a:r>
            <a:r>
              <a:rPr lang="en-US" sz="2800" b="1" i="1" dirty="0" err="1"/>
              <a:t>comminutiva</a:t>
            </a:r>
            <a:endParaRPr lang="sr-Latn-RS" sz="28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800" b="1" dirty="0"/>
              <a:t>E-</a:t>
            </a:r>
            <a:r>
              <a:rPr lang="en-US" sz="2800" b="1" dirty="0" err="1"/>
              <a:t>Dvostruki</a:t>
            </a:r>
            <a:r>
              <a:rPr lang="en-US" sz="2800" b="1" dirty="0"/>
              <a:t> </a:t>
            </a:r>
            <a:r>
              <a:rPr lang="en-US" sz="2800" b="1" dirty="0" err="1"/>
              <a:t>prelom</a:t>
            </a:r>
            <a:r>
              <a:rPr lang="en-US" sz="2800" b="1" dirty="0"/>
              <a:t> </a:t>
            </a:r>
            <a:r>
              <a:rPr lang="en-US" sz="2800" b="1" i="1" dirty="0"/>
              <a:t>(</a:t>
            </a:r>
            <a:r>
              <a:rPr lang="en-US" sz="2800" b="1" i="1" dirty="0" err="1"/>
              <a:t>fractura</a:t>
            </a:r>
            <a:r>
              <a:rPr lang="en-US" sz="2800" b="1" i="1" dirty="0"/>
              <a:t> </a:t>
            </a:r>
            <a:r>
              <a:rPr lang="en-US" sz="2800" b="1" i="1" dirty="0" err="1"/>
              <a:t>bisegmentalis</a:t>
            </a:r>
            <a:r>
              <a:rPr lang="sr-Latn-RS" sz="2800" b="1" i="1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800" b="1" dirty="0"/>
              <a:t>F-</a:t>
            </a:r>
            <a:r>
              <a:rPr lang="en-US" sz="2800" b="1" dirty="0" err="1"/>
              <a:t>Impaktirani</a:t>
            </a:r>
            <a:r>
              <a:rPr lang="en-US" sz="2800" b="1" dirty="0"/>
              <a:t> </a:t>
            </a:r>
            <a:r>
              <a:rPr lang="en-US" sz="2800" b="1" dirty="0" err="1"/>
              <a:t>prelom</a:t>
            </a:r>
            <a:r>
              <a:rPr lang="en-US" sz="2800" b="1" dirty="0"/>
              <a:t> </a:t>
            </a:r>
            <a:r>
              <a:rPr lang="en-US" sz="2800" b="1" i="1" dirty="0"/>
              <a:t>(</a:t>
            </a:r>
            <a:r>
              <a:rPr lang="en-US" sz="2800" b="1" i="1" dirty="0" err="1"/>
              <a:t>fractura</a:t>
            </a:r>
            <a:r>
              <a:rPr lang="en-US" sz="2800" b="1" i="1" dirty="0"/>
              <a:t> </a:t>
            </a:r>
            <a:r>
              <a:rPr lang="en-US" sz="2800" b="1" i="1" dirty="0" err="1"/>
              <a:t>impactionis</a:t>
            </a:r>
            <a:r>
              <a:rPr lang="sr-Latn-RS" sz="2800" b="1" i="1" dirty="0"/>
              <a:t>)</a:t>
            </a:r>
            <a:endParaRPr lang="en-US" sz="2800" b="1" dirty="0"/>
          </a:p>
        </p:txBody>
      </p:sp>
      <p:pic>
        <p:nvPicPr>
          <p:cNvPr id="10" name="Picture 5" descr="C:\Users\Grubor\Desktop\download.jpg">
            <a:extLst>
              <a:ext uri="{FF2B5EF4-FFF2-40B4-BE49-F238E27FC236}">
                <a16:creationId xmlns:a16="http://schemas.microsoft.com/office/drawing/2014/main" id="{2E25C1A3-4929-4062-AEA1-D66F26B0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123" y="278849"/>
            <a:ext cx="2824041" cy="192076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0B0594-095C-4C36-B511-DD5268237A2D}"/>
              </a:ext>
            </a:extLst>
          </p:cNvPr>
          <p:cNvSpPr txBox="1"/>
          <p:nvPr/>
        </p:nvSpPr>
        <p:spPr>
          <a:xfrm>
            <a:off x="11355732" y="594053"/>
            <a:ext cx="401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b="1" dirty="0">
                <a:solidFill>
                  <a:schemeClr val="bg1"/>
                </a:solidFill>
              </a:rPr>
              <a:t>C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4" descr="C:\Users\Grubor\Desktop\220px-Bucklefracture.png">
            <a:extLst>
              <a:ext uri="{FF2B5EF4-FFF2-40B4-BE49-F238E27FC236}">
                <a16:creationId xmlns:a16="http://schemas.microsoft.com/office/drawing/2014/main" id="{6D5F8D8A-518F-4307-8202-E2241CC13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9397" y="-46653"/>
            <a:ext cx="1488919" cy="2571768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92611E-AF0B-4F73-9F95-77E540EAED42}"/>
              </a:ext>
            </a:extLst>
          </p:cNvPr>
          <p:cNvSpPr txBox="1"/>
          <p:nvPr/>
        </p:nvSpPr>
        <p:spPr>
          <a:xfrm>
            <a:off x="9089332" y="1580191"/>
            <a:ext cx="649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dirty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D019A6-7520-4A2C-A4EC-A59DA59E3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97" y="2698304"/>
            <a:ext cx="1799550" cy="19687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FB9346-EE83-45B8-B4F4-12FF0C06DB22}"/>
              </a:ext>
            </a:extLst>
          </p:cNvPr>
          <p:cNvSpPr txBox="1"/>
          <p:nvPr/>
        </p:nvSpPr>
        <p:spPr>
          <a:xfrm>
            <a:off x="8783586" y="3207035"/>
            <a:ext cx="502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b="1" dirty="0"/>
              <a:t>D</a:t>
            </a:r>
            <a:endParaRPr lang="en-US" sz="2800" b="1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0CE6402-96BD-4493-B180-F58299B1D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06" y="4399656"/>
            <a:ext cx="20383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A838CC-530A-4AD6-9345-5F0A623BAE4F}"/>
              </a:ext>
            </a:extLst>
          </p:cNvPr>
          <p:cNvSpPr txBox="1"/>
          <p:nvPr/>
        </p:nvSpPr>
        <p:spPr>
          <a:xfrm>
            <a:off x="8615861" y="5200533"/>
            <a:ext cx="59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b="1" dirty="0"/>
              <a:t>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2292" name="Picture 4" descr="Prelom platoa tibije ( fractura condily tibiae)">
            <a:extLst>
              <a:ext uri="{FF2B5EF4-FFF2-40B4-BE49-F238E27FC236}">
                <a16:creationId xmlns:a16="http://schemas.microsoft.com/office/drawing/2014/main" id="{115AEAEB-CC52-408D-832E-58143E43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90" y="4840232"/>
            <a:ext cx="1799550" cy="200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6ED9CC-1C73-4A80-802C-77405365CC8D}"/>
              </a:ext>
            </a:extLst>
          </p:cNvPr>
          <p:cNvSpPr txBox="1"/>
          <p:nvPr/>
        </p:nvSpPr>
        <p:spPr>
          <a:xfrm>
            <a:off x="11080897" y="4840232"/>
            <a:ext cx="274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3200" dirty="0">
                <a:solidFill>
                  <a:schemeClr val="bg1"/>
                </a:solidFill>
              </a:rPr>
              <a:t>F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21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4BB4CE-8767-4837-B074-F1BE7BF042A3}"/>
              </a:ext>
            </a:extLst>
          </p:cNvPr>
          <p:cNvSpPr txBox="1">
            <a:spLocks/>
          </p:cNvSpPr>
          <p:nvPr/>
        </p:nvSpPr>
        <p:spPr>
          <a:xfrm>
            <a:off x="1000100" y="531845"/>
            <a:ext cx="4940052" cy="74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BA" sz="3600" b="1" dirty="0">
                <a:solidFill>
                  <a:srgbClr val="FF0000"/>
                </a:solidFill>
              </a:rPr>
              <a:t>Frakture, vrste frakture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957210-CA82-40C9-BD0F-6A25F1B65CC0}"/>
              </a:ext>
            </a:extLst>
          </p:cNvPr>
          <p:cNvSpPr txBox="1">
            <a:spLocks/>
          </p:cNvSpPr>
          <p:nvPr/>
        </p:nvSpPr>
        <p:spPr>
          <a:xfrm>
            <a:off x="214282" y="1905000"/>
            <a:ext cx="8229922" cy="41910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r-Latn-BA" sz="2400" b="1" dirty="0"/>
              <a:t>VRSTA PRELOMA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BA" sz="2400" b="1" dirty="0"/>
              <a:t>A.</a:t>
            </a:r>
            <a:r>
              <a:rPr lang="en-US" sz="2400" dirty="0" err="1"/>
              <a:t>Kompresivni</a:t>
            </a:r>
            <a:r>
              <a:rPr lang="en-US" sz="2400" dirty="0"/>
              <a:t> </a:t>
            </a:r>
            <a:r>
              <a:rPr lang="en-US" sz="2400" dirty="0" err="1"/>
              <a:t>prelom</a:t>
            </a:r>
            <a:r>
              <a:rPr lang="en-US" sz="2400" dirty="0"/>
              <a:t> </a:t>
            </a:r>
            <a:r>
              <a:rPr lang="en-US" sz="2400" b="1" i="1" dirty="0"/>
              <a:t>(</a:t>
            </a:r>
            <a:r>
              <a:rPr lang="en-US" sz="2400" b="1" i="1" dirty="0" err="1"/>
              <a:t>fractura</a:t>
            </a:r>
            <a:r>
              <a:rPr lang="en-US" sz="2400" b="1" i="1" dirty="0"/>
              <a:t> </a:t>
            </a:r>
            <a:r>
              <a:rPr lang="en-US" sz="2400" b="1" i="1" dirty="0" err="1"/>
              <a:t>compressiva</a:t>
            </a:r>
            <a:r>
              <a:rPr lang="en-US" sz="2400" b="1" i="1" dirty="0"/>
              <a:t>)</a:t>
            </a:r>
            <a:endParaRPr lang="sr-Latn-RS" sz="2400" b="1" i="1" dirty="0"/>
          </a:p>
          <a:p>
            <a:pPr>
              <a:buFont typeface="Arial" panose="020B0604020202020204" pitchFamily="34" charset="0"/>
              <a:buChar char="•"/>
            </a:pPr>
            <a:r>
              <a:rPr lang="sr-Latn-BA" sz="2400" b="1" dirty="0"/>
              <a:t>B.</a:t>
            </a:r>
            <a:r>
              <a:rPr lang="en-US" sz="2400" dirty="0" err="1"/>
              <a:t>Intraartikularni</a:t>
            </a:r>
            <a:r>
              <a:rPr lang="en-US" sz="2400" dirty="0"/>
              <a:t> (</a:t>
            </a:r>
            <a:r>
              <a:rPr lang="en-US" sz="2400" dirty="0" err="1"/>
              <a:t>zglobni</a:t>
            </a:r>
            <a:r>
              <a:rPr lang="en-US" sz="2400" dirty="0"/>
              <a:t>) </a:t>
            </a:r>
            <a:r>
              <a:rPr lang="en-US" sz="2400" dirty="0" err="1"/>
              <a:t>prelom</a:t>
            </a:r>
            <a:r>
              <a:rPr lang="en-US" sz="2400" dirty="0"/>
              <a:t> </a:t>
            </a:r>
            <a:r>
              <a:rPr lang="en-US" sz="2400" b="1" i="1" dirty="0"/>
              <a:t>(</a:t>
            </a:r>
            <a:r>
              <a:rPr lang="en-US" sz="2400" b="1" i="1" dirty="0" err="1"/>
              <a:t>fractura</a:t>
            </a:r>
            <a:r>
              <a:rPr lang="sr-Latn-RS" sz="2400" b="1" i="1" dirty="0"/>
              <a:t> </a:t>
            </a:r>
            <a:r>
              <a:rPr lang="en-US" sz="2400" b="1" i="1" dirty="0" err="1"/>
              <a:t>intraarticularis</a:t>
            </a:r>
            <a:r>
              <a:rPr lang="en-US" sz="2400" b="1" i="1" dirty="0"/>
              <a:t>)</a:t>
            </a:r>
            <a:endParaRPr lang="sr-Latn-RS" sz="2400" b="1" i="1" dirty="0"/>
          </a:p>
          <a:p>
            <a:pPr>
              <a:buFont typeface="Arial" panose="020B0604020202020204" pitchFamily="34" charset="0"/>
              <a:buChar char="•"/>
            </a:pPr>
            <a:r>
              <a:rPr lang="sr-Latn-BA" sz="2400" b="1" i="1" dirty="0"/>
              <a:t>C.</a:t>
            </a:r>
            <a:r>
              <a:rPr lang="en-US" sz="2400" i="1" dirty="0" err="1"/>
              <a:t>Avulzioni</a:t>
            </a:r>
            <a:r>
              <a:rPr lang="en-US" sz="2400" i="1" dirty="0"/>
              <a:t> </a:t>
            </a:r>
            <a:r>
              <a:rPr lang="en-US" sz="2400" i="1" dirty="0" err="1"/>
              <a:t>prelom</a:t>
            </a:r>
            <a:r>
              <a:rPr lang="en-US" sz="2400" i="1" dirty="0"/>
              <a:t> </a:t>
            </a:r>
            <a:r>
              <a:rPr lang="en-US" sz="2400" b="1" i="1" dirty="0"/>
              <a:t>(</a:t>
            </a:r>
            <a:r>
              <a:rPr lang="en-US" sz="2400" b="1" i="1" dirty="0" err="1"/>
              <a:t>fractura</a:t>
            </a:r>
            <a:r>
              <a:rPr lang="en-US" sz="2400" b="1" i="1" dirty="0"/>
              <a:t> </a:t>
            </a:r>
            <a:r>
              <a:rPr lang="en-US" sz="2400" b="1" i="1" dirty="0" err="1"/>
              <a:t>avulsionis</a:t>
            </a:r>
            <a:r>
              <a:rPr lang="sr-Latn-RS" sz="2400" b="1" i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BA" sz="2400" b="1" i="1" dirty="0"/>
              <a:t>D.</a:t>
            </a:r>
            <a:r>
              <a:rPr lang="pt-BR" sz="2400" i="1" dirty="0"/>
              <a:t>Prelom sa i</a:t>
            </a:r>
            <a:r>
              <a:rPr lang="sr-Latn-RS" sz="2400" i="1" dirty="0"/>
              <a:t>sčašenjem</a:t>
            </a:r>
            <a:r>
              <a:rPr lang="pt-BR" sz="2400" i="1" dirty="0"/>
              <a:t> </a:t>
            </a:r>
            <a:r>
              <a:rPr lang="pt-BR" sz="2400" b="1" i="1" dirty="0"/>
              <a:t>(fractura luxationis)</a:t>
            </a:r>
            <a:endParaRPr lang="sr-Latn-RS" sz="2400" b="1" i="1" dirty="0"/>
          </a:p>
          <a:p>
            <a:pPr>
              <a:buFont typeface="Arial" panose="020B0604020202020204" pitchFamily="34" charset="0"/>
              <a:buChar char="•"/>
            </a:pPr>
            <a:r>
              <a:rPr lang="sr-Latn-BA" sz="2400" b="1" i="1" dirty="0"/>
              <a:t>E.</a:t>
            </a:r>
            <a:r>
              <a:rPr lang="en-US" sz="2400" dirty="0" err="1"/>
              <a:t>Epifizioliza</a:t>
            </a:r>
            <a:r>
              <a:rPr lang="en-US" sz="2400" b="1" i="1" dirty="0"/>
              <a:t> (</a:t>
            </a:r>
            <a:r>
              <a:rPr lang="en-US" sz="2400" b="1" i="1" dirty="0" err="1"/>
              <a:t>epiphysiolysis</a:t>
            </a:r>
            <a:r>
              <a:rPr lang="en-US" sz="3200" b="1" i="1" dirty="0"/>
              <a:t>)</a:t>
            </a:r>
            <a:endParaRPr lang="sr-Latn-RS" sz="3200" b="1" i="1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2" descr="C:\Users\Grubor\Desktop\download.jpg">
            <a:extLst>
              <a:ext uri="{FF2B5EF4-FFF2-40B4-BE49-F238E27FC236}">
                <a16:creationId xmlns:a16="http://schemas.microsoft.com/office/drawing/2014/main" id="{115B1DD6-B7B3-4D4A-8AD7-202BD0929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6457" y="0"/>
            <a:ext cx="1959574" cy="2616132"/>
          </a:xfrm>
          <a:prstGeom prst="rect">
            <a:avLst/>
          </a:prstGeom>
          <a:noFill/>
        </p:spPr>
      </p:pic>
      <p:pic>
        <p:nvPicPr>
          <p:cNvPr id="11266" name="Picture 2" descr="korice PRVA STRANA.psd">
            <a:extLst>
              <a:ext uri="{FF2B5EF4-FFF2-40B4-BE49-F238E27FC236}">
                <a16:creationId xmlns:a16="http://schemas.microsoft.com/office/drawing/2014/main" id="{ACE5617D-B7B5-4736-8500-8AE85466A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18" y="385082"/>
            <a:ext cx="22479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330FED-E51E-43DE-82C6-38AF6B7D70C9}"/>
              </a:ext>
            </a:extLst>
          </p:cNvPr>
          <p:cNvSpPr txBox="1"/>
          <p:nvPr/>
        </p:nvSpPr>
        <p:spPr>
          <a:xfrm>
            <a:off x="9106678" y="905069"/>
            <a:ext cx="4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3200" b="1" dirty="0">
                <a:solidFill>
                  <a:schemeClr val="bg1"/>
                </a:solidFill>
              </a:rPr>
              <a:t>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F7F8F1-F0A3-4BA7-807D-B97331EE47CE}"/>
              </a:ext>
            </a:extLst>
          </p:cNvPr>
          <p:cNvSpPr txBox="1"/>
          <p:nvPr/>
        </p:nvSpPr>
        <p:spPr>
          <a:xfrm>
            <a:off x="10506269" y="1744824"/>
            <a:ext cx="429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b="1" dirty="0">
                <a:solidFill>
                  <a:schemeClr val="bg1"/>
                </a:solidFill>
              </a:rPr>
              <a:t>B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268" name="Picture 4" descr="Cureus | Combined Tibial Tubercle Fracture With Patellar Tendon Avulsion in  an Adult: A Rare Case and Novel Fixation Technique">
            <a:extLst>
              <a:ext uri="{FF2B5EF4-FFF2-40B4-BE49-F238E27FC236}">
                <a16:creationId xmlns:a16="http://schemas.microsoft.com/office/drawing/2014/main" id="{57B5A3BC-63E0-4232-88DC-3FB6BBB33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393" y="2654232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82A16-451E-4604-9C6D-EC0174A1FBFD}"/>
              </a:ext>
            </a:extLst>
          </p:cNvPr>
          <p:cNvSpPr txBox="1"/>
          <p:nvPr/>
        </p:nvSpPr>
        <p:spPr>
          <a:xfrm flipH="1">
            <a:off x="8990118" y="3708112"/>
            <a:ext cx="531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3200" b="1" dirty="0">
                <a:solidFill>
                  <a:schemeClr val="bg1"/>
                </a:solidFill>
              </a:rPr>
              <a:t>C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270" name="Picture 6" descr="Zlomeniny acetabula – WikiSkripta">
            <a:extLst>
              <a:ext uri="{FF2B5EF4-FFF2-40B4-BE49-F238E27FC236}">
                <a16:creationId xmlns:a16="http://schemas.microsoft.com/office/drawing/2014/main" id="{283993AE-A303-477D-B4CB-3C84A240C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57" y="4751932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52493A-3EF6-45BF-B830-B9D88127E4C7}"/>
              </a:ext>
            </a:extLst>
          </p:cNvPr>
          <p:cNvSpPr txBox="1"/>
          <p:nvPr/>
        </p:nvSpPr>
        <p:spPr>
          <a:xfrm>
            <a:off x="6675047" y="4935894"/>
            <a:ext cx="32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b="1" dirty="0"/>
              <a:t>D</a:t>
            </a:r>
            <a:endParaRPr lang="en-US" sz="2800" b="1" dirty="0"/>
          </a:p>
        </p:txBody>
      </p:sp>
      <p:pic>
        <p:nvPicPr>
          <p:cNvPr id="11274" name="Picture 10" descr="Epiphyseolysis capitis femoris: Klinik, Diagnoseverfahren und  Klassifikation | SpringerLink">
            <a:extLst>
              <a:ext uri="{FF2B5EF4-FFF2-40B4-BE49-F238E27FC236}">
                <a16:creationId xmlns:a16="http://schemas.microsoft.com/office/drawing/2014/main" id="{A4BD3D1B-7278-4DA8-BBB1-67E0C8157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63" y="4598577"/>
            <a:ext cx="2295639" cy="218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CECEA8-211E-4E75-A85D-0450AB3242AA}"/>
              </a:ext>
            </a:extLst>
          </p:cNvPr>
          <p:cNvSpPr txBox="1"/>
          <p:nvPr/>
        </p:nvSpPr>
        <p:spPr>
          <a:xfrm flipH="1">
            <a:off x="10033119" y="4879910"/>
            <a:ext cx="243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b="1" dirty="0"/>
              <a:t>E</a:t>
            </a:r>
            <a:endParaRPr lang="en-US" sz="280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E793EE-940D-4F96-9D1C-640A4EB43E91}"/>
              </a:ext>
            </a:extLst>
          </p:cNvPr>
          <p:cNvCxnSpPr/>
          <p:nvPr/>
        </p:nvCxnSpPr>
        <p:spPr>
          <a:xfrm>
            <a:off x="9616910" y="5105609"/>
            <a:ext cx="303301" cy="3728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285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28DE48-1B34-4963-B4D2-D4E7844DE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70565"/>
          </a:xfrm>
        </p:spPr>
        <p:txBody>
          <a:bodyPr/>
          <a:lstStyle/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9F8A2F-50D0-486F-9EB9-9AC912BFB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1845735"/>
            <a:ext cx="4937760" cy="4023360"/>
          </a:xfrm>
        </p:spPr>
        <p:txBody>
          <a:bodyPr/>
          <a:lstStyle/>
          <a:p>
            <a:r>
              <a:rPr lang="sr-Latn-RS" b="1" dirty="0"/>
              <a:t>Salter-Harris klesifikacija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7C5BBD-69B3-4CC9-AEBC-EB3231F9E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4635" y="1677472"/>
            <a:ext cx="4937760" cy="4023360"/>
          </a:xfrm>
        </p:spPr>
        <p:txBody>
          <a:bodyPr/>
          <a:lstStyle/>
          <a:p>
            <a:pPr algn="ctr"/>
            <a:r>
              <a:rPr lang="sr-Latn-CS" b="1" kern="0" dirty="0"/>
              <a:t>Remodeliranj kosti</a:t>
            </a:r>
            <a:endParaRPr lang="en-US" b="1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958CA5E1-F6A3-42CA-8077-73DDED0F4105}"/>
              </a:ext>
            </a:extLst>
          </p:cNvPr>
          <p:cNvSpPr txBox="1">
            <a:spLocks/>
          </p:cNvSpPr>
          <p:nvPr/>
        </p:nvSpPr>
        <p:spPr>
          <a:xfrm>
            <a:off x="2654866" y="763230"/>
            <a:ext cx="3285242" cy="6073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sr-Latn-RS" b="1" dirty="0"/>
            </a:br>
            <a:endParaRPr lang="sr-Latn-RS" dirty="0"/>
          </a:p>
        </p:txBody>
      </p:sp>
      <p:pic>
        <p:nvPicPr>
          <p:cNvPr id="9" name="Picture 2" descr="Rezultat slika za salter harris">
            <a:extLst>
              <a:ext uri="{FF2B5EF4-FFF2-40B4-BE49-F238E27FC236}">
                <a16:creationId xmlns:a16="http://schemas.microsoft.com/office/drawing/2014/main" id="{D7265A7E-FE63-4661-B56C-D1B12774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71087"/>
            <a:ext cx="4858976" cy="17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8689D23-016C-45BB-A58F-D683C1200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10813953" y="5689489"/>
            <a:ext cx="344876" cy="299673"/>
          </a:xfrm>
        </p:spPr>
        <p:txBody>
          <a:bodyPr/>
          <a:lstStyle/>
          <a:p>
            <a:pPr>
              <a:defRPr/>
            </a:pPr>
            <a:fld id="{9C5F3534-37E9-4A84-991E-4669F6D1676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2" name="Picture 2" descr="D:\RAT.RANA OTKRIVENA\GRUBOR RATNE HIR. otkriće\grubor film\4920\49200025.JPG">
            <a:extLst>
              <a:ext uri="{FF2B5EF4-FFF2-40B4-BE49-F238E27FC236}">
                <a16:creationId xmlns:a16="http://schemas.microsoft.com/office/drawing/2014/main" id="{C4BFE004-51C4-4A79-9B17-00E974BA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920137" y="2140505"/>
            <a:ext cx="1787631" cy="2697055"/>
          </a:xfrm>
          <a:prstGeom prst="rect">
            <a:avLst/>
          </a:prstGeom>
          <a:noFill/>
        </p:spPr>
      </p:pic>
      <p:pic>
        <p:nvPicPr>
          <p:cNvPr id="13" name="Picture 3" descr="D:\RAT.RANA OTKRIVENA\GRUBOR RATNE HIR. otkriće\grubor film\4920\49200024.JPG">
            <a:extLst>
              <a:ext uri="{FF2B5EF4-FFF2-40B4-BE49-F238E27FC236}">
                <a16:creationId xmlns:a16="http://schemas.microsoft.com/office/drawing/2014/main" id="{C74CC23B-DAE4-4DBD-8213-939BE17DC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410124" y="2140505"/>
            <a:ext cx="1787631" cy="2697055"/>
          </a:xfrm>
          <a:prstGeom prst="rect">
            <a:avLst/>
          </a:prstGeom>
          <a:noFill/>
        </p:spPr>
      </p:pic>
      <p:pic>
        <p:nvPicPr>
          <p:cNvPr id="14" name="Picture 2" descr="C:\Documents and Settings\Korisnik\Desktop\prezentacija MITKOVICA I ACETABULUMA\MODIFIKUJ\49340021.JPG">
            <a:extLst>
              <a:ext uri="{FF2B5EF4-FFF2-40B4-BE49-F238E27FC236}">
                <a16:creationId xmlns:a16="http://schemas.microsoft.com/office/drawing/2014/main" id="{80418539-D395-40D5-961A-101C81749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602448" y="2140505"/>
            <a:ext cx="1792834" cy="269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2034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E7E3D-868B-43A0-9260-CDA97296318D}"/>
              </a:ext>
            </a:extLst>
          </p:cNvPr>
          <p:cNvSpPr txBox="1">
            <a:spLocks/>
          </p:cNvSpPr>
          <p:nvPr/>
        </p:nvSpPr>
        <p:spPr>
          <a:xfrm>
            <a:off x="1093788" y="284163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E9620B-FFCD-43CE-BC6D-51EF638CE952}"/>
              </a:ext>
            </a:extLst>
          </p:cNvPr>
          <p:cNvSpPr txBox="1">
            <a:spLocks/>
          </p:cNvSpPr>
          <p:nvPr/>
        </p:nvSpPr>
        <p:spPr>
          <a:xfrm>
            <a:off x="357628" y="1829887"/>
            <a:ext cx="6873595" cy="3659774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r-Latn-RS" sz="2400" b="1" dirty="0"/>
              <a:t> OBLIK PRELOMA</a:t>
            </a:r>
          </a:p>
          <a:p>
            <a:pPr marL="0" indent="0">
              <a:buNone/>
            </a:pPr>
            <a:endParaRPr lang="sr-Latn-RS" b="1" dirty="0"/>
          </a:p>
          <a:p>
            <a:pPr marL="658368" lvl="1" indent="-457200">
              <a:buFont typeface="+mj-lt"/>
              <a:buAutoNum type="arabicPeriod"/>
            </a:pPr>
            <a:r>
              <a:rPr lang="en-US" sz="2800" i="1" dirty="0" err="1"/>
              <a:t>Kosi</a:t>
            </a:r>
            <a:r>
              <a:rPr lang="en-US" sz="2800" i="1" dirty="0"/>
              <a:t> </a:t>
            </a:r>
            <a:r>
              <a:rPr lang="en-US" sz="2800" i="1" dirty="0" err="1"/>
              <a:t>prelom</a:t>
            </a:r>
            <a:r>
              <a:rPr lang="en-US" sz="2800" i="1" dirty="0"/>
              <a:t> </a:t>
            </a:r>
            <a:r>
              <a:rPr lang="en-US" sz="2800" b="1" i="1" dirty="0"/>
              <a:t>(</a:t>
            </a:r>
            <a:r>
              <a:rPr lang="en-US" sz="2800" b="1" i="1" dirty="0" err="1"/>
              <a:t>fractura</a:t>
            </a:r>
            <a:r>
              <a:rPr lang="en-US" sz="2800" b="1" i="1" dirty="0"/>
              <a:t> </a:t>
            </a:r>
            <a:r>
              <a:rPr lang="en-US" sz="2800" b="1" i="1" dirty="0" err="1"/>
              <a:t>obliqu</a:t>
            </a:r>
            <a:r>
              <a:rPr lang="sr-Latn-RS" sz="2800" b="1" i="1" dirty="0"/>
              <a:t>a)</a:t>
            </a:r>
          </a:p>
          <a:p>
            <a:pPr marL="658368" lvl="1" indent="-457200">
              <a:buFont typeface="+mj-lt"/>
              <a:buAutoNum type="arabicPeriod"/>
            </a:pPr>
            <a:r>
              <a:rPr lang="en-US" sz="2800" i="1" dirty="0" err="1"/>
              <a:t>Spiralni</a:t>
            </a:r>
            <a:r>
              <a:rPr lang="en-US" sz="2800" i="1" dirty="0"/>
              <a:t> </a:t>
            </a:r>
            <a:r>
              <a:rPr lang="en-US" sz="2800" i="1" dirty="0" err="1"/>
              <a:t>prelom</a:t>
            </a:r>
            <a:r>
              <a:rPr lang="en-US" sz="2800" i="1" dirty="0"/>
              <a:t> </a:t>
            </a:r>
            <a:r>
              <a:rPr lang="en-US" sz="2800" b="1" i="1" dirty="0"/>
              <a:t>(</a:t>
            </a:r>
            <a:r>
              <a:rPr lang="en-US" sz="2800" b="1" i="1" dirty="0" err="1"/>
              <a:t>fractura</a:t>
            </a:r>
            <a:r>
              <a:rPr lang="en-US" sz="2800" b="1" i="1" dirty="0"/>
              <a:t> spiralis)</a:t>
            </a:r>
            <a:endParaRPr lang="sr-Latn-BA" sz="2800" b="1" i="1" dirty="0"/>
          </a:p>
          <a:p>
            <a:pPr marL="658368" lvl="1" indent="-457200">
              <a:buFont typeface="+mj-lt"/>
              <a:buAutoNum type="arabicPeriod"/>
            </a:pPr>
            <a:r>
              <a:rPr lang="en-US" sz="2800" i="1" dirty="0" err="1"/>
              <a:t>Popre</a:t>
            </a:r>
            <a:r>
              <a:rPr lang="sr-Latn-RS" sz="2800" i="1" dirty="0"/>
              <a:t>č</a:t>
            </a:r>
            <a:r>
              <a:rPr lang="en-US" sz="2800" i="1" dirty="0" err="1"/>
              <a:t>ni</a:t>
            </a:r>
            <a:r>
              <a:rPr lang="en-US" sz="2800" i="1" dirty="0"/>
              <a:t> </a:t>
            </a:r>
            <a:r>
              <a:rPr lang="en-US" sz="2800" i="1" dirty="0" err="1"/>
              <a:t>prelom</a:t>
            </a:r>
            <a:r>
              <a:rPr lang="en-US" sz="2800" i="1" dirty="0"/>
              <a:t> </a:t>
            </a:r>
            <a:r>
              <a:rPr lang="en-US" sz="2800" b="1" i="1" dirty="0"/>
              <a:t>(</a:t>
            </a:r>
            <a:r>
              <a:rPr lang="en-US" sz="2800" b="1" i="1" dirty="0" err="1"/>
              <a:t>fractura</a:t>
            </a:r>
            <a:r>
              <a:rPr lang="en-US" sz="2800" b="1" i="1" dirty="0"/>
              <a:t> transversa)</a:t>
            </a:r>
            <a:endParaRPr lang="sr-Latn-RS" sz="2800" b="1" i="1" dirty="0"/>
          </a:p>
          <a:p>
            <a:pPr marL="658368" lvl="1" indent="-457200">
              <a:buFont typeface="+mj-lt"/>
              <a:buAutoNum type="arabicPeriod"/>
            </a:pPr>
            <a:r>
              <a:rPr lang="en-US" sz="2800" i="1" dirty="0" err="1"/>
              <a:t>Uzdu</a:t>
            </a:r>
            <a:r>
              <a:rPr lang="sr-Latn-RS" sz="2800" i="1" dirty="0"/>
              <a:t>ž</a:t>
            </a:r>
            <a:r>
              <a:rPr lang="en-US" sz="2800" i="1" dirty="0" err="1"/>
              <a:t>ni</a:t>
            </a:r>
            <a:r>
              <a:rPr lang="en-US" sz="2800" i="1" dirty="0"/>
              <a:t> </a:t>
            </a:r>
            <a:r>
              <a:rPr lang="en-US" sz="2800" i="1" dirty="0" err="1"/>
              <a:t>prelom</a:t>
            </a:r>
            <a:r>
              <a:rPr lang="en-US" sz="2800" i="1" dirty="0"/>
              <a:t> </a:t>
            </a:r>
            <a:r>
              <a:rPr lang="en-US" sz="2800" b="1" i="1" dirty="0"/>
              <a:t>(</a:t>
            </a:r>
            <a:r>
              <a:rPr lang="en-US" sz="2800" b="1" i="1" dirty="0" err="1"/>
              <a:t>fractura</a:t>
            </a:r>
            <a:r>
              <a:rPr lang="en-US" sz="2800" b="1" i="1" dirty="0"/>
              <a:t> </a:t>
            </a:r>
            <a:r>
              <a:rPr lang="en-US" sz="2800" b="1" i="1" dirty="0" err="1"/>
              <a:t>longitudinalis</a:t>
            </a:r>
            <a:r>
              <a:rPr lang="en-US" sz="2800" b="1" i="1" dirty="0"/>
              <a:t>)</a:t>
            </a:r>
            <a:endParaRPr lang="sr-Latn-RS" sz="2800" b="1" i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098333F-71A0-4FF1-88E2-BC472C4D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45" y="3228392"/>
            <a:ext cx="1227043" cy="285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9240C13-BA74-46CE-B4C7-C97E05DA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81304" y="284163"/>
            <a:ext cx="2216908" cy="279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70DA0B-91DF-4B9D-B720-E7357AF218D1}"/>
              </a:ext>
            </a:extLst>
          </p:cNvPr>
          <p:cNvSpPr txBox="1"/>
          <p:nvPr/>
        </p:nvSpPr>
        <p:spPr>
          <a:xfrm>
            <a:off x="8173616" y="4333897"/>
            <a:ext cx="37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3600" b="1" dirty="0"/>
              <a:t>3</a:t>
            </a:r>
            <a:endParaRPr lang="en-US" sz="3600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EB679C9-C58C-42B0-BD66-462FFE30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724" y="3762583"/>
            <a:ext cx="2435290" cy="243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FD1FD8-7864-4E49-AD64-DFC118849A7F}"/>
              </a:ext>
            </a:extLst>
          </p:cNvPr>
          <p:cNvSpPr txBox="1"/>
          <p:nvPr/>
        </p:nvSpPr>
        <p:spPr>
          <a:xfrm>
            <a:off x="10632369" y="4904886"/>
            <a:ext cx="45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3200" b="1" dirty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33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368BEE4-5D08-4474-A16C-50972DD7159D}"/>
              </a:ext>
            </a:extLst>
          </p:cNvPr>
          <p:cNvSpPr txBox="1">
            <a:spLocks/>
          </p:cNvSpPr>
          <p:nvPr/>
        </p:nvSpPr>
        <p:spPr>
          <a:xfrm>
            <a:off x="220673" y="1844824"/>
            <a:ext cx="10649490" cy="41910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r-Latn-R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POMAK</a:t>
            </a:r>
            <a:r>
              <a:rPr lang="sr-Latn-RS" sz="2800" b="1" dirty="0"/>
              <a:t>  </a:t>
            </a:r>
            <a:r>
              <a:rPr lang="en-US" sz="2800" b="1" dirty="0"/>
              <a:t>FRAGMENATA</a:t>
            </a:r>
            <a:r>
              <a:rPr lang="sr-Latn-RS" sz="2800" b="1" dirty="0"/>
              <a:t> </a:t>
            </a:r>
            <a:r>
              <a:rPr lang="en-US" sz="2800" b="1" dirty="0"/>
              <a:t>(</a:t>
            </a:r>
            <a:r>
              <a:rPr lang="en-US" sz="2800" b="1" dirty="0" err="1"/>
              <a:t>Dislocatio</a:t>
            </a:r>
            <a:r>
              <a:rPr lang="en-US" sz="2800" b="1" dirty="0"/>
              <a:t>)</a:t>
            </a: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800" b="1" i="1" dirty="0"/>
              <a:t>Pomak u stranu ili </a:t>
            </a:r>
            <a:r>
              <a:rPr lang="sr-Latn-RS" sz="2800" b="1" i="1" dirty="0"/>
              <a:t>š</a:t>
            </a:r>
            <a:r>
              <a:rPr lang="it-IT" sz="2800" b="1" i="1" dirty="0"/>
              <a:t>irinu </a:t>
            </a:r>
            <a:r>
              <a:rPr lang="it-IT" sz="2800" i="1" dirty="0"/>
              <a:t>(dislocatio ad</a:t>
            </a:r>
            <a:r>
              <a:rPr lang="sr-Latn-RS" sz="2800" i="1" dirty="0"/>
              <a:t> </a:t>
            </a:r>
            <a:r>
              <a:rPr lang="en-US" sz="2800" i="1" dirty="0"/>
              <a:t>latum)</a:t>
            </a:r>
            <a:endParaRPr lang="sr-Latn-RS" sz="2800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800" b="1" i="1" dirty="0"/>
              <a:t>Uzdu</a:t>
            </a:r>
            <a:r>
              <a:rPr lang="sr-Latn-RS" sz="2800" b="1" i="1" dirty="0"/>
              <a:t>ž</a:t>
            </a:r>
            <a:r>
              <a:rPr lang="it-IT" sz="2800" b="1" i="1" dirty="0"/>
              <a:t>ni pomak </a:t>
            </a:r>
            <a:r>
              <a:rPr lang="it-IT" sz="2800" i="1" dirty="0"/>
              <a:t>(dislocatio ad</a:t>
            </a:r>
            <a:r>
              <a:rPr lang="sr-Latn-RS" sz="2800" i="1" dirty="0"/>
              <a:t> </a:t>
            </a:r>
            <a:r>
              <a:rPr lang="it-IT" sz="2800" i="1" dirty="0"/>
              <a:t>longitudinem)</a:t>
            </a:r>
            <a:endParaRPr lang="sr-Latn-RS" sz="2800" i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pt-BR" sz="2800" b="1" i="1" dirty="0"/>
              <a:t>dislocatio ad longitudinem cum contractionem</a:t>
            </a:r>
            <a:endParaRPr lang="sr-Latn-RS" sz="2800" b="1" i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1" i="1" dirty="0" err="1"/>
              <a:t>dislocatio</a:t>
            </a:r>
            <a:r>
              <a:rPr lang="en-US" sz="2800" b="1" i="1" dirty="0"/>
              <a:t> ad </a:t>
            </a:r>
            <a:r>
              <a:rPr lang="en-US" sz="2800" b="1" i="1" dirty="0" err="1"/>
              <a:t>longitudinem</a:t>
            </a:r>
            <a:r>
              <a:rPr lang="en-US" sz="2800" b="1" i="1" dirty="0"/>
              <a:t> cum </a:t>
            </a:r>
            <a:r>
              <a:rPr lang="en-US" sz="2800" b="1" i="1" dirty="0" err="1"/>
              <a:t>distractionem</a:t>
            </a:r>
            <a:endParaRPr lang="sr-Latn-RS" sz="28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i="1" dirty="0" err="1"/>
              <a:t>Pomak</a:t>
            </a:r>
            <a:r>
              <a:rPr lang="en-US" sz="2800" b="1" i="1" dirty="0"/>
              <a:t> </a:t>
            </a:r>
            <a:r>
              <a:rPr lang="en-US" sz="2800" b="1" i="1" dirty="0" err="1"/>
              <a:t>sa</a:t>
            </a:r>
            <a:r>
              <a:rPr lang="en-US" sz="2800" b="1" i="1" dirty="0"/>
              <a:t> </a:t>
            </a:r>
            <a:r>
              <a:rPr lang="en-US" sz="2800" b="1" i="1" dirty="0" err="1"/>
              <a:t>okretanjem</a:t>
            </a:r>
            <a:r>
              <a:rPr lang="en-US" sz="2800" b="1" i="1" dirty="0"/>
              <a:t> </a:t>
            </a:r>
            <a:r>
              <a:rPr lang="en-US" sz="2800" b="1" i="1" dirty="0" err="1"/>
              <a:t>fragmenata</a:t>
            </a:r>
            <a:r>
              <a:rPr lang="en-US" sz="2800" i="1" dirty="0"/>
              <a:t> (</a:t>
            </a:r>
            <a:r>
              <a:rPr lang="en-US" sz="2800" i="1" dirty="0" err="1"/>
              <a:t>dislocatio</a:t>
            </a:r>
            <a:r>
              <a:rPr lang="sr-Latn-RS" sz="2800" i="1" dirty="0"/>
              <a:t> </a:t>
            </a:r>
            <a:r>
              <a:rPr lang="en-US" sz="2800" i="1" dirty="0"/>
              <a:t>ad </a:t>
            </a:r>
            <a:r>
              <a:rPr lang="en-US" sz="2800" i="1" dirty="0" err="1"/>
              <a:t>peripheriam</a:t>
            </a:r>
            <a:r>
              <a:rPr lang="en-US" sz="2800" i="1" dirty="0"/>
              <a:t>)</a:t>
            </a:r>
            <a:endParaRPr lang="sr-Latn-RS" sz="2800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800" b="1" i="1" dirty="0"/>
              <a:t>Osovinski pomak</a:t>
            </a:r>
            <a:r>
              <a:rPr lang="it-IT" sz="2800" i="1" dirty="0"/>
              <a:t> (dislocatio ad axim)</a:t>
            </a:r>
            <a:endParaRPr lang="sr-Latn-RS" sz="2800" i="1" dirty="0"/>
          </a:p>
          <a:p>
            <a:endParaRPr lang="en-US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BD039B4B-6E0B-4635-BD58-24AFB674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3356" y="69978"/>
            <a:ext cx="4691927" cy="335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E1CF103C-4850-4303-9042-5A535AF34F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824680"/>
              </p:ext>
            </p:extLst>
          </p:nvPr>
        </p:nvGraphicFramePr>
        <p:xfrm>
          <a:off x="9890449" y="3264047"/>
          <a:ext cx="2204833" cy="283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PaperPort Document" r:id="rId4" imgW="1856160" imgH="2386440" progId="">
                  <p:embed/>
                </p:oleObj>
              </mc:Choice>
              <mc:Fallback>
                <p:oleObj name="PaperPort Document" r:id="rId4" imgW="1856160" imgH="2386440" progId="">
                  <p:embed/>
                  <p:pic>
                    <p:nvPicPr>
                      <p:cNvPr id="337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449" y="3264047"/>
                        <a:ext cx="2204833" cy="28336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24BBC97-BEC3-4CE8-A4D3-71DC8BDBF0E5}"/>
              </a:ext>
            </a:extLst>
          </p:cNvPr>
          <p:cNvSpPr txBox="1"/>
          <p:nvPr/>
        </p:nvSpPr>
        <p:spPr>
          <a:xfrm>
            <a:off x="1621194" y="529788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BA" sz="3200" b="1" dirty="0">
                <a:solidFill>
                  <a:srgbClr val="FF0000"/>
                </a:solidFill>
              </a:rPr>
              <a:t>Frakture, vrste frakture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AAA0-D6FC-4EE8-B8F4-C53813C6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35" y="286603"/>
            <a:ext cx="8602824" cy="805079"/>
          </a:xfrm>
        </p:spPr>
        <p:txBody>
          <a:bodyPr>
            <a:normAutofit/>
          </a:bodyPr>
          <a:lstStyle/>
          <a:p>
            <a:pPr algn="ctr"/>
            <a:r>
              <a:rPr lang="sr-Latn-BA" sz="3600" b="1" dirty="0">
                <a:solidFill>
                  <a:srgbClr val="FF0000"/>
                </a:solidFill>
              </a:rPr>
              <a:t>Anatomija lokomotornog sistema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F3B75-E337-4E44-A43D-6F584B8A4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886" y="1275649"/>
            <a:ext cx="8434873" cy="5055560"/>
          </a:xfrm>
          <a:ln w="381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1" dirty="0"/>
              <a:t>KOSTI</a:t>
            </a:r>
            <a:r>
              <a:rPr lang="en-US" sz="2200" dirty="0"/>
              <a:t>- </a:t>
            </a:r>
            <a:r>
              <a:rPr lang="en-US" sz="2200" dirty="0" err="1"/>
              <a:t>osnovni</a:t>
            </a:r>
            <a:r>
              <a:rPr lang="en-US" sz="2200" dirty="0"/>
              <a:t> </a:t>
            </a:r>
            <a:r>
              <a:rPr lang="en-US" sz="2200" dirty="0" err="1"/>
              <a:t>pojmovi</a:t>
            </a:r>
            <a:endParaRPr lang="sr-Latn-BA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err="1"/>
              <a:t>Osteologija</a:t>
            </a:r>
            <a:r>
              <a:rPr lang="en-US" sz="2200" dirty="0"/>
              <a:t> - </a:t>
            </a:r>
            <a:r>
              <a:rPr lang="en-US" sz="2200" dirty="0" err="1"/>
              <a:t>nauka</a:t>
            </a:r>
            <a:r>
              <a:rPr lang="en-US" sz="2200" dirty="0"/>
              <a:t> </a:t>
            </a:r>
            <a:r>
              <a:rPr lang="en-US" sz="2200" dirty="0" err="1"/>
              <a:t>koja</a:t>
            </a:r>
            <a:r>
              <a:rPr lang="en-US" sz="2200" dirty="0"/>
              <a:t> </a:t>
            </a:r>
            <a:r>
              <a:rPr lang="en-US" sz="2200" dirty="0" err="1"/>
              <a:t>prou</a:t>
            </a:r>
            <a:r>
              <a:rPr lang="sr-Latn-BA" sz="2200" dirty="0"/>
              <a:t>č</a:t>
            </a:r>
            <a:r>
              <a:rPr lang="en-US" sz="2200" dirty="0"/>
              <a:t>ava </a:t>
            </a:r>
            <a:r>
              <a:rPr lang="en-US" sz="2200" dirty="0" err="1"/>
              <a:t>oblik</a:t>
            </a:r>
            <a:r>
              <a:rPr lang="en-US" sz="2200" dirty="0"/>
              <a:t>, </a:t>
            </a:r>
            <a:r>
              <a:rPr lang="en-US" sz="2200" dirty="0" err="1"/>
              <a:t>gra</a:t>
            </a:r>
            <a:r>
              <a:rPr lang="sr-Latn-BA" sz="2200" dirty="0"/>
              <a:t>đ</a:t>
            </a:r>
            <a:r>
              <a:rPr lang="en-US" sz="2200" dirty="0"/>
              <a:t>u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funkciju</a:t>
            </a:r>
            <a:r>
              <a:rPr lang="en-US" sz="2200" dirty="0"/>
              <a:t> </a:t>
            </a:r>
            <a:r>
              <a:rPr lang="en-US" sz="2200" dirty="0" err="1"/>
              <a:t>kostiju</a:t>
            </a:r>
            <a:endParaRPr lang="sr-Latn-BA" sz="2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u t</a:t>
            </a:r>
            <a:r>
              <a:rPr lang="sr-Latn-BA" sz="2200" dirty="0"/>
              <a:t>j</a:t>
            </a:r>
            <a:r>
              <a:rPr lang="en-US" sz="2200" dirty="0" err="1"/>
              <a:t>elu</a:t>
            </a:r>
            <a:r>
              <a:rPr lang="en-US" sz="2200" dirty="0"/>
              <a:t> </a:t>
            </a:r>
            <a:r>
              <a:rPr lang="sr-Latn-BA" sz="2200" dirty="0"/>
              <a:t>č</a:t>
            </a:r>
            <a:r>
              <a:rPr lang="en-US" sz="2200" dirty="0" err="1"/>
              <a:t>ov</a:t>
            </a:r>
            <a:r>
              <a:rPr lang="sr-Latn-BA" sz="2200" dirty="0"/>
              <a:t>j</a:t>
            </a:r>
            <a:r>
              <a:rPr lang="en-US" sz="2200" dirty="0"/>
              <a:t>eka </a:t>
            </a:r>
            <a:r>
              <a:rPr lang="en-US" sz="2200" dirty="0" err="1"/>
              <a:t>ima</a:t>
            </a:r>
            <a:r>
              <a:rPr lang="en-US" sz="2200" dirty="0"/>
              <a:t> 206 </a:t>
            </a:r>
            <a:r>
              <a:rPr lang="en-US" sz="2200" dirty="0" err="1"/>
              <a:t>kostiju</a:t>
            </a:r>
            <a:endParaRPr lang="sr-Latn-BA" sz="2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err="1"/>
              <a:t>skelet</a:t>
            </a:r>
            <a:r>
              <a:rPr lang="en-US" sz="2200" dirty="0"/>
              <a:t> </a:t>
            </a:r>
            <a:r>
              <a:rPr lang="en-US" sz="2200" dirty="0" err="1"/>
              <a:t>ili</a:t>
            </a:r>
            <a:r>
              <a:rPr lang="en-US" sz="2200" dirty="0"/>
              <a:t> </a:t>
            </a:r>
            <a:r>
              <a:rPr lang="en-US" sz="2200" dirty="0" err="1"/>
              <a:t>kostur</a:t>
            </a:r>
            <a:r>
              <a:rPr lang="en-US" sz="2200" dirty="0"/>
              <a:t> </a:t>
            </a:r>
            <a:r>
              <a:rPr lang="sr-Latn-BA" sz="2200" dirty="0"/>
              <a:t>č</a:t>
            </a:r>
            <a:r>
              <a:rPr lang="en-US" sz="2200" dirty="0" err="1"/>
              <a:t>ine</a:t>
            </a:r>
            <a:r>
              <a:rPr lang="en-US" sz="2200" dirty="0"/>
              <a:t> </a:t>
            </a:r>
            <a:r>
              <a:rPr lang="en-US" sz="2200" dirty="0" err="1"/>
              <a:t>kosti</a:t>
            </a:r>
            <a:r>
              <a:rPr lang="en-US" sz="2200" dirty="0"/>
              <a:t> </a:t>
            </a:r>
            <a:r>
              <a:rPr lang="en-US" sz="2200" dirty="0" err="1"/>
              <a:t>povezane</a:t>
            </a:r>
            <a:r>
              <a:rPr lang="en-US" sz="2200" dirty="0"/>
              <a:t> </a:t>
            </a:r>
            <a:r>
              <a:rPr lang="en-US" sz="2200" dirty="0" err="1"/>
              <a:t>vezama</a:t>
            </a:r>
            <a:r>
              <a:rPr lang="en-US" sz="2200" dirty="0"/>
              <a:t> (</a:t>
            </a:r>
            <a:r>
              <a:rPr lang="en-US" sz="2200" dirty="0" err="1"/>
              <a:t>zglobovi</a:t>
            </a:r>
            <a:r>
              <a:rPr lang="en-US" sz="2200" dirty="0"/>
              <a:t>)</a:t>
            </a:r>
            <a:endParaRPr lang="sr-Latn-BA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Tipovi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kostiju</a:t>
            </a:r>
            <a:endParaRPr lang="sr-Latn-BA" sz="2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9808" lvl="1" indent="-457200">
              <a:buFont typeface="+mj-lt"/>
              <a:buAutoNum type="arabicPeriod"/>
            </a:pP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Duge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(Ossa longa)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t</a:t>
            </a:r>
            <a:r>
              <a:rPr lang="sr-Latn-BA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elo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dva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kraja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u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sastavu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ekstremiteta</a:t>
            </a:r>
            <a:endParaRPr lang="sr-Latn-BA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9808" lvl="1" indent="-457200">
              <a:buFont typeface="+mj-lt"/>
              <a:buAutoNum type="arabicPeriod"/>
            </a:pP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Pljosnate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(Ossa planum)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zatvaraju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šupljine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štite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unutrašnje</a:t>
            </a:r>
            <a:r>
              <a:rPr lang="sr-Latn-BA" sz="22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organe</a:t>
            </a:r>
            <a:endParaRPr lang="sr-Latn-BA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9808" lvl="1" indent="-457200">
              <a:buFont typeface="+mj-lt"/>
              <a:buAutoNum type="arabicPeriod"/>
            </a:pP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Kratke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(Ossa </a:t>
            </a: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brevia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kor</a:t>
            </a:r>
            <a:r>
              <a:rPr lang="sr-Latn-BA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stopala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šake</a:t>
            </a:r>
            <a:endParaRPr lang="sr-Latn-BA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9808" lvl="1" indent="-457200">
              <a:buFont typeface="+mj-lt"/>
              <a:buAutoNum type="arabicPeriod"/>
            </a:pP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Sezamoidne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(Ossa sesamoidea)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u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tetivama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mišića</a:t>
            </a:r>
            <a:endParaRPr lang="sr-Latn-BA" sz="2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9808" lvl="1" indent="-457200">
              <a:buFont typeface="+mj-lt"/>
              <a:buAutoNum type="arabicPeriod"/>
            </a:pP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Nepravilne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ki</a:t>
            </a:r>
            <a:r>
              <a:rPr lang="sr-Latn-BA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pršljenovi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(Vertebrae)</a:t>
            </a:r>
            <a:endParaRPr lang="sr-Latn-BA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9808" lvl="1" indent="-457200">
              <a:buFont typeface="+mj-lt"/>
              <a:buAutoNum type="arabicPeriod"/>
            </a:pP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Pneumatiĉne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sadrže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šupljinu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)-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lobanje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lica</a:t>
            </a:r>
            <a:r>
              <a:rPr lang="en-US" sz="2200" dirty="0"/>
              <a:t> </a:t>
            </a:r>
            <a:br>
              <a:rPr lang="en-US" sz="2200" dirty="0"/>
            </a:b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6F382F8E-2DF5-4BAA-A0CE-045E0EE9C9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07829" y="0"/>
            <a:ext cx="2926944" cy="3450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91A00-4132-40F0-A2D6-43FDF007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122" y="3410159"/>
            <a:ext cx="3150637" cy="302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06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2DA39-1327-4943-AB4C-DDBD16E0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4" y="362571"/>
            <a:ext cx="5120640" cy="730434"/>
          </a:xfrm>
        </p:spPr>
        <p:txBody>
          <a:bodyPr>
            <a:normAutofit/>
          </a:bodyPr>
          <a:lstStyle/>
          <a:p>
            <a:r>
              <a:rPr lang="sr-Latn-BA" sz="4000" b="1" dirty="0">
                <a:solidFill>
                  <a:srgbClr val="FF0000"/>
                </a:solidFill>
              </a:rPr>
              <a:t>Frakture, vrste frakture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6D76D-9100-495B-8461-EC0D729D6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3224" y="1737360"/>
            <a:ext cx="5661815" cy="4392852"/>
          </a:xfrm>
          <a:ln w="127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Dijagnoza</a:t>
            </a:r>
            <a:r>
              <a:rPr lang="en-US" sz="2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preloma</a:t>
            </a:r>
            <a:r>
              <a:rPr lang="en-US" sz="2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postavlja</a:t>
            </a:r>
            <a:r>
              <a:rPr lang="en-US" sz="2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sz="2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sz="2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osnovu</a:t>
            </a:r>
            <a:r>
              <a:rPr lang="sr-Latn-BA" sz="2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400" b="1" i="1" dirty="0">
                <a:solidFill>
                  <a:srgbClr val="202122"/>
                </a:solidFill>
                <a:latin typeface="Arial" panose="020B0604020202020204" pitchFamily="34" charset="0"/>
              </a:rPr>
              <a:t>Anamneze i istorije bolesti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4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Objektivnog (fizikalnog) pregleda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400" b="1" i="1" dirty="0">
                <a:solidFill>
                  <a:srgbClr val="202122"/>
                </a:solidFill>
                <a:latin typeface="Arial" panose="020B0604020202020204" pitchFamily="34" charset="0"/>
              </a:rPr>
              <a:t>Kliničke slike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Simptomi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su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bol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edem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ekhimoze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krepitacije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deformacija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i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poremećena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pokretljivost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.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Povremene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komplikacije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su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masna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embolija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,</a:t>
            </a:r>
            <a:r>
              <a:rPr lang="sr-Latn-BA" sz="2000" b="0" i="0" dirty="0">
                <a:solidFill>
                  <a:schemeClr val="tx1"/>
                </a:solidFill>
                <a:effectLst/>
                <a:latin typeface="Helvetica Neue"/>
              </a:rPr>
              <a:t> povreda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Helvetica Neue"/>
              </a:rPr>
              <a:t>arterija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Helvetica Neue"/>
              </a:rPr>
              <a:t>, </a:t>
            </a:r>
            <a:r>
              <a:rPr lang="sr-Latn-BA" sz="2000" b="0" i="0" dirty="0">
                <a:solidFill>
                  <a:schemeClr val="tx1"/>
                </a:solidFill>
                <a:effectLst/>
                <a:latin typeface="Helvetica Neue"/>
              </a:rPr>
              <a:t>kompartmant sindrom, povrede nerva, infekcije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r-Latn-BA" sz="2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sr-Latn-BA" sz="24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Radiološke, CT,NMR dijagnostike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77B1E-240D-4096-9660-27A75C0BE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19" y="214604"/>
            <a:ext cx="5661815" cy="6466114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Sigurni</a:t>
            </a:r>
            <a:r>
              <a:rPr lang="en-US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znaci</a:t>
            </a:r>
            <a:r>
              <a:rPr lang="sr-Latn-BA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preloma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patološka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pokretljivost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fizički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pregled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praćen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jakim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bolovima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fenomen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krepitacija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koštanih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fregmenata</a:t>
            </a:r>
            <a:endParaRPr lang="en-US" sz="2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deformacija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uzdužne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osovine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uda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mestu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preloma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r-Latn-BA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Nesigurni znaci preloma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ot</a:t>
            </a:r>
            <a:r>
              <a:rPr lang="sr-Latn-BA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ok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edem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bol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pritisak</a:t>
            </a:r>
            <a:endParaRPr lang="en-US" sz="28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bol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pri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pokretanju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oštećenog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</a:t>
            </a:r>
            <a:r>
              <a:rPr lang="sr-Latn-BA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ela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tela</a:t>
            </a:r>
            <a:endParaRPr lang="en-US" sz="28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prom</a:t>
            </a:r>
            <a:r>
              <a:rPr lang="sr-Latn-BA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ene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boje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kože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kao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posledica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krvarenja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grč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mišića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kao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izraz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samozaštite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organizma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smanjena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funkcija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povređenog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</a:t>
            </a:r>
            <a:r>
              <a:rPr lang="sr-Latn-BA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ela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</a:t>
            </a:r>
            <a:r>
              <a:rPr lang="sr-Latn-BA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ela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ili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njen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potpuni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prekid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649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ABD6-AB53-4A06-A365-CADAA588BFF8}"/>
              </a:ext>
            </a:extLst>
          </p:cNvPr>
          <p:cNvSpPr txBox="1">
            <a:spLocks/>
          </p:cNvSpPr>
          <p:nvPr/>
        </p:nvSpPr>
        <p:spPr>
          <a:xfrm>
            <a:off x="1093788" y="284163"/>
            <a:ext cx="7772400" cy="783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BA" sz="4800" b="1" dirty="0">
                <a:solidFill>
                  <a:srgbClr val="FF0000"/>
                </a:solidFill>
              </a:rPr>
              <a:t>Frakture, vrste frakture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28BF6-24EA-4884-B55A-5BDA0AAFE76C}"/>
              </a:ext>
            </a:extLst>
          </p:cNvPr>
          <p:cNvSpPr txBox="1">
            <a:spLocks/>
          </p:cNvSpPr>
          <p:nvPr/>
        </p:nvSpPr>
        <p:spPr>
          <a:xfrm>
            <a:off x="115581" y="1347705"/>
            <a:ext cx="4556836" cy="3121658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l-PL" b="1" i="1" dirty="0"/>
              <a:t>KRVARENJE I HEMORAGIČNI ŠOK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i="1" dirty="0" err="1"/>
              <a:t>Spolja</a:t>
            </a:r>
            <a:r>
              <a:rPr lang="sr-Latn-RS" sz="2000" b="1" i="1" dirty="0"/>
              <a:t>š</a:t>
            </a:r>
            <a:r>
              <a:rPr lang="en-US" sz="2000" b="1" i="1" dirty="0" err="1"/>
              <a:t>nje</a:t>
            </a:r>
            <a:r>
              <a:rPr lang="en-US" sz="2000" b="1" i="1" dirty="0"/>
              <a:t> </a:t>
            </a:r>
            <a:r>
              <a:rPr lang="sr-Latn-RS" sz="2000" b="1" i="1" dirty="0"/>
              <a:t>i unutrašnje </a:t>
            </a:r>
            <a:r>
              <a:rPr lang="en-US" sz="2000" b="1" i="1" dirty="0" err="1"/>
              <a:t>krvarenje</a:t>
            </a:r>
            <a:r>
              <a:rPr lang="en-US" sz="2000" b="1" i="1" dirty="0"/>
              <a:t> </a:t>
            </a:r>
            <a:r>
              <a:rPr lang="en-US" sz="2000" b="1" i="1" dirty="0" err="1"/>
              <a:t>na</a:t>
            </a:r>
            <a:r>
              <a:rPr lang="en-US" sz="2000" b="1" i="1" dirty="0"/>
              <a:t> </a:t>
            </a:r>
            <a:r>
              <a:rPr lang="en-US" sz="2000" b="1" i="1" dirty="0" err="1"/>
              <a:t>ekstremitetima</a:t>
            </a:r>
            <a:endParaRPr lang="sr-Latn-RS" sz="20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r-Latn-RS" sz="2000" b="1" i="1" dirty="0"/>
              <a:t>Oligemični šok</a:t>
            </a:r>
            <a:endParaRPr lang="pl-PL" sz="2000" i="1" dirty="0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CA16E2-4D8B-49F3-B090-38E36874CD70}"/>
              </a:ext>
            </a:extLst>
          </p:cNvPr>
          <p:cNvGraphicFramePr>
            <a:graphicFrameLocks noGrp="1"/>
          </p:cNvGraphicFramePr>
          <p:nvPr/>
        </p:nvGraphicFramePr>
        <p:xfrm>
          <a:off x="12792269" y="382555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11236239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627502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39AF6BA-5766-403A-B4C7-1E6A8A652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391531"/>
              </p:ext>
            </p:extLst>
          </p:nvPr>
        </p:nvGraphicFramePr>
        <p:xfrm>
          <a:off x="115581" y="2908534"/>
          <a:ext cx="3750906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21">
                  <a:extLst>
                    <a:ext uri="{9D8B030D-6E8A-4147-A177-3AD203B41FA5}">
                      <a16:colId xmlns:a16="http://schemas.microsoft.com/office/drawing/2014/main" val="999641633"/>
                    </a:ext>
                  </a:extLst>
                </a:gridCol>
                <a:gridCol w="1427585">
                  <a:extLst>
                    <a:ext uri="{9D8B030D-6E8A-4147-A177-3AD203B41FA5}">
                      <a16:colId xmlns:a16="http://schemas.microsoft.com/office/drawing/2014/main" val="28797015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Vrsta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povrede</a:t>
                      </a:r>
                      <a:r>
                        <a:rPr lang="sr-Latn-RS" sz="1800" b="1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/>
                        <a:t>Gubitak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krvi</a:t>
                      </a:r>
                      <a:endParaRPr lang="en-US" sz="1800" b="1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965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 err="1"/>
                        <a:t>Zatvoreni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prelom</a:t>
                      </a:r>
                      <a:r>
                        <a:rPr lang="sr-Latn-RS" sz="1800" b="1" dirty="0"/>
                        <a:t> </a:t>
                      </a:r>
                    </a:p>
                    <a:p>
                      <a:pPr algn="l" fontAlgn="t">
                        <a:buFont typeface="Calibri" panose="020F0502020204030204" pitchFamily="34" charset="0"/>
                        <a:buNone/>
                      </a:pPr>
                      <a:r>
                        <a:rPr lang="en-US" sz="1800" b="1" dirty="0"/>
                        <a:t>t</a:t>
                      </a:r>
                      <a:r>
                        <a:rPr lang="sr-Latn-RS" sz="1800" b="1" dirty="0"/>
                        <a:t>j</a:t>
                      </a:r>
                      <a:r>
                        <a:rPr lang="en-US" sz="1800" b="1" dirty="0" err="1"/>
                        <a:t>ela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butne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kosti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½</a:t>
                      </a:r>
                      <a:r>
                        <a:rPr lang="sr-Latn-RS" sz="1800" b="1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1 lit</a:t>
                      </a:r>
                      <a:r>
                        <a:rPr lang="sr-Latn-RS" sz="1800" b="1" dirty="0"/>
                        <a:t>.</a:t>
                      </a:r>
                      <a:endParaRPr lang="en-US" sz="1800" b="1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942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sr-Latn-RS" sz="1800" b="1" dirty="0"/>
                        <a:t>Za</a:t>
                      </a:r>
                      <a:r>
                        <a:rPr lang="en-US" sz="1800" b="1" dirty="0" err="1"/>
                        <a:t>tvoreni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prelomi</a:t>
                      </a:r>
                      <a:endParaRPr lang="sr-Latn-RS" sz="1800" b="1" dirty="0"/>
                    </a:p>
                    <a:p>
                      <a:pPr marL="0" indent="0" algn="l" fontAlgn="t">
                        <a:buFont typeface="Calibri" panose="020F0502020204030204" pitchFamily="34" charset="0"/>
                        <a:buNone/>
                      </a:pPr>
                      <a:r>
                        <a:rPr lang="en-US" sz="1800" b="1" dirty="0" err="1"/>
                        <a:t>karli</a:t>
                      </a:r>
                      <a:r>
                        <a:rPr lang="sr-Latn-RS" sz="1800" b="1" dirty="0"/>
                        <a:t>č</a:t>
                      </a:r>
                      <a:r>
                        <a:rPr lang="en-US" sz="1800" b="1" dirty="0" err="1"/>
                        <a:t>nog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prstena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sr-Latn-RS" sz="1800" b="1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 lit</a:t>
                      </a:r>
                      <a:r>
                        <a:rPr lang="sr-Latn-RS" sz="1800" b="1" dirty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en-US" sz="1800" b="1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069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/>
                        <a:t>Hematotoraks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sr-Latn-RS" sz="1800" b="1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 lit</a:t>
                      </a:r>
                      <a:r>
                        <a:rPr lang="sr-Latn-RS" sz="1800" b="1" dirty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en-US" sz="1800" b="1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729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 err="1"/>
                        <a:t>Prelomi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udru</a:t>
                      </a:r>
                      <a:r>
                        <a:rPr lang="sr-Latn-RS" sz="1800" b="1" dirty="0"/>
                        <a:t>ž</a:t>
                      </a:r>
                      <a:r>
                        <a:rPr lang="en-US" sz="1800" b="1" dirty="0" err="1"/>
                        <a:t>eni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sa</a:t>
                      </a:r>
                      <a:r>
                        <a:rPr lang="sr-Latn-RS" sz="1800" b="1" dirty="0"/>
                        <a:t> </a:t>
                      </a:r>
                    </a:p>
                    <a:p>
                      <a:pPr algn="l" fontAlgn="t"/>
                      <a:r>
                        <a:rPr lang="en-US" sz="1800" b="1" dirty="0" err="1"/>
                        <a:t>intraabdominalni</a:t>
                      </a:r>
                      <a:r>
                        <a:rPr lang="sr-Latn-RS" sz="1800" b="1" dirty="0"/>
                        <a:t>m</a:t>
                      </a:r>
                    </a:p>
                    <a:p>
                      <a:pPr algn="l" fontAlgn="t">
                        <a:buFont typeface="Calibri" panose="020F0502020204030204" pitchFamily="34" charset="0"/>
                        <a:buNone/>
                      </a:pPr>
                      <a:r>
                        <a:rPr lang="en-US" sz="1800" b="1" dirty="0" err="1"/>
                        <a:t>krvarenje</a:t>
                      </a:r>
                      <a:r>
                        <a:rPr lang="sr-Latn-RS" sz="1800" b="1" dirty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sr-Latn-RS" sz="1800" b="1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sr-Latn-RS" sz="1800" b="1" dirty="0">
                          <a:solidFill>
                            <a:srgbClr val="FF0000"/>
                          </a:solidFill>
                        </a:rPr>
                        <a:t> lit.</a:t>
                      </a:r>
                      <a:endParaRPr lang="en-US" sz="1800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11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32852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7599051-9CDC-48DE-AC00-FD19F86B5CFD}"/>
              </a:ext>
            </a:extLst>
          </p:cNvPr>
          <p:cNvSpPr txBox="1"/>
          <p:nvPr/>
        </p:nvSpPr>
        <p:spPr>
          <a:xfrm>
            <a:off x="5355771" y="1347705"/>
            <a:ext cx="6167535" cy="5601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radiološkoj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dijagnostici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preloma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koriste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sledeće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radiološke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procedure: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slojevito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ili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tomografsko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snimnje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snimanje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određenim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uglom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r-Latn-BA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radio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grafija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acetabuluma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komparaciona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radiografija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zdravom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stranom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</a:t>
            </a:r>
            <a:r>
              <a:rPr lang="sr-Latn-BA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kompjuterizovana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tomografija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3D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rekonstrukcija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magnetna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rezonantna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tomografija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scintigrafija</a:t>
            </a:r>
            <a:r>
              <a:rPr lang="sr-Latn-BA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...</a:t>
            </a:r>
          </a:p>
          <a:p>
            <a:pPr algn="l"/>
            <a:r>
              <a:rPr lang="en-US" sz="20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Osnovni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problemi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koji </a:t>
            </a:r>
            <a:r>
              <a:rPr lang="en-US" sz="20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treba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da se </a:t>
            </a:r>
            <a:r>
              <a:rPr lang="en-US" sz="20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reše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lečenjem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preloma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</a:t>
            </a:r>
            <a:endParaRPr lang="en-US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Spasitiţi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žvot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bolesnika</a:t>
            </a:r>
            <a:endParaRPr lang="en-US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Spasiti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ekstremitet</a:t>
            </a:r>
            <a:endParaRPr lang="en-US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Repozicija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prelomljenih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delova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koja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treba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omogući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zarastanje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kosti</a:t>
            </a:r>
            <a:endParaRPr lang="en-US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Sprečiti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pojavu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infekcije</a:t>
            </a:r>
            <a:endParaRPr lang="en-US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savremnoj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medicini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primenjuju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dva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osnovna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načina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metode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lečenja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preloma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konzervativni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operativni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hirurški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način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lečenja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195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0B1C18-C223-4D90-AE95-3A485E6DDDA5}"/>
              </a:ext>
            </a:extLst>
          </p:cNvPr>
          <p:cNvSpPr txBox="1"/>
          <p:nvPr/>
        </p:nvSpPr>
        <p:spPr>
          <a:xfrm>
            <a:off x="1744824" y="2220686"/>
            <a:ext cx="7669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4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HVALA NA PAŽNJI!</a:t>
            </a:r>
          </a:p>
          <a:p>
            <a:pPr algn="ctr"/>
            <a:r>
              <a:rPr lang="sr-Latn-BA" sz="4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?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649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AAA0-D6FC-4EE8-B8F4-C53813C6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-17015"/>
            <a:ext cx="7147249" cy="816275"/>
          </a:xfrm>
        </p:spPr>
        <p:txBody>
          <a:bodyPr>
            <a:noAutofit/>
          </a:bodyPr>
          <a:lstStyle/>
          <a:p>
            <a:r>
              <a:rPr lang="sr-Latn-BA" sz="4000" b="1" dirty="0">
                <a:solidFill>
                  <a:srgbClr val="FF0000"/>
                </a:solidFill>
              </a:rPr>
              <a:t>Anatomija lokomotornog sistema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A1891-4531-4F4C-9138-B85168DD1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598" y="1293712"/>
            <a:ext cx="6199880" cy="4839637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ZGLOBOVI- </a:t>
            </a:r>
            <a:r>
              <a:rPr lang="sr-Latn-BA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01168" lvl="1" indent="0">
              <a:buNone/>
            </a:pPr>
            <a:r>
              <a:rPr lang="sr-Latn-BA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sr-Latn-BA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Nepokretni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zglobovi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vezivni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hrskavi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spojevi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kostiju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daju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stabilnost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pojedinim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elovima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kostura</a:t>
            </a:r>
            <a:endParaRPr lang="sr-Latn-BA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01168" lvl="1" indent="0">
              <a:buNone/>
            </a:pPr>
            <a:r>
              <a:rPr lang="sr-Latn-BA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sr-Latn-BA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Pokretni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zglobovi</a:t>
            </a:r>
            <a:endParaRPr lang="sr-Latn-BA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pasivni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deo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lokomotornog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sistema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najosetljivije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pribora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kretanje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svaki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pokretni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svom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sastavu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841248" lvl="2" indent="-457200">
              <a:buFont typeface="+mj-lt"/>
              <a:buAutoNum type="alphaUcPeriod"/>
            </a:pP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glavne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sr-Latn-BA" sz="2000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841248" lvl="2" indent="-457200">
              <a:buFont typeface="+mj-lt"/>
              <a:buAutoNum type="alphaUcPeriod"/>
            </a:pP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sporedne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elemente</a:t>
            </a:r>
            <a:r>
              <a:rPr lang="en-US" sz="2000" b="1" i="1" dirty="0"/>
              <a:t> 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8" name="Picture 2" descr="Zglobovi - Acuraflex kapsule i krema pomažu - ACURAFLEX.HR">
            <a:extLst>
              <a:ext uri="{FF2B5EF4-FFF2-40B4-BE49-F238E27FC236}">
                <a16:creationId xmlns:a16="http://schemas.microsoft.com/office/drawing/2014/main" id="{1BC02536-6E34-458A-9AE9-48D8440A16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068" y="1491700"/>
            <a:ext cx="4401334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83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AAA0-D6FC-4EE8-B8F4-C53813C6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863" y="286603"/>
            <a:ext cx="6745219" cy="1019683"/>
          </a:xfrm>
        </p:spPr>
        <p:txBody>
          <a:bodyPr>
            <a:normAutofit/>
          </a:bodyPr>
          <a:lstStyle/>
          <a:p>
            <a:r>
              <a:rPr lang="sr-Latn-BA" sz="3600" b="1" dirty="0">
                <a:solidFill>
                  <a:srgbClr val="FF0000"/>
                </a:solidFill>
              </a:rPr>
              <a:t>Anatomija lokomotornog sistema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D6ED2-9581-4CC0-9471-973DD99CA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264" y="2472613"/>
            <a:ext cx="5411755" cy="3856466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GLAVNI ELEMENTI ZGLOBA</a:t>
            </a:r>
            <a:r>
              <a:rPr lang="en-US" dirty="0"/>
              <a:t> </a:t>
            </a:r>
            <a:endParaRPr lang="sr-Latn-BA" dirty="0"/>
          </a:p>
          <a:p>
            <a:pPr marL="658368" lvl="1" indent="-457200">
              <a:buFont typeface="+mj-lt"/>
              <a:buAutoNum type="alphaLcPeriod"/>
            </a:pP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Zglobne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površine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d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elovi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kostiju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pokriveni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hrskavicom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č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ija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debljina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zavisi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pritiska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koji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trpi</a:t>
            </a: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658368" lvl="1" indent="-457200">
              <a:buFont typeface="+mj-lt"/>
              <a:buAutoNum type="alphaLcPeriod"/>
            </a:pP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Zglobna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šupljina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prostor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izme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zglobnih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površina</a:t>
            </a: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ispunjen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sluzavom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nošću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sinovija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658368" lvl="1" indent="-457200">
              <a:buFont typeface="+mj-lt"/>
              <a:buAutoNum type="alphaLcPeriod"/>
            </a:pP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Zglobna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čahura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sastoji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iz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841248" lvl="2" indent="-457200">
              <a:buFont typeface="+mj-lt"/>
              <a:buAutoNum type="alphaLcPeriod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spoljašnjeg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sloja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fibrozna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kapsula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sr-Latn-BA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841248" lvl="2" indent="-457200">
              <a:buFont typeface="+mj-lt"/>
              <a:buAutoNum type="alphaLcPeriod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unutrašnjeg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sloja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sinovijalna</a:t>
            </a: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membrana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sz="2400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SPOJEVI KOSTIJU (JUNCTURAE OSSIUM)">
            <a:extLst>
              <a:ext uri="{FF2B5EF4-FFF2-40B4-BE49-F238E27FC236}">
                <a16:creationId xmlns:a16="http://schemas.microsoft.com/office/drawing/2014/main" id="{71F1404A-013D-4CB2-8B90-762BF9B3B1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38" y="35595"/>
            <a:ext cx="2190231" cy="243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47572E-EE61-435B-A86A-0998B81118F6}"/>
              </a:ext>
            </a:extLst>
          </p:cNvPr>
          <p:cNvSpPr txBox="1"/>
          <p:nvPr/>
        </p:nvSpPr>
        <p:spPr>
          <a:xfrm>
            <a:off x="6083413" y="2472613"/>
            <a:ext cx="5841256" cy="3724096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SPOREDNI ELEMENTI ZGLOBA</a:t>
            </a:r>
            <a:endParaRPr lang="sr-Latn-BA" sz="18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>
              <a:buClr>
                <a:schemeClr val="accent2"/>
              </a:buClr>
              <a:buFont typeface="+mj-lt"/>
              <a:buAutoNum type="alphaLcPeriod"/>
            </a:pPr>
            <a:r>
              <a:rPr lang="en-US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Ligamenti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fibrozne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trake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koje</a:t>
            </a:r>
            <a:r>
              <a:rPr lang="sr-Latn-B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spajaju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zglobne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krajeve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kostiju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sr-Latn-B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poja</a:t>
            </a:r>
            <a:r>
              <a:rPr lang="sr-Latn-BA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avaju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zglobnu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sz="2000" dirty="0">
                <a:solidFill>
                  <a:srgbClr val="000000"/>
                </a:solidFill>
                <a:latin typeface="Arial" panose="020B0604020202020204" pitchFamily="34" charset="0"/>
              </a:rPr>
              <a:t>č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ahuru</a:t>
            </a:r>
            <a:endParaRPr lang="sr-Latn-BA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257300" lvl="2" indent="-342900">
              <a:buClr>
                <a:schemeClr val="accent2"/>
              </a:buClr>
              <a:buFont typeface="+mj-lt"/>
              <a:buAutoNum type="alphaLcPeriod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spolja</a:t>
            </a:r>
            <a:r>
              <a:rPr lang="sr-Latn-B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ekstrakapsularne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veze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sr-Latn-BA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257300" lvl="2" indent="-342900">
              <a:buClr>
                <a:schemeClr val="accent2"/>
              </a:buClr>
              <a:buFont typeface="+mj-lt"/>
              <a:buAutoNum type="alphaLcPeriod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nalaze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</a:t>
            </a:r>
            <a:r>
              <a:rPr lang="sr-Latn-BA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zglobnoj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šupljini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intrakapsularne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veze</a:t>
            </a:r>
            <a:r>
              <a:rPr lang="sr-Latn-BA" sz="20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marL="800100" lvl="1" indent="-342900">
              <a:buClr>
                <a:schemeClr val="accent2"/>
              </a:buClr>
              <a:buFont typeface="+mj-lt"/>
              <a:buAutoNum type="alphaLcPeriod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Vezivno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hrskavičave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ploče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nalaze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unutar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pojedinih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zglobova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ublažuju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udarce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adaptiraju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povećavaju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zglobne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površine</a:t>
            </a:r>
            <a:r>
              <a:rPr lang="en-US" sz="2000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888FD1-8D64-43FE-8334-154B43D62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041" y="114633"/>
            <a:ext cx="2364048" cy="22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35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AAA0-D6FC-4EE8-B8F4-C53813C6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79" y="155975"/>
            <a:ext cx="5816704" cy="814409"/>
          </a:xfrm>
        </p:spPr>
        <p:txBody>
          <a:bodyPr>
            <a:normAutofit/>
          </a:bodyPr>
          <a:lstStyle/>
          <a:p>
            <a:pPr algn="ctr"/>
            <a:r>
              <a:rPr lang="sr-Latn-BA" sz="3200" b="1" dirty="0">
                <a:solidFill>
                  <a:srgbClr val="FF0000"/>
                </a:solidFill>
              </a:rPr>
              <a:t>Anatomija lokomotornog sistema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52109-3B5E-40D7-9098-CA97C8DD3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666" y="1166328"/>
            <a:ext cx="6362280" cy="4991910"/>
          </a:xfrm>
        </p:spPr>
        <p:txBody>
          <a:bodyPr>
            <a:normAutofit lnSpcReduction="10000"/>
          </a:bodyPr>
          <a:lstStyle/>
          <a:p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</a:t>
            </a:r>
            <a:r>
              <a:rPr lang="sr-Latn-BA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ELA POKRETNIH ZGLOBOVA</a:t>
            </a:r>
            <a:endParaRPr lang="sr-Latn-BA" sz="2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sr-Latn-BA" sz="2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PREMA BROJU KOSTIJU KOJE ULAZE U SASTAV ZGLOBA</a:t>
            </a:r>
            <a:endParaRPr lang="sr-Latn-BA" sz="2200" b="1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8358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prosti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zglobovi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izgra</a:t>
            </a:r>
            <a:r>
              <a:rPr lang="sr-Latn-BA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uju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ih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dv</a:t>
            </a:r>
            <a:r>
              <a:rPr lang="sr-Latn-BA" sz="2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ij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sr-Latn-BA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8358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složeni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zglobovi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tri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ili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više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kostiju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sr-Latn-BA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92608" lvl="1" indent="0">
              <a:spcBef>
                <a:spcPts val="0"/>
              </a:spcBef>
              <a:spcAft>
                <a:spcPts val="0"/>
              </a:spcAft>
              <a:buNone/>
            </a:pPr>
            <a:endParaRPr lang="sr-Latn-BA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PREMA OBLIKU ZGLOBNIH POVRŠINA</a:t>
            </a:r>
            <a:endParaRPr lang="sr-Latn-BA" sz="22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BA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</a:t>
            </a:r>
            <a:r>
              <a:rPr lang="en-US" sz="22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•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loptasti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jajasti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valjkasti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sedlasti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ravni</a:t>
            </a:r>
            <a:endParaRPr lang="sr-Latn-BA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BA" sz="2200" dirty="0">
                <a:solidFill>
                  <a:srgbClr val="000000"/>
                </a:solidFill>
                <a:latin typeface="Arial" panose="020B0604020202020204" pitchFamily="34" charset="0"/>
              </a:rPr>
              <a:t>        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zglobovi</a:t>
            </a:r>
            <a:endParaRPr lang="sr-Latn-BA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sr-Latn-BA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BA" sz="2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3.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PREMA RAVNIMA U KOJIMA SE IZVODI</a:t>
            </a:r>
            <a:endParaRPr lang="sr-Latn-BA" sz="2200" b="1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BA" sz="2200" b="1" i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POKRET</a:t>
            </a:r>
            <a:endParaRPr lang="sr-Latn-BA" sz="22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jednoosovinski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dvoosovinski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troosovinski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zglobovi</a:t>
            </a:r>
            <a:r>
              <a:rPr lang="en-US" sz="2200" dirty="0"/>
              <a:t> 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3914AE-B856-44D9-B608-8F59FD0ADD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9946" y="247537"/>
            <a:ext cx="5297254" cy="6171923"/>
          </a:xfrm>
        </p:spPr>
      </p:pic>
    </p:spTree>
    <p:extLst>
      <p:ext uri="{BB962C8B-B14F-4D97-AF65-F5344CB8AC3E}">
        <p14:creationId xmlns:p14="http://schemas.microsoft.com/office/powerpoint/2010/main" val="762932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AAA0-D6FC-4EE8-B8F4-C53813C6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6367210" cy="770880"/>
          </a:xfrm>
        </p:spPr>
        <p:txBody>
          <a:bodyPr>
            <a:normAutofit/>
          </a:bodyPr>
          <a:lstStyle/>
          <a:p>
            <a:r>
              <a:rPr lang="sr-Latn-BA" sz="3200" b="1" dirty="0">
                <a:solidFill>
                  <a:srgbClr val="FF0000"/>
                </a:solidFill>
              </a:rPr>
              <a:t>Anatomija lokomotornog sistema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AB261-A115-4E3F-81F5-099BD6811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45734"/>
            <a:ext cx="6232849" cy="4377784"/>
          </a:xfrm>
          <a:ln w="3810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OSNOVNI POKRETI U ZGLOBOVIMA</a:t>
            </a:r>
            <a:r>
              <a:rPr lang="en-US" dirty="0"/>
              <a:t> </a:t>
            </a:r>
            <a:endParaRPr lang="sr-Latn-BA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pokreti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č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njegovih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elova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vrše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 u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tri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ravni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frontalnoj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endParaRPr lang="sr-Latn-BA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sagitalnoj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transversalnoj</a:t>
            </a:r>
            <a:endParaRPr lang="sr-Latn-BA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None/>
            </a:pPr>
            <a:endParaRPr lang="sr-Latn-BA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pokreti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mogu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biti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prosti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složeni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prisutni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sledeći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oblici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kretanja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sr-Latn-B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klizanje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kod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ravnih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zglobnih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površina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npr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kod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zglobova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izme</a:t>
            </a:r>
            <a:r>
              <a:rPr lang="sr-Latn-BA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</a:t>
            </a:r>
            <a:r>
              <a:rPr lang="sr-Latn-BA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vratnih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pršljenova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sr-Latn-BA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ugaoni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pokreti</a:t>
            </a:r>
            <a:endParaRPr lang="sr-Latn-BA" sz="24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kruţni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pokreti</a:t>
            </a:r>
            <a:r>
              <a:rPr lang="en-US" sz="2400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C12535-C138-4D8B-BDF3-F37558073E3A}"/>
              </a:ext>
            </a:extLst>
          </p:cNvPr>
          <p:cNvSpPr txBox="1"/>
          <p:nvPr/>
        </p:nvSpPr>
        <p:spPr>
          <a:xfrm>
            <a:off x="8054129" y="5761853"/>
            <a:ext cx="364127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pregibanje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flexio</a:t>
            </a:r>
            <a:b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opružanje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extensio</a:t>
            </a:r>
            <a:r>
              <a:rPr lang="en-US" b="1" i="1" dirty="0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C40BA-5AD3-4D3B-8F4B-28987C878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454" y="13067"/>
            <a:ext cx="2728161" cy="2796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A9B690-C8B6-49A6-BFB2-472F5E2F4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879" y="2780522"/>
            <a:ext cx="5071313" cy="301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19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7CB4-EC52-48D7-9DEB-32C41E4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2302"/>
          </a:xfrm>
        </p:spPr>
        <p:txBody>
          <a:bodyPr>
            <a:normAutofit/>
          </a:bodyPr>
          <a:lstStyle/>
          <a:p>
            <a:pPr algn="ctr"/>
            <a:r>
              <a:rPr lang="sr-Latn-BA" sz="3600" b="1" dirty="0">
                <a:solidFill>
                  <a:srgbClr val="FF0000"/>
                </a:solidFill>
              </a:rPr>
              <a:t>Anatomija lokomotornog sistema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B53155-E2ED-423B-B8E1-5BDA136AB1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900" y="1659123"/>
            <a:ext cx="3109457" cy="5290524"/>
          </a:xfr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898E8D6-D4E4-4EEB-B39A-07730F2F96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35313" y="1759363"/>
            <a:ext cx="4924425" cy="3822243"/>
          </a:xfrm>
          <a:ln w="3810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68F1B0-9BEF-4159-A1BD-2CA32857434D}"/>
              </a:ext>
            </a:extLst>
          </p:cNvPr>
          <p:cNvSpPr txBox="1"/>
          <p:nvPr/>
        </p:nvSpPr>
        <p:spPr>
          <a:xfrm>
            <a:off x="215342" y="1779199"/>
            <a:ext cx="27609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Odvo</a:t>
            </a:r>
            <a:r>
              <a:rPr lang="sr-Latn-BA" sz="1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enje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en-US" sz="1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abductio</a:t>
            </a:r>
            <a:br>
              <a:rPr lang="en-US" sz="1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4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Privo</a:t>
            </a:r>
            <a:r>
              <a:rPr lang="sr-Latn-BA" sz="1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enje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US" sz="1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adductio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62250-BB7D-4CB5-83FD-DB9A413E21AA}"/>
              </a:ext>
            </a:extLst>
          </p:cNvPr>
          <p:cNvSpPr txBox="1"/>
          <p:nvPr/>
        </p:nvSpPr>
        <p:spPr>
          <a:xfrm>
            <a:off x="132900" y="1176152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FUNKCIONALNA ANATOMIJA- pokreti u zglobovima</a:t>
            </a:r>
            <a:r>
              <a:rPr lang="pl-PL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30E18A-E528-4106-B728-1C8759F4F411}"/>
              </a:ext>
            </a:extLst>
          </p:cNvPr>
          <p:cNvSpPr txBox="1"/>
          <p:nvPr/>
        </p:nvSpPr>
        <p:spPr>
          <a:xfrm>
            <a:off x="3760324" y="1711588"/>
            <a:ext cx="439941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Spoljašnja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rotacija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– </a:t>
            </a:r>
            <a:r>
              <a:rPr lang="en-US" sz="1400" b="1" i="1" dirty="0" err="1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rotatio</a:t>
            </a:r>
            <a:r>
              <a:rPr lang="en-US" sz="1400" b="1" i="1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 externa</a:t>
            </a:r>
            <a:br>
              <a:rPr lang="en-US" sz="14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</a:br>
            <a:r>
              <a:rPr lang="en-US" sz="1400" b="1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Unutrašnja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roracija</a:t>
            </a:r>
            <a:r>
              <a:rPr lang="en-US" sz="14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– </a:t>
            </a:r>
            <a:r>
              <a:rPr lang="en-US" sz="1400" b="1" i="1" dirty="0" err="1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rotatio</a:t>
            </a:r>
            <a:r>
              <a:rPr lang="en-US" sz="1400" b="1" i="1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 interna</a:t>
            </a:r>
            <a:r>
              <a:rPr lang="en-US" sz="1400" b="1" i="1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08F7BC-FABE-47BE-92AC-2330F55A2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144" y="2111697"/>
            <a:ext cx="2438400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182D51-7369-400A-8DE7-59A285689398}"/>
              </a:ext>
            </a:extLst>
          </p:cNvPr>
          <p:cNvSpPr txBox="1"/>
          <p:nvPr/>
        </p:nvSpPr>
        <p:spPr>
          <a:xfrm>
            <a:off x="8418721" y="3940497"/>
            <a:ext cx="365516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supinatio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-p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okret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spoljašnje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rotacije</a:t>
            </a:r>
            <a:r>
              <a:rPr lang="sr-Latn-BA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podlaktice</a:t>
            </a:r>
            <a:b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pronatio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–p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okret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unutrašnje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rotacije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r-Latn-BA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podlaktice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26475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575</TotalTime>
  <Words>2959</Words>
  <Application>Microsoft Office PowerPoint</Application>
  <PresentationFormat>Widescreen</PresentationFormat>
  <Paragraphs>476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Algerian</vt:lpstr>
      <vt:lpstr>Arial</vt:lpstr>
      <vt:lpstr>Calibri</vt:lpstr>
      <vt:lpstr>Calibri Light</vt:lpstr>
      <vt:lpstr>Helvetica Neue</vt:lpstr>
      <vt:lpstr>Tahoma</vt:lpstr>
      <vt:lpstr>Tahoma (Telo)</vt:lpstr>
      <vt:lpstr>Times New Roman</vt:lpstr>
      <vt:lpstr>Wingdings</vt:lpstr>
      <vt:lpstr>Retrospect</vt:lpstr>
      <vt:lpstr>PaperPort Document</vt:lpstr>
      <vt:lpstr>ZDRAVSTVENA NJEGA U TRAUMATOLOGIJI Anatomija lokomotornog sistema. Frakture, vrste frakture</vt:lpstr>
      <vt:lpstr>PowerPoint Presentation</vt:lpstr>
      <vt:lpstr>Anatomija lokomotornog sistema</vt:lpstr>
      <vt:lpstr>Anatomija lokomotornog sistema</vt:lpstr>
      <vt:lpstr>Anatomija lokomotornog sistema</vt:lpstr>
      <vt:lpstr>Anatomija lokomotornog sistema</vt:lpstr>
      <vt:lpstr>Anatomija lokomotornog sistema</vt:lpstr>
      <vt:lpstr>Anatomija lokomotornog sistema</vt:lpstr>
      <vt:lpstr>Anatomija lokomotornog sistema</vt:lpstr>
      <vt:lpstr>Anatomija lokomotornog sistema</vt:lpstr>
      <vt:lpstr>Anatomija lokomotornog sistema</vt:lpstr>
      <vt:lpstr>Anatomija lokomotornog sistema</vt:lpstr>
      <vt:lpstr>Anatomija lokomotornog sistema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Frakture, vrste frakture</vt:lpstr>
      <vt:lpstr>PowerPoint Presentation</vt:lpstr>
      <vt:lpstr>PowerPoint Presentation</vt:lpstr>
      <vt:lpstr>PowerPoint Presentation</vt:lpstr>
      <vt:lpstr>Frakture, vrste frakture</vt:lpstr>
      <vt:lpstr>PowerPoint Presentation</vt:lpstr>
      <vt:lpstr>PowerPoint Presentation</vt:lpstr>
      <vt:lpstr>Frakture, vrste frakture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ZDRAVSTVENA NJEGA U TRAUMATOLOGIJI Anatomija lokomotornog sistema. Frakture, vrste frakture, prelomi kostiju lobanje. Prelomi i povrede kičmenog stuba</dc:title>
  <dc:creator>Asus</dc:creator>
  <cp:lastModifiedBy>Asus</cp:lastModifiedBy>
  <cp:revision>18</cp:revision>
  <dcterms:created xsi:type="dcterms:W3CDTF">2022-01-10T07:03:57Z</dcterms:created>
  <dcterms:modified xsi:type="dcterms:W3CDTF">2022-03-14T05:43:55Z</dcterms:modified>
</cp:coreProperties>
</file>