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  <p:sldId id="257" r:id="rId3"/>
    <p:sldId id="262" r:id="rId4"/>
    <p:sldId id="403" r:id="rId5"/>
    <p:sldId id="404" r:id="rId6"/>
    <p:sldId id="389" r:id="rId7"/>
    <p:sldId id="397" r:id="rId8"/>
    <p:sldId id="392" r:id="rId9"/>
    <p:sldId id="395" r:id="rId10"/>
    <p:sldId id="400" r:id="rId11"/>
    <p:sldId id="396" r:id="rId12"/>
    <p:sldId id="401" r:id="rId13"/>
    <p:sldId id="398" r:id="rId14"/>
    <p:sldId id="264" r:id="rId15"/>
    <p:sldId id="268" r:id="rId16"/>
    <p:sldId id="271" r:id="rId17"/>
    <p:sldId id="272" r:id="rId18"/>
    <p:sldId id="281" r:id="rId19"/>
    <p:sldId id="286" r:id="rId20"/>
    <p:sldId id="360" r:id="rId21"/>
    <p:sldId id="260" r:id="rId22"/>
    <p:sldId id="394" r:id="rId23"/>
    <p:sldId id="399" r:id="rId24"/>
    <p:sldId id="364" r:id="rId25"/>
    <p:sldId id="366" r:id="rId26"/>
    <p:sldId id="370" r:id="rId27"/>
    <p:sldId id="402" r:id="rId28"/>
    <p:sldId id="369" r:id="rId29"/>
    <p:sldId id="373" r:id="rId30"/>
    <p:sldId id="374" r:id="rId31"/>
    <p:sldId id="376" r:id="rId32"/>
    <p:sldId id="377" r:id="rId33"/>
    <p:sldId id="378" r:id="rId34"/>
    <p:sldId id="379" r:id="rId35"/>
    <p:sldId id="380" r:id="rId36"/>
    <p:sldId id="382" r:id="rId37"/>
    <p:sldId id="384" r:id="rId38"/>
    <p:sldId id="385" r:id="rId39"/>
    <p:sldId id="387" r:id="rId40"/>
    <p:sldId id="388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5196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656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86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359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6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267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068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72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938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42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899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435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D2625-2867-4685-B80F-9412944685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2976" y="1109709"/>
            <a:ext cx="9809824" cy="2776971"/>
          </a:xfrm>
        </p:spPr>
        <p:txBody>
          <a:bodyPr/>
          <a:lstStyle/>
          <a:p>
            <a:r>
              <a:rPr lang="hr-HR" sz="4000" b="1" dirty="0"/>
              <a:t>PATRONAŽNA ZDRAVSTVENA NJEGA</a:t>
            </a:r>
            <a:br>
              <a:rPr lang="hr-HR" sz="4000" b="1" dirty="0"/>
            </a:br>
            <a:r>
              <a:rPr lang="pl-PL" sz="32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3200" b="1" i="1" dirty="0">
                <a:solidFill>
                  <a:srgbClr val="FF0000"/>
                </a:solidFill>
              </a:rPr>
              <a:t>  </a:t>
            </a:r>
            <a:r>
              <a:rPr lang="pl-PL" sz="3200" b="1" i="1" dirty="0">
                <a:solidFill>
                  <a:srgbClr val="FF0000"/>
                </a:solidFill>
              </a:rPr>
              <a:t>ZDRAVSTVU</a:t>
            </a:r>
            <a:br>
              <a:rPr lang="hr-HR" sz="4000" b="1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691FEE-8F5A-4A09-933C-D64DABEC86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63886" y="3869634"/>
            <a:ext cx="5513504" cy="1388165"/>
          </a:xfrm>
        </p:spPr>
        <p:txBody>
          <a:bodyPr/>
          <a:lstStyle/>
          <a:p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Prof. dr Predreg Grubor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D10DF0E4-3879-4C74-8A2C-A6D137D520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086" y="3848008"/>
            <a:ext cx="22098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399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5FCE0-4CEE-45A8-B203-18BB8C908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588" y="1"/>
            <a:ext cx="11448661" cy="103569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2DCC3-0639-4DA4-8950-D7E45DF2A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629" y="1035699"/>
            <a:ext cx="11915191" cy="5607854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Važan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dio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patronažne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sestre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odnosi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sr-Latn-BA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radnju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drugim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stručnjacima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institucijama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BA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najvažniji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oblik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radnje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izdvaja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svakodnevna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komunikacija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timovima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porodične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medicine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drugim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timovima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nivou primarne zdravstvene zaštite.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Ona je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aktivan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član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proširenog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porodične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medicine.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Međusobna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komunikacija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svrhu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razmjenu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informacija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potrebnih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procjenu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stanja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ocjenu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pacijenata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porodice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 se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ostvarilo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kvalitetnije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planiranje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postupaka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zbrinjavanje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azmjena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informacija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donosi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lakšem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koordiniranju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uključenih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zbrinjavanje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BA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Patronažna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rađuje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bolničkim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zdravstvenim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ustanovama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putem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sestrinskog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otpusnog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pisma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pomoću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ostvaruje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povezanost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sestrinskog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djelovanja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osigurava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veća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kvaliteta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njege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Zanimanje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patronažne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od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rijetkih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zanimanja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s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istemu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zdravstvene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zaštite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bavi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procjenom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zdravog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bolesnog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čovjeka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porodice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edukacijom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svrhu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očuvanja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zdravlja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prevencije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bolesti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komplikacija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postizanjem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oporavka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mirne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dostojanstvene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smrti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4633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7AEDB-181A-4437-A89A-0820D1524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025" y="0"/>
            <a:ext cx="9875520" cy="1356360"/>
          </a:xfrm>
        </p:spPr>
        <p:txBody>
          <a:bodyPr>
            <a:normAutofit/>
          </a:bodyPr>
          <a:lstStyle/>
          <a:p>
            <a:r>
              <a:rPr lang="pl-PL" sz="24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400" b="1" i="1" dirty="0">
                <a:solidFill>
                  <a:srgbClr val="FF0000"/>
                </a:solidFill>
              </a:rPr>
              <a:t> </a:t>
            </a:r>
            <a:r>
              <a:rPr lang="pl-PL" sz="2400" b="1" i="1" dirty="0">
                <a:solidFill>
                  <a:srgbClr val="FF0000"/>
                </a:solidFill>
              </a:rPr>
              <a:t>ZDRAVSTVU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3BE8F-A339-4388-A307-EA435CEFE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548" y="1356360"/>
            <a:ext cx="11084766" cy="477385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svih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učesnika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jedino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patronažna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ekskluzivno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pravo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ući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kuću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nenajavljena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izuzetno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važno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otkrivanje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pravih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Patronažna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procjenjuje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života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štićenika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porodice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higijenske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mogućnosti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navike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odnose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porodice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BA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Pravo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pomoć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novčane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sr-Latn-BA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doknadu</a:t>
            </a:r>
          </a:p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s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istemu pomaganja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pružanja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njege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veliku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ulogu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jedinice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lokalne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samouprave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regionalni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ogranci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Crvenog</a:t>
            </a:r>
            <a:r>
              <a:rPr lang="sr-Latn-BA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krsta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koji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pružaju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pomoć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obliku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financijskih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materijalnih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sredstava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štićenicima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slabijeg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imovinskog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stanja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njih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spadaju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novčane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naknade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pomoć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podmirenje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troškova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stanovanja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troškova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javnog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prevoza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pomoć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prehrani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jednokratna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novčana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pomoć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pomoć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podmirenju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pogrebnih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troškova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troškova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boravka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djece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jaslicama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vrtiću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troškova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prehrane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produženom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boravku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učenika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osnovnih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škola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pomoć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penzionere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niskim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primanjima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Na taj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način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navedene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mjere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pomoći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dolaze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korisnika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sredstva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namijenjena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izuzetno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loši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socijalno-ekonomski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uslovima.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814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DD740-2805-47A9-A43F-E5F2B5571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016" y="-102636"/>
            <a:ext cx="11541968" cy="1356360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EE640-84DB-483B-9D4E-962CB5989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563" y="1253724"/>
            <a:ext cx="11327364" cy="5305696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Posebnu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pažnju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posvetiti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maloljetnim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štićenicima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novorođenčadi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dojenčadi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starijim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osobama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ne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brinuti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same o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sebi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nemaju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porodicu 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koji bi se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brinuli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njima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aradnja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povjerenje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kod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uočavanja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moramo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imati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ne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ugrozimo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pacijentom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identitet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ne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narušimo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obijeno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povjerenje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BA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Svakodnevni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patronažne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traži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uzajamnu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sr-Latn-BA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aradnju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sr-Latn-BA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ljekarima porodične medicine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pedijatrijskim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timovima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zdravstvenom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njegom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kući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BA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velikih probma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zahtijeva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saradnju sa ustanovama van bolničkog sistema;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Centrom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socijalnu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njegu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zlostavljanju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zanemarivanju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osobama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bez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odgovarajuće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njege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patronažna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dužna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odmah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obavijestiti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socijalnu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BA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obavljene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intervencije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socijalna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dužna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obavijestiti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patronažnu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sestru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dalj</a:t>
            </a:r>
            <a:r>
              <a:rPr lang="sr-Latn-BA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postupcima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vezanim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štićenikovu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dobrobit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Socijalna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reag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uje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kod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smještaj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štićenika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udomiteljske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porodicu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kod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jednokratnom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novčanom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pomoći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novčanim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doplatkom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pomoć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njegu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Još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niz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drugih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djelatnosti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patronažne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uspješno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rađuju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opštine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gradovi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pružaju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mogućnost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dolaska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gerontodomaćice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njegovateljice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domove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štićenika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naročito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važno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zbog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rasterećenja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zdravstvenog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istema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aradnja je važna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jer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patronažna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veza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štićenika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zdravstvenog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istema</a:t>
            </a:r>
          </a:p>
          <a:p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svega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navedenog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proizlazi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je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bitna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uloga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patronažne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uočavanje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detektiranje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informi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sanju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štićenika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njihovim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pravima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komunikacija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zdravstvenim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socijalnim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državnim</a:t>
            </a:r>
            <a:r>
              <a:rPr lang="sr-Latn-BA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institucijama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pronalaženju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rješenja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5047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93BB89-67E1-4DBA-92EA-4072AD789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265" y="-162197"/>
            <a:ext cx="11566849" cy="1356360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27E5B62-D238-43D9-BAD5-A579FAFFC8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1886" y="1101012"/>
            <a:ext cx="5505994" cy="5449077"/>
          </a:xfrm>
          <a:ln w="38100"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sr-Latn-BA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atronažne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sestre</a:t>
            </a:r>
            <a:r>
              <a:rPr lang="sr-Latn-BA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1520" lvl="1" indent="-457200">
              <a:buClr>
                <a:srgbClr val="FF0000"/>
              </a:buClr>
              <a:buFont typeface="+mj-lt"/>
              <a:buAutoNum type="arabicPeriod"/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prikuplja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zdravstveno/socijalne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podatak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sr-Latn-BA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1520" lvl="1" indent="-457200">
              <a:buClr>
                <a:srgbClr val="FF0000"/>
              </a:buClr>
              <a:buFont typeface="+mj-lt"/>
              <a:buAutoNum type="arabicPeriod"/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otkriva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zbrinjava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bolesn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nemoćn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socijalno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ugrožen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stanovnik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1520" lvl="1" indent="-457200">
              <a:buClr>
                <a:srgbClr val="FF0000"/>
              </a:buClr>
              <a:buFont typeface="+mj-lt"/>
              <a:buAutoNum type="arabicPeriod"/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čuva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unapređenje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vrši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zaštit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zdravlja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stanovnika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teritoriju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koji je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zadužena</a:t>
            </a:r>
            <a:endParaRPr lang="sr-Latn-BA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1520" lvl="1" indent="-457200">
              <a:buClr>
                <a:srgbClr val="FF0000"/>
              </a:buClr>
              <a:buFont typeface="+mj-lt"/>
              <a:buAutoNum type="arabicPeriod"/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uje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seminara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malim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grupama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provo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zdravstveno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preventivn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promotivn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program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sr-Latn-BA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1520" lvl="1" indent="-457200">
              <a:buClr>
                <a:srgbClr val="FF0000"/>
              </a:buClr>
              <a:buFont typeface="+mj-lt"/>
              <a:buAutoNum type="arabicPeriod"/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edukaciji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novog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kadra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ostalih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zdravstvenih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pripravnika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1520" lvl="1" indent="-457200">
              <a:buClr>
                <a:srgbClr val="FF0000"/>
              </a:buClr>
              <a:buFont typeface="+mj-lt"/>
              <a:buAutoNum type="arabicPeriod"/>
            </a:pP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adzire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/kontroliše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prov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ođenje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kućne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njege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BA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sr-Latn-BA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atronažn</a:t>
            </a:r>
            <a:r>
              <a:rPr lang="sr-Latn-BA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</a:t>
            </a:r>
            <a:r>
              <a:rPr lang="sr-Latn-BA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mora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raspolagati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>
              <a:spcBef>
                <a:spcPts val="0"/>
              </a:spcBef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širokim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spektrom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stručnoga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znanja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sr-Latn-BA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vještinama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komunikacije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sr-Latn-BA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vještinama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pružanja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utjehe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podrške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sr-Latn-BA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savjeta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edukacije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sr-Latn-BA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poznavanje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poštivanje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etičkih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5977FF-399C-4B81-8530-C3F598336E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69775" y="1101012"/>
            <a:ext cx="5134396" cy="5029199"/>
          </a:xfrm>
          <a:ln w="38100"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endParaRPr lang="sr-Latn-BA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sr-Latn-BA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sr-Latn-BA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r-Latn-BA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bi navedeno radila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mora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uočavati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faktore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koji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iču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31520" lvl="1" indent="-457200">
              <a:buClr>
                <a:srgbClr val="FF0000"/>
              </a:buClr>
              <a:buFont typeface="+mj-lt"/>
              <a:buAutoNum type="arabicPeriod"/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socijalno-ekonomsko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1520" lvl="1" indent="-457200">
              <a:buClr>
                <a:srgbClr val="FF0000"/>
              </a:buClr>
              <a:buFont typeface="+mj-lt"/>
              <a:buAutoNum type="arabicPeriod"/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stanje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stanovništva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BA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s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aradnji s :</a:t>
            </a:r>
          </a:p>
          <a:p>
            <a:pPr lvl="1"/>
            <a:r>
              <a:rPr lang="sr-Latn-BA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porodičnim ljekarom,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socijalnom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službom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drugim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zdravstvenim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ustanovama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društvenim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organizacijama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dobrotvornim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ustanovama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vlastitim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prosvetnim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radom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pomaže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rješavanju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štiti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pacijenata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BA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sr-Latn-BA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C31C5F4-A43B-4B0A-A6BE-2388DB3AF9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7853" y="727789"/>
            <a:ext cx="2310882" cy="165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1086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A05DB-1E00-4732-91C3-9877CEB71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6" y="-71535"/>
            <a:ext cx="11803225" cy="1356360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A3ADB-50EC-4C6F-8177-EE53DCECF7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1257" y="1800808"/>
            <a:ext cx="5449078" cy="4674636"/>
          </a:xfrm>
          <a:ln w="3810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lvl="0">
              <a:spcBef>
                <a:spcPts val="600"/>
              </a:spcBef>
              <a:buClr>
                <a:srgbClr val="9FB8CD"/>
              </a:buClr>
              <a:buSzPct val="85000"/>
              <a:buFont typeface="Wingdings" panose="05000000000000000000" pitchFamily="2" charset="2"/>
              <a:buChar char="§"/>
              <a:defRPr/>
            </a:pPr>
            <a:r>
              <a:rPr lang="sr-Latn-BA" sz="2400" b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Patronažna medicinska sestra je: </a:t>
            </a:r>
          </a:p>
          <a:p>
            <a:pPr lvl="1">
              <a:spcBef>
                <a:spcPts val="600"/>
              </a:spcBef>
              <a:buClr>
                <a:srgbClr val="9FB8CD"/>
              </a:buClr>
              <a:buSzPct val="85000"/>
              <a:buFont typeface="Wingdings" panose="05000000000000000000" pitchFamily="2" charset="2"/>
              <a:buChar char="§"/>
              <a:defRPr/>
            </a:pPr>
            <a:r>
              <a:rPr lang="en-US" sz="2400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osoba</a:t>
            </a:r>
            <a:r>
              <a:rPr lang="en-US" sz="2400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en-US" sz="2400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uspješno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završila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sestrinsko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obrazovanje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propisano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zakonom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zemlje</a:t>
            </a:r>
            <a:r>
              <a:rPr lang="sr-Latn-BA" sz="2400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RS" sz="2400" spc="1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600"/>
              </a:spcBef>
              <a:buClr>
                <a:srgbClr val="9FB8CD"/>
              </a:buClr>
              <a:buSzPct val="85000"/>
              <a:buFont typeface="Wingdings" panose="05000000000000000000" pitchFamily="2" charset="2"/>
              <a:buChar char="§"/>
              <a:defRPr/>
            </a:pPr>
            <a:r>
              <a:rPr lang="sr-Latn-BA" sz="2400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oložila</a:t>
            </a:r>
            <a:r>
              <a:rPr lang="en-US" sz="2400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potrebne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ispite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upis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registar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dobivanje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odobrenja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samostalno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provo</a:t>
            </a:r>
            <a:r>
              <a:rPr lang="vi-VN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enje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</a:t>
            </a:r>
            <a:r>
              <a:rPr lang="sr-Latn-R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stvene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jege</a:t>
            </a:r>
            <a:r>
              <a:rPr lang="sr-Latn-BA" sz="2400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2400" spc="1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600"/>
              </a:spcBef>
              <a:buClr>
                <a:srgbClr val="9FB8CD"/>
              </a:buClr>
              <a:buSzPct val="85000"/>
              <a:buFont typeface="Wingdings" panose="05000000000000000000" pitchFamily="2" charset="2"/>
              <a:buChar char="§"/>
              <a:defRPr/>
            </a:pPr>
            <a:r>
              <a:rPr lang="en-US" sz="2400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Opis</a:t>
            </a:r>
            <a:r>
              <a:rPr lang="en-US" sz="2400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sestrinskih</a:t>
            </a:r>
            <a:r>
              <a:rPr lang="en-US" sz="2400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poslova</a:t>
            </a:r>
            <a:r>
              <a:rPr lang="en-US" sz="2400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jedinstven</a:t>
            </a:r>
            <a:r>
              <a:rPr lang="en-US" sz="2400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400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zakonom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odre</a:t>
            </a:r>
            <a:r>
              <a:rPr lang="vi-VN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eno</a:t>
            </a:r>
            <a:r>
              <a:rPr lang="en-US" sz="2400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tko</a:t>
            </a:r>
            <a:r>
              <a:rPr lang="en-US" sz="2400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2400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nositi</a:t>
            </a:r>
            <a:r>
              <a:rPr lang="en-US" sz="2400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naziv</a:t>
            </a:r>
            <a:r>
              <a:rPr lang="en-US" sz="2400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med. </a:t>
            </a:r>
            <a:r>
              <a:rPr lang="en-US" sz="2400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sestre</a:t>
            </a:r>
            <a:endParaRPr lang="sr-Latn-BA" sz="2400" spc="1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45DF23-E3F0-49A4-9A7F-D633791751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1" y="1595535"/>
            <a:ext cx="5554275" cy="4879909"/>
          </a:xfrm>
          <a:ln w="38100">
            <a:solidFill>
              <a:schemeClr val="accent1"/>
            </a:solidFill>
          </a:ln>
        </p:spPr>
        <p:txBody>
          <a:bodyPr>
            <a:normAutofit fontScale="92500"/>
          </a:bodyPr>
          <a:lstStyle/>
          <a:p>
            <a:pPr marL="0" indent="0">
              <a:spcBef>
                <a:spcPts val="600"/>
              </a:spcBef>
              <a:buClr>
                <a:srgbClr val="9FB8CD"/>
              </a:buClr>
              <a:buSzPct val="85000"/>
              <a:buNone/>
              <a:defRPr/>
            </a:pPr>
            <a:endParaRPr lang="sr-Latn-BA" sz="2400" cap="all" dirty="0">
              <a:ln w="3200">
                <a:solidFill>
                  <a:srgbClr val="464653">
                    <a:shade val="75000"/>
                    <a:alpha val="25000"/>
                  </a:srgbClr>
                </a:solidFill>
                <a:prstDash val="solid"/>
                <a:round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innerShdw blurRad="50800" dist="25400" dir="13500000">
                  <a:srgbClr val="000000">
                    <a:alpha val="7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buClr>
                <a:srgbClr val="9FB8CD"/>
              </a:buClr>
              <a:buSzPct val="85000"/>
              <a:buFont typeface="Wingdings" panose="05000000000000000000" pitchFamily="2" charset="2"/>
              <a:buChar char="§"/>
              <a:defRPr/>
            </a:pPr>
            <a:r>
              <a:rPr lang="sr-Latn-BA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jenjena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profesija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2400" b="1" i="1" spc="1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buClr>
                <a:srgbClr val="9FB8CD"/>
              </a:buClr>
              <a:buSzPct val="85000"/>
              <a:buFont typeface="Wingdings" panose="05000000000000000000" pitchFamily="2" charset="2"/>
              <a:buChar char="§"/>
              <a:defRPr/>
            </a:pPr>
            <a:r>
              <a:rPr lang="sr-Latn-BA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edinstvene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kompetencije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2400" b="1" i="1" spc="1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buClr>
                <a:srgbClr val="9FB8CD"/>
              </a:buClr>
              <a:buSzPct val="85000"/>
              <a:buFont typeface="Wingdings" panose="05000000000000000000" pitchFamily="2" charset="2"/>
              <a:buChar char="§"/>
              <a:defRPr/>
            </a:pPr>
            <a:r>
              <a:rPr lang="sr-Latn-BA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esebičan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human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poziv</a:t>
            </a:r>
            <a:r>
              <a:rPr lang="sr-Latn-BA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dgovornost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2400" b="1" i="1" spc="1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buClr>
                <a:srgbClr val="9FB8CD"/>
              </a:buClr>
              <a:buSzPct val="85000"/>
              <a:buFont typeface="Wingdings" panose="05000000000000000000" pitchFamily="2" charset="2"/>
              <a:buChar char="§"/>
              <a:defRPr/>
            </a:pPr>
            <a:r>
              <a:rPr lang="sr-Latn-BA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otreba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kontinuiranom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edukacijom</a:t>
            </a:r>
            <a:endParaRPr lang="sr-Latn-BA" sz="2400" b="1" i="1" spc="1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buClr>
                <a:srgbClr val="9FB8CD"/>
              </a:buClr>
              <a:buSzPct val="85000"/>
              <a:buFont typeface="Wingdings" panose="05000000000000000000" pitchFamily="2" charset="2"/>
              <a:buChar char="§"/>
              <a:defRPr/>
            </a:pPr>
            <a:r>
              <a:rPr lang="sr-Latn-BA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oštivanje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etičkih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načela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2400" b="1" i="1" spc="1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buClr>
                <a:srgbClr val="9FB8CD"/>
              </a:buClr>
              <a:buSzPct val="85000"/>
              <a:buFont typeface="Wingdings" panose="05000000000000000000" pitchFamily="2" charset="2"/>
              <a:buChar char="§"/>
              <a:defRPr/>
            </a:pPr>
            <a:r>
              <a:rPr lang="sr-Latn-BA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estrinstvo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nadziru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sestrinske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organizacije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2400" b="1" i="1" spc="1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buClr>
                <a:srgbClr val="9FB8CD"/>
              </a:buClr>
              <a:buSzPct val="85000"/>
              <a:buFont typeface="Wingdings" panose="05000000000000000000" pitchFamily="2" charset="2"/>
              <a:buChar char="§"/>
              <a:defRPr/>
            </a:pPr>
            <a:r>
              <a:rPr lang="sr-Latn-BA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jeluje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potpunosti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ravnopravni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član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tima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2400" b="1" i="1" spc="1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buClr>
                <a:srgbClr val="9FB8CD"/>
              </a:buClr>
              <a:buSzPct val="85000"/>
              <a:buFont typeface="Wingdings" panose="05000000000000000000" pitchFamily="2" charset="2"/>
              <a:buChar char="§"/>
              <a:defRPr/>
            </a:pPr>
            <a:r>
              <a:rPr lang="sr-Latn-BA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bavlja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edukaciju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nadzor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med.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sestara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pomoćnog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osoblja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njegu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2400" b="1" i="1" spc="1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buClr>
                <a:srgbClr val="9FB8CD"/>
              </a:buClr>
              <a:buSzPct val="85000"/>
              <a:buFont typeface="Wingdings" panose="05000000000000000000" pitchFamily="2" charset="2"/>
              <a:buChar char="§"/>
              <a:defRPr/>
            </a:pPr>
            <a:r>
              <a:rPr lang="sr-Latn-BA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ključuje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u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istraživačke</a:t>
            </a:r>
            <a:r>
              <a:rPr lang="en-US" sz="2400" b="1" i="1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aktivnosti</a:t>
            </a:r>
            <a:endParaRPr lang="en-US" sz="2400" b="1" spc="1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buClr>
                <a:srgbClr val="9FB8CD"/>
              </a:buClr>
              <a:buSzPct val="85000"/>
              <a:buFont typeface="Wingdings" panose="05000000000000000000" pitchFamily="2" charset="2"/>
              <a:buChar char="§"/>
              <a:defRPr/>
            </a:pPr>
            <a:endParaRPr lang="en-US" sz="2400" b="1" i="1" spc="1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970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BE214-D604-4A1B-8690-AA06ACC55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82" y="0"/>
            <a:ext cx="11887200" cy="1356360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C6091-75E4-4F45-BA59-1EB6116BCB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5901" y="1091682"/>
            <a:ext cx="5374433" cy="5486400"/>
          </a:xfrm>
          <a:ln w="3810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114300" indent="0">
              <a:buNone/>
              <a:defRPr/>
            </a:pP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SESTRINSKA ANAMNEZA</a:t>
            </a:r>
          </a:p>
          <a:p>
            <a:pPr marL="114300" indent="0">
              <a:spcBef>
                <a:spcPts val="0"/>
              </a:spcBef>
              <a:buNone/>
              <a:defRPr/>
            </a:pPr>
            <a:r>
              <a:rPr lang="hr-H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 izvora podataka: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Primarni (sam bolesnik)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Sekundarni (druge osobe)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Tercijarne (med.dokumentacija)</a:t>
            </a:r>
          </a:p>
          <a:p>
            <a:pPr>
              <a:lnSpc>
                <a:spcPct val="125000"/>
              </a:lnSpc>
              <a:spcBef>
                <a:spcPts val="0"/>
              </a:spcBef>
              <a:defRPr/>
            </a:pPr>
            <a:r>
              <a:rPr lang="hr-H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TEHNIKA PRIKUPLJANJA PODATAKA</a:t>
            </a:r>
          </a:p>
          <a:p>
            <a:pPr lvl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anamneza (intervju)</a:t>
            </a:r>
          </a:p>
          <a:p>
            <a:pPr lvl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posmatranje bolesnika</a:t>
            </a:r>
          </a:p>
          <a:p>
            <a:pPr lvl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mjerenje</a:t>
            </a:r>
          </a:p>
          <a:p>
            <a:pPr lvl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analiza dokumentacije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11D163-E0B2-4D60-8F23-D8EE034B2D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1" y="1017038"/>
            <a:ext cx="5507622" cy="5561044"/>
          </a:xfrm>
          <a:ln w="57150">
            <a:solidFill>
              <a:schemeClr val="accent1"/>
            </a:solidFill>
          </a:ln>
        </p:spPr>
        <p:txBody>
          <a:bodyPr>
            <a:normAutofit fontScale="85000" lnSpcReduction="10000"/>
          </a:bodyPr>
          <a:lstStyle/>
          <a:p>
            <a:pPr lvl="1">
              <a:lnSpc>
                <a:spcPct val="110000"/>
              </a:lnSpc>
              <a:buFont typeface="Wingdings" panose="05000000000000000000" pitchFamily="2" charset="2"/>
              <a:buChar char="§"/>
              <a:defRPr/>
            </a:pPr>
            <a:r>
              <a:rPr lang="hr-H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Skup podataka o </a:t>
            </a:r>
            <a:r>
              <a:rPr lang="hr-HR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fizičkom, psihološkom i socijalnom</a:t>
            </a:r>
            <a:r>
              <a:rPr lang="hr-H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aspektima prošlog i sadašnjeg zdravstvenog stanja i ponašanja zdravog ili bolesnog pacijenta koje prikuplja sestra u svrhu utvrđivanja potreba za zdravstvenom njegom.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hr-H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Podaci trebaju omogućiti potpunu i tačnu procjenu pacijentovog stanja i ponašanja </a:t>
            </a:r>
            <a:r>
              <a:rPr lang="hr-HR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 utvrđivanja stepena samostalnosti i adekvatnosti načina zadovoljavanja osnovnih ljudskih potreba.</a:t>
            </a:r>
          </a:p>
          <a:p>
            <a:pPr>
              <a:lnSpc>
                <a:spcPct val="90000"/>
              </a:lnSpc>
              <a:defRPr/>
            </a:pPr>
            <a:r>
              <a:rPr lang="hr-HR" sz="2000" b="1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sestrinske anamneze  </a:t>
            </a:r>
          </a:p>
          <a:p>
            <a:pPr lvl="1">
              <a:lnSpc>
                <a:spcPct val="90000"/>
              </a:lnSpc>
              <a:defRPr/>
            </a:pPr>
            <a:r>
              <a:rPr lang="hr-H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biografski podaci ,</a:t>
            </a:r>
          </a:p>
          <a:p>
            <a:pPr lvl="1">
              <a:lnSpc>
                <a:spcPct val="90000"/>
              </a:lnSpc>
              <a:defRPr/>
            </a:pPr>
            <a:r>
              <a:rPr lang="hr-H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dosadašnje zdravstveno stanje i ponašanje ,</a:t>
            </a:r>
          </a:p>
          <a:p>
            <a:pPr lvl="1">
              <a:lnSpc>
                <a:spcPct val="90000"/>
              </a:lnSpc>
              <a:defRPr/>
            </a:pPr>
            <a:r>
              <a:rPr lang="hr-H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sadašnje zdravstveno stanje ,</a:t>
            </a:r>
          </a:p>
          <a:p>
            <a:pPr lvl="1">
              <a:lnSpc>
                <a:spcPct val="90000"/>
              </a:lnSpc>
              <a:defRPr/>
            </a:pPr>
            <a:r>
              <a:rPr lang="hr-H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reakcije pacijenta i porodice ,</a:t>
            </a:r>
          </a:p>
          <a:p>
            <a:pPr lvl="1">
              <a:lnSpc>
                <a:spcPct val="90000"/>
              </a:lnSpc>
              <a:defRPr/>
            </a:pPr>
            <a:r>
              <a:rPr lang="hr-H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upućenost bolesnika i članova porodica,</a:t>
            </a:r>
          </a:p>
          <a:p>
            <a:pPr lvl="1">
              <a:lnSpc>
                <a:spcPct val="90000"/>
              </a:lnSpc>
              <a:defRPr/>
            </a:pPr>
            <a:r>
              <a:rPr lang="hr-H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socijalna podrška ,</a:t>
            </a:r>
          </a:p>
          <a:p>
            <a:pPr lvl="1">
              <a:lnSpc>
                <a:spcPct val="90000"/>
              </a:lnSpc>
              <a:defRPr/>
            </a:pPr>
            <a:r>
              <a:rPr lang="hr-H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uslovi kod kuće ,</a:t>
            </a:r>
          </a:p>
          <a:p>
            <a:pPr lvl="1">
              <a:lnSpc>
                <a:spcPct val="90000"/>
              </a:lnSpc>
              <a:defRPr/>
            </a:pPr>
            <a:r>
              <a:rPr lang="hr-H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snalaženje u bolnici ,</a:t>
            </a:r>
          </a:p>
          <a:p>
            <a:pPr lvl="1">
              <a:lnSpc>
                <a:spcPct val="90000"/>
              </a:lnSpc>
              <a:defRPr/>
            </a:pPr>
            <a:r>
              <a:rPr lang="hr-H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uobičajeno i sadašnje stanje i ponašanje pri zadovoljavanju osnovnih ljudskih potreba ...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endParaRPr lang="hr-HR" sz="2000" dirty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</a:endParaRPr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1011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7CFF6-3916-43A5-B384-C1C88FB86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567" y="252425"/>
            <a:ext cx="11509311" cy="1485900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C89258-0D8E-4BBB-B55A-E959DCF34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8" y="2336926"/>
            <a:ext cx="5318449" cy="4091866"/>
          </a:xfrm>
        </p:spPr>
        <p:txBody>
          <a:bodyPr>
            <a:normAutofit/>
          </a:bodyPr>
          <a:lstStyle/>
          <a:p>
            <a:pPr lvl="1">
              <a:defRPr/>
            </a:pPr>
            <a:r>
              <a:rPr lang="hr-H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Obrasci za sestrinsku anamnezu</a:t>
            </a:r>
          </a:p>
          <a:p>
            <a:pPr lvl="2">
              <a:defRPr/>
            </a:pPr>
            <a:r>
              <a:rPr lang="hr-H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Knoll, Norton, Braden skala </a:t>
            </a:r>
          </a:p>
          <a:p>
            <a:pPr lvl="2">
              <a:defRPr/>
            </a:pPr>
            <a:r>
              <a:rPr lang="hr-H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Glasgow koma skala</a:t>
            </a:r>
          </a:p>
          <a:p>
            <a:pPr lvl="2">
              <a:defRPr/>
            </a:pPr>
            <a:r>
              <a:rPr lang="hr-H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Upitnik za procjenu smetenosti</a:t>
            </a:r>
          </a:p>
          <a:p>
            <a:pPr lvl="2">
              <a:defRPr/>
            </a:pPr>
            <a:r>
              <a:rPr lang="hr-H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Upitnici i skale za procjenu boli</a:t>
            </a:r>
          </a:p>
          <a:p>
            <a:pPr lvl="2">
              <a:defRPr/>
            </a:pPr>
            <a:r>
              <a:rPr lang="hr-H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Skale za procjenu i praćenje inkontinencije</a:t>
            </a:r>
          </a:p>
          <a:p>
            <a:pPr>
              <a:defRPr/>
            </a:pPr>
            <a:endParaRPr lang="hr-HR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D375A49-DCAC-4E56-A01A-46F2947851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184610"/>
            <a:ext cx="3588904" cy="5351982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109C6979-C736-4BBF-9D02-A83867CD6C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8104" y="1085396"/>
            <a:ext cx="3491333" cy="545119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3415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739">
            <a:extLst>
              <a:ext uri="{FF2B5EF4-FFF2-40B4-BE49-F238E27FC236}">
                <a16:creationId xmlns:a16="http://schemas.microsoft.com/office/drawing/2014/main" id="{6348500C-559A-48D8-AE7D-DB7D7F11514F}"/>
              </a:ext>
            </a:extLst>
          </p:cNvPr>
          <p:cNvGraphicFramePr>
            <a:graphicFrameLocks/>
          </p:cNvGraphicFramePr>
          <p:nvPr/>
        </p:nvGraphicFramePr>
        <p:xfrm>
          <a:off x="214604" y="762000"/>
          <a:ext cx="5477071" cy="6065520"/>
        </p:xfrm>
        <a:graphic>
          <a:graphicData uri="http://schemas.openxmlformats.org/drawingml/2006/table">
            <a:tbl>
              <a:tblPr/>
              <a:tblGrid>
                <a:gridCol w="11943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38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8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5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Pokazatelj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Opis /skala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Bodovi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286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Tjelesno stanje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Dobro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2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Osrednje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2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Loše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2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Jako loše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286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Mentalno stanje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Pri svijesti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2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Bezvoljan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2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Smeten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02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Stupor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0286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Kretanje/aktivnost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hr-H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Hoda sam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765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Hoda uz pomoć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765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Kreće se u kolicima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765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Stalno u krevetu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8B99229-254A-4352-8AB5-734F6D928F3A}"/>
              </a:ext>
            </a:extLst>
          </p:cNvPr>
          <p:cNvSpPr txBox="1"/>
          <p:nvPr/>
        </p:nvSpPr>
        <p:spPr>
          <a:xfrm>
            <a:off x="2863049" y="0"/>
            <a:ext cx="77806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>
                <a:solidFill>
                  <a:srgbClr val="FF0000"/>
                </a:solidFill>
              </a:rPr>
              <a:t>Doreen Norton  skala za procjenu dekubitusa</a:t>
            </a:r>
            <a:endParaRPr 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Group 204">
            <a:extLst>
              <a:ext uri="{FF2B5EF4-FFF2-40B4-BE49-F238E27FC236}">
                <a16:creationId xmlns:a16="http://schemas.microsoft.com/office/drawing/2014/main" id="{0C38669A-1271-4CF1-9A3C-AF07E17B496B}"/>
              </a:ext>
            </a:extLst>
          </p:cNvPr>
          <p:cNvGraphicFramePr>
            <a:graphicFrameLocks/>
          </p:cNvGraphicFramePr>
          <p:nvPr/>
        </p:nvGraphicFramePr>
        <p:xfrm>
          <a:off x="5917964" y="523220"/>
          <a:ext cx="5614673" cy="4586288"/>
        </p:xfrm>
        <a:graphic>
          <a:graphicData uri="http://schemas.openxmlformats.org/drawingml/2006/table">
            <a:tbl>
              <a:tblPr/>
              <a:tblGrid>
                <a:gridCol w="175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9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34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Pokazatelj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Opis /skala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Bodovi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Pokretljivost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Potpuna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Blago ograničena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Jako ograničena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14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Nepokretan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Inkontinencija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Nije prisutna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Povremeno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Često urin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Urin i stolica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ahoma" pitchFamily="34" charset="0"/>
                        </a:rPr>
                        <a:t>UKUPNO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hr-H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hr-H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9C8553D-7EC5-44B9-B9B2-EAA977672452}"/>
              </a:ext>
            </a:extLst>
          </p:cNvPr>
          <p:cNvSpPr txBox="1"/>
          <p:nvPr/>
        </p:nvSpPr>
        <p:spPr>
          <a:xfrm>
            <a:off x="6864999" y="5289167"/>
            <a:ext cx="4042487" cy="12062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defRPr/>
            </a:pPr>
            <a:r>
              <a:rPr lang="hr-HR" sz="1800" dirty="0">
                <a:solidFill>
                  <a:srgbClr val="FF0000"/>
                </a:solidFill>
                <a:latin typeface="Tahoma" pitchFamily="34" charset="0"/>
              </a:rPr>
              <a:t>18-20 bodova: minimalan rizik</a:t>
            </a:r>
          </a:p>
          <a:p>
            <a:pPr>
              <a:lnSpc>
                <a:spcPct val="140000"/>
              </a:lnSpc>
              <a:defRPr/>
            </a:pPr>
            <a:r>
              <a:rPr lang="hr-HR" sz="1800" dirty="0">
                <a:solidFill>
                  <a:srgbClr val="FF0000"/>
                </a:solidFill>
                <a:latin typeface="Tahoma" pitchFamily="34" charset="0"/>
              </a:rPr>
              <a:t>15-17 bodova: osrednji rizik</a:t>
            </a:r>
          </a:p>
          <a:p>
            <a:pPr>
              <a:lnSpc>
                <a:spcPct val="140000"/>
              </a:lnSpc>
              <a:defRPr/>
            </a:pPr>
            <a:r>
              <a:rPr lang="hr-HR" sz="1800" dirty="0">
                <a:solidFill>
                  <a:srgbClr val="FF0000"/>
                </a:solidFill>
                <a:latin typeface="Tahoma" pitchFamily="34" charset="0"/>
              </a:rPr>
              <a:t>4-14 bodova: veliki rizik</a:t>
            </a:r>
          </a:p>
        </p:txBody>
      </p:sp>
    </p:spTree>
    <p:extLst>
      <p:ext uri="{BB962C8B-B14F-4D97-AF65-F5344CB8AC3E}">
        <p14:creationId xmlns:p14="http://schemas.microsoft.com/office/powerpoint/2010/main" val="36794650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9F703-5B39-4B32-8A06-A9FDC0253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613" y="99060"/>
            <a:ext cx="11653934" cy="1356360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B5223-67F7-4A72-84C2-901A03FC97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6613" y="2057399"/>
            <a:ext cx="5711267" cy="4268756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/>
            <a:r>
              <a:rPr lang="hr-BA" sz="2000" b="1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Sestrinska dokumentacija</a:t>
            </a:r>
          </a:p>
          <a:p>
            <a:pPr lvl="1" algn="just"/>
            <a:r>
              <a:rPr lang="hr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Sestrinska dokumentacija je veza između utvrđivanja potreba za zdravstvenom njegom, planiranja, pružanja i evaluacije pružene zdravstvene njege u svim fazama patronažne usluge.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hr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Osigurava komplet  hronološki pregled  podataka o pacijentovim potrebama, ciljevima sestrinske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brige</a:t>
            </a:r>
            <a:r>
              <a:rPr lang="hr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intervencijama, naparetku i rezultatima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1" algn="just"/>
            <a:r>
              <a:rPr lang="hr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Omogućava sestrama da zadovolje sve većim očekivanjima i zahtjevima koji se stavljaju pred njih.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D3A383-6594-4B14-BD6F-BAB9F263A7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1" y="2057400"/>
            <a:ext cx="5181049" cy="4023360"/>
          </a:xfrm>
        </p:spPr>
        <p:txBody>
          <a:bodyPr>
            <a:normAutofit fontScale="92500" lnSpcReduction="10000"/>
          </a:bodyPr>
          <a:lstStyle/>
          <a:p>
            <a:r>
              <a:rPr lang="hr-BA" sz="2000" b="1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Sestrinska dokumentacija:</a:t>
            </a:r>
            <a:endParaRPr lang="en-US" sz="2000" b="1" cap="all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r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olakšava komunikaciju među članovima tima</a:t>
            </a:r>
          </a:p>
          <a:p>
            <a:pPr lvl="1"/>
            <a:r>
              <a:rPr lang="hr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služi u obrazovne svrhe</a:t>
            </a:r>
          </a:p>
          <a:p>
            <a:pPr lvl="1"/>
            <a:r>
              <a:rPr lang="hr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pruža pouzdane podatke za medicinsko-pravne analize</a:t>
            </a:r>
          </a:p>
          <a:p>
            <a:pPr lvl="1"/>
            <a:r>
              <a:rPr lang="hr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osigurava podatke za sestrinska istraživanja</a:t>
            </a:r>
          </a:p>
          <a:p>
            <a:r>
              <a:rPr lang="hr-BA" sz="2400" b="1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Zašto dokumentOVATI?</a:t>
            </a:r>
          </a:p>
          <a:p>
            <a:pPr lvl="1"/>
            <a:r>
              <a:rPr lang="hr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profesionalna odgovornost</a:t>
            </a:r>
          </a:p>
          <a:p>
            <a:pPr lvl="1"/>
            <a:r>
              <a:rPr lang="hr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pravna zaštita</a:t>
            </a:r>
          </a:p>
          <a:p>
            <a:pPr lvl="1"/>
            <a:r>
              <a:rPr lang="hr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standardi sestrinske prakse</a:t>
            </a:r>
          </a:p>
          <a:p>
            <a:pPr lvl="1"/>
            <a:r>
              <a:rPr lang="hr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troškovi u zdravstvu</a:t>
            </a:r>
          </a:p>
          <a:p>
            <a:pPr lvl="1"/>
            <a:r>
              <a:rPr lang="hr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društvene promjene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8961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5AA41-A54D-458F-BF3F-77A0574B1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49" y="199053"/>
            <a:ext cx="11448662" cy="1356360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CEC09-BDC5-4AD8-A67C-E64842E5C9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1886" y="2057399"/>
            <a:ext cx="5505994" cy="4023360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r-BA" sz="3600" dirty="0"/>
              <a:t> </a:t>
            </a:r>
            <a:r>
              <a:rPr lang="hr-BA" sz="2600" b="1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Sestrinsko otpusno pismo</a:t>
            </a:r>
            <a:endParaRPr lang="en-US" sz="2600" b="1" cap="all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hr-BA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Sadrži:</a:t>
            </a:r>
          </a:p>
          <a:p>
            <a:pPr lvl="1"/>
            <a:r>
              <a:rPr lang="hr-BA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identifikacijski podaci,</a:t>
            </a:r>
          </a:p>
          <a:p>
            <a:pPr lvl="1"/>
            <a:r>
              <a:rPr lang="hr-BA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opšti podaci koji su uticali na provođenje zdravstvene njege</a:t>
            </a:r>
          </a:p>
          <a:p>
            <a:pPr lvl="1"/>
            <a:r>
              <a:rPr lang="hr-BA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prikaz problema koji su zbrinjavani</a:t>
            </a:r>
          </a:p>
          <a:p>
            <a:pPr lvl="1"/>
            <a:r>
              <a:rPr lang="hr-BA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preporuke za daljnje zbrinjavanje.</a:t>
            </a:r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058172-5886-4910-AFB9-07BECA087E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1240971"/>
            <a:ext cx="5311678" cy="5197151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hr-BA" sz="2000" b="1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Preporuke za dokumentACIJU  -  šta i kako dokumentOVATI?</a:t>
            </a:r>
            <a:endParaRPr lang="en-US" sz="2000" b="1" cap="all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r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jasno, sažeto, nedvosmisleno</a:t>
            </a:r>
          </a:p>
          <a:p>
            <a:pPr lvl="1"/>
            <a:r>
              <a:rPr lang="hr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pisati uredno hemijskom olovkom, gramatički ispravno, pravopisno tačno, cjelim rečenicama,</a:t>
            </a:r>
          </a:p>
          <a:p>
            <a:pPr lvl="1"/>
            <a:r>
              <a:rPr lang="hr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održavati kontinuitet dokumentacije</a:t>
            </a:r>
          </a:p>
          <a:p>
            <a:pPr lvl="1"/>
            <a:r>
              <a:rPr lang="hr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navesti sve značajne podatke</a:t>
            </a:r>
          </a:p>
          <a:p>
            <a:pPr lvl="1"/>
            <a:r>
              <a:rPr lang="hr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 sve podatke staviti datum, vrijeme i potpis</a:t>
            </a:r>
          </a:p>
          <a:p>
            <a:pPr lvl="1"/>
            <a:r>
              <a:rPr lang="hr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precizno dokumentovati sve informacije upućene lijekaru</a:t>
            </a:r>
          </a:p>
          <a:p>
            <a:pPr lvl="1" algn="just"/>
            <a:r>
              <a:rPr lang="hr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navesti objektivno sve uočeno, ne davati svoja mišljenja i interpretacije</a:t>
            </a:r>
          </a:p>
          <a:p>
            <a:pPr lvl="1" algn="just"/>
            <a:r>
              <a:rPr lang="hr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biti specifičan-izbjegavati uopštene i nekorektne izjave</a:t>
            </a:r>
            <a:endParaRPr lang="hr-BA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325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2F3DE-3F54-428A-9B65-9F507D4B8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LITERATURA za predmet: „</a:t>
            </a:r>
            <a:r>
              <a:rPr lang="hr-HR" sz="2400" b="1" dirty="0"/>
              <a:t>PATRONAŽNA ZDRAVSTVENA NJEGA”</a:t>
            </a:r>
          </a:p>
          <a:p>
            <a:pPr marL="45720" indent="0">
              <a:buNone/>
            </a:pPr>
            <a:endParaRPr lang="hr-HR" sz="24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lvl="1" indent="0">
              <a:buNone/>
            </a:pPr>
            <a:r>
              <a:rPr lang="hr-H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1.Vujanović Z.Zdravstvena njega u porodičnoj medicini i primarnoj zdravstvenoj zaštiti”, Panevropski Univerzitet, Banja Luka 2011.</a:t>
            </a:r>
          </a:p>
          <a:p>
            <a:pPr marL="274320" lvl="1" indent="0">
              <a:buNone/>
            </a:pPr>
            <a:endParaRPr lang="hr-HR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lvl="1" indent="0">
              <a:buNone/>
            </a:pPr>
            <a:r>
              <a:rPr lang="sr-Latn-B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2.Ziliđić M.:Zdravstvena njega u zajednici, Univerzitet u Zenici, 2014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546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05EDE-A521-4AF3-B665-838E910EB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27" y="0"/>
            <a:ext cx="11691257" cy="1356360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DB8BE-66C9-4331-B21B-B3BDB2B66B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621" y="1534884"/>
            <a:ext cx="5561978" cy="4791271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/>
            <a:r>
              <a:rPr lang="hr-BA" sz="2000" b="1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Preporuke za dokumentACIJU- šta i kako dokumentOVATI?</a:t>
            </a:r>
            <a:endParaRPr lang="sr-Latn-BA" sz="2000" b="1" cap="all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hr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izbjegavati skraćenice osim opšte prihvaćenih</a:t>
            </a:r>
          </a:p>
          <a:p>
            <a:pPr lvl="1" algn="just"/>
            <a:r>
              <a:rPr lang="hr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citirati izjave pacijenta i porodice</a:t>
            </a:r>
          </a:p>
          <a:p>
            <a:pPr lvl="1" algn="just"/>
            <a:r>
              <a:rPr lang="hr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podatke dokumentovati odmah po izvođenju intervencija, primjene lijekova</a:t>
            </a:r>
          </a:p>
          <a:p>
            <a:pPr lvl="1" algn="just"/>
            <a:r>
              <a:rPr lang="hr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dokumentovati sve važne podatke, ne očekivati niti treba da neko drugi to radi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r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svakom dokumentu napisati ime i prezime pacijenta, godinu rođenja i matični broj</a:t>
            </a:r>
          </a:p>
          <a:p>
            <a:pPr lvl="1"/>
            <a:r>
              <a:rPr lang="hr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poštivati povjerljivost podataka</a:t>
            </a:r>
          </a:p>
          <a:p>
            <a:pPr lvl="1"/>
            <a:r>
              <a:rPr lang="hr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opisati njegu bolesnika</a:t>
            </a:r>
          </a:p>
          <a:p>
            <a:pPr lvl="1"/>
            <a:r>
              <a:rPr lang="hr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pravilno označiti pogrešku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994E71-0619-4738-8060-832D58AE77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1" y="1614196"/>
            <a:ext cx="5237033" cy="4466564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1"/>
            <a:r>
              <a:rPr lang="hr-BA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r-BA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mijenjati zabilješke </a:t>
            </a:r>
            <a:r>
              <a:rPr lang="hr-BA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otpustu pacijenta,</a:t>
            </a:r>
          </a:p>
          <a:p>
            <a:pPr lvl="1"/>
            <a:r>
              <a:rPr lang="hr-BA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</a:t>
            </a:r>
            <a:r>
              <a:rPr lang="hr-BA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upisivati intervencije koje je proveo </a:t>
            </a:r>
            <a:r>
              <a:rPr lang="hr-BA" sz="2000" b="1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neko drugi</a:t>
            </a:r>
            <a:r>
              <a:rPr lang="hr-BA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podatke koje je netko drugi prikupio,</a:t>
            </a:r>
          </a:p>
          <a:p>
            <a:pPr lvl="1"/>
            <a:r>
              <a:rPr lang="hr-BA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r-BA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smije</a:t>
            </a:r>
            <a:r>
              <a:rPr lang="hr-BA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uništiti, “zagubiti” </a:t>
            </a:r>
            <a:r>
              <a:rPr lang="hr-BA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sestrinsku dokumentaciju</a:t>
            </a:r>
            <a:r>
              <a:rPr lang="hr-BA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1"/>
            <a:r>
              <a:rPr lang="hr-BA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r-BA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koristiti sestrinsku  dokumentaciju da bi </a:t>
            </a:r>
            <a:r>
              <a:rPr lang="hr-BA" sz="2000" b="1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kritikovali druge</a:t>
            </a:r>
            <a:r>
              <a:rPr lang="hr-BA" sz="20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1"/>
            <a:r>
              <a:rPr lang="hr-BA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r-BA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navoditi da je pacijent dosadan</a:t>
            </a:r>
            <a:r>
              <a:rPr lang="hr-BA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nesnosan, svadljiv, “problematičan”,</a:t>
            </a:r>
          </a:p>
          <a:p>
            <a:pPr lvl="1"/>
            <a:r>
              <a:rPr lang="hr-BA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 ostavljati </a:t>
            </a:r>
            <a:r>
              <a:rPr lang="hr-BA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prazna mjesta u dokumentaciji</a:t>
            </a:r>
            <a:r>
              <a:rPr lang="hr-BA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9682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C3038-A5BD-4D7C-B539-367581942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47650"/>
            <a:ext cx="11924522" cy="1485900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7FEB8-1ABA-4D48-B8BA-818870DDF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797" y="1940767"/>
            <a:ext cx="10796786" cy="4806261"/>
          </a:xfrm>
        </p:spPr>
        <p:txBody>
          <a:bodyPr>
            <a:normAutofit/>
          </a:bodyPr>
          <a:lstStyle/>
          <a:p>
            <a:r>
              <a:rPr lang="sr-Latn-RS" sz="2400" b="1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Ključna  obilježja patronažne brige:</a:t>
            </a:r>
          </a:p>
          <a:p>
            <a:pPr lvl="1"/>
            <a:r>
              <a:rPr lang="sr-Latn-R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Primarna prevencija</a:t>
            </a:r>
            <a:r>
              <a:rPr lang="sr-Latn-R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r-Latn-RS" sz="24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provodi se u zdravoj populaciji</a:t>
            </a:r>
            <a:r>
              <a:rPr lang="sr-Latn-R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ciljem promocije zdravlja i postizanje  pozitivnog zdravstvenog ponašanja, odnosno shvatanje zdravlja kao istinske vrijednosti  koju treba unaprijeđivati samom životu</a:t>
            </a:r>
          </a:p>
          <a:p>
            <a:pPr lvl="1"/>
            <a:r>
              <a:rPr lang="sr-Latn-R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Sekundarna prevencija</a:t>
            </a:r>
            <a:r>
              <a:rPr lang="sr-Latn-R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sr-Latn-RS" sz="24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nastoji pravovremeno prepoznati i otkriti rizike koji dovode  do neravnoteže </a:t>
            </a:r>
            <a:r>
              <a:rPr lang="sr-Latn-R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oštećenja zdravlja, te već nastala oštećenja koja nisu  kod pojedinaca dovela do trajnih promjena</a:t>
            </a:r>
          </a:p>
          <a:p>
            <a:pPr lvl="1"/>
            <a:r>
              <a:rPr lang="sr-Latn-R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Tercijarna prevencija</a:t>
            </a:r>
            <a:r>
              <a:rPr lang="sr-Latn-R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medicinska sestra pomaže  u </a:t>
            </a:r>
            <a:r>
              <a:rPr lang="sr-Latn-RS" sz="24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ponovnom uspostavljanju ravnoteže</a:t>
            </a:r>
            <a:r>
              <a:rPr lang="sr-Latn-R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spriječavanju fizičke i pshičke dekompenzacije korisnika  nakon nastalog oštećenja i komplikacija  nastalih nakon njega.</a:t>
            </a:r>
          </a:p>
          <a:p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159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506F9-B258-4905-8414-9BD6AF9AD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987" y="0"/>
            <a:ext cx="11346025" cy="1356360"/>
          </a:xfrm>
        </p:spPr>
        <p:txBody>
          <a:bodyPr>
            <a:normAutofit/>
          </a:bodyPr>
          <a:lstStyle/>
          <a:p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DECDD-746C-4F46-998F-B13669A20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167" y="1356360"/>
            <a:ext cx="10776857" cy="4966219"/>
          </a:xfrm>
        </p:spPr>
        <p:txBody>
          <a:bodyPr>
            <a:noAutofit/>
          </a:bodyPr>
          <a:lstStyle/>
          <a:p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 u </a:t>
            </a:r>
            <a:r>
              <a:rPr lang="sr-Latn-BA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mjesnoj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zajednici</a:t>
            </a:r>
            <a:endParaRPr lang="sr-Latn-BA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program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mjera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zaštite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patronaži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predviđa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</a:t>
            </a:r>
            <a:r>
              <a:rPr lang="sr-Latn-BA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posjet</a:t>
            </a:r>
            <a:r>
              <a:rPr lang="sr-Latn-BA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trudnici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t</a:t>
            </a:r>
            <a:r>
              <a:rPr lang="sr-Latn-BA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oku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trudnoće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sr-Latn-BA" sz="2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</a:t>
            </a:r>
            <a:r>
              <a:rPr lang="sr-Latn-BA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ije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posjet</a:t>
            </a:r>
            <a:r>
              <a:rPr lang="sr-Latn-BA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porodilji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novorođenčetu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jedan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prvo</a:t>
            </a:r>
            <a:r>
              <a:rPr lang="sr-Latn-BA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 nedelji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dana), </a:t>
            </a:r>
            <a:endParaRPr lang="sr-Latn-BA" sz="2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Latn-BA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sr-Latn-BA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ije pojete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dojenčetu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njegove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navršene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godine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sr-Latn-BA" sz="2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jedan</a:t>
            </a:r>
            <a:r>
              <a:rPr lang="sr-Latn-BA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posjet</a:t>
            </a:r>
            <a:r>
              <a:rPr lang="sr-Latn-BA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predškolskom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djetetu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najmanje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jedan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posjet</a:t>
            </a:r>
            <a:r>
              <a:rPr lang="sr-Latn-BA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ostaloj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djeci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školi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BA" sz="2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obavlja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posjete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određivanje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socijalnih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higijenskih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prilika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sr-Latn-BA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Posjete</a:t>
            </a:r>
            <a:r>
              <a:rPr lang="sr-Latn-BA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roničnim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bolesnicima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onim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starijima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65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godina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koji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proteklu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godinu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kod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jekara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sr-Latn-BA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invalidima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potrebnu 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sr-Latn-BA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radnju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l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jekarima primarne zdravstvene zaštite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socijalnom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službom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dobrotvornim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ustanovama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zdravstvenim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ustanovama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domovima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penzionera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društveno-političkim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organizacijama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policijom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3416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1F416-D267-411D-8DEF-26A97AEE0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161" y="87086"/>
            <a:ext cx="11429999" cy="1356360"/>
          </a:xfrm>
        </p:spPr>
        <p:txBody>
          <a:bodyPr>
            <a:normAutofit/>
          </a:bodyPr>
          <a:lstStyle/>
          <a:p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B45AA-47C9-4B90-B95F-CC34CBA3F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840" y="1443446"/>
            <a:ext cx="10269422" cy="4362061"/>
          </a:xfrm>
        </p:spPr>
        <p:txBody>
          <a:bodyPr>
            <a:normAutofit fontScale="92500" lnSpcReduction="20000"/>
          </a:bodyPr>
          <a:lstStyle/>
          <a:p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Distribuira</a:t>
            </a:r>
            <a:r>
              <a:rPr lang="sr-Latn-BA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zdravstveno</a:t>
            </a:r>
            <a:r>
              <a:rPr lang="sr-Latn-BA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odgojni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materijal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evidentira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izvješ</a:t>
            </a:r>
            <a:r>
              <a:rPr lang="sr-Latn-BA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tava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evaluira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vlastiti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kontinuirano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komunicira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primarnom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sekundarnom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tercijarnom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zdravstvenom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zaštitom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BA" sz="2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Kućn</a:t>
            </a:r>
            <a:r>
              <a:rPr lang="sr-Latn-BA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posjet</a:t>
            </a:r>
            <a:r>
              <a:rPr lang="sr-Latn-BA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planira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prema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pozivu</a:t>
            </a:r>
            <a:r>
              <a:rPr lang="sr-Latn-BA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pojedinca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porodice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susjeda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prijatelja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stručn</a:t>
            </a:r>
            <a:r>
              <a:rPr lang="sr-Latn-BA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og 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sr-Latn-BA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aradnika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Planu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programu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mjera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zaštite</a:t>
            </a:r>
            <a:r>
              <a:rPr lang="sr-Latn-BA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mjestu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trenutnog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smještaja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domovi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djecu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rehabilitaciju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udomiteljsk</a:t>
            </a:r>
            <a:r>
              <a:rPr lang="sr-Latn-BA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porodica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domovi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starije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nemoćne</a:t>
            </a:r>
            <a:r>
              <a:rPr lang="sr-Latn-BA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  <a:endParaRPr lang="sr-Latn-BA" sz="2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Tokom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posjeta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patronažna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sestra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prikuplja</a:t>
            </a:r>
            <a:r>
              <a:rPr lang="sr-Latn-BA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podatke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fizičkom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psihičkom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socijalnom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funkcioni</a:t>
            </a:r>
            <a:r>
              <a:rPr lang="sr-Latn-BA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sanju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pojedinca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njegovo</a:t>
            </a:r>
            <a:r>
              <a:rPr lang="sr-Latn-BA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 kući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sr-Latn-BA" sz="2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procjenjuje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nivo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funkcioni</a:t>
            </a:r>
            <a:r>
              <a:rPr lang="sr-Latn-BA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sanja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preostale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mogućnosti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zadovoljavanja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dnevnih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sr-Latn-BA" sz="2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povezuje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štićenika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porodicu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potrebnim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uslugama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zajednici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upućuje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ih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korištenje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raznih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oblika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socijalne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</a:t>
            </a:r>
            <a:r>
              <a:rPr lang="sr-Latn-BA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moći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sr-Latn-BA" sz="2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utvrđuje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potrebu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mogućnosti</a:t>
            </a:r>
            <a:r>
              <a:rPr lang="en-US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edukacije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provodi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najprimjereniji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način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BA" sz="2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 s </a:t>
            </a:r>
            <a:r>
              <a:rPr lang="sr-Latn-BA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porodicom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izrazito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važan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zdravstveno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odgojnom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791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31676-AA83-4C8A-96A6-DFB19598D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49" y="609600"/>
            <a:ext cx="11532637" cy="1356360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9AC04-2C61-4753-BA45-80F09FD8D6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7869" y="2057399"/>
            <a:ext cx="5450011" cy="4023360"/>
          </a:xfrm>
        </p:spPr>
        <p:txBody>
          <a:bodyPr>
            <a:normAutofit fontScale="55000" lnSpcReduction="20000"/>
          </a:bodyPr>
          <a:lstStyle/>
          <a:p>
            <a:r>
              <a:rPr lang="sr-Latn-BA" sz="6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KUĆNA NJEGA</a:t>
            </a:r>
          </a:p>
          <a:p>
            <a:r>
              <a:rPr lang="sr-Latn-C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oblik njege i brige za bolesni</a:t>
            </a:r>
            <a:r>
              <a:rPr lang="en-GB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sr-Latn-C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kući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koju</a:t>
            </a:r>
            <a:r>
              <a:rPr lang="en-GB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obavljaju</a:t>
            </a:r>
            <a:r>
              <a:rPr lang="en-GB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profesionalni kadrov</a:t>
            </a:r>
            <a:r>
              <a:rPr lang="en-GB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druge</a:t>
            </a:r>
            <a:r>
              <a:rPr lang="en-GB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osobe</a:t>
            </a:r>
            <a:r>
              <a:rPr lang="en-GB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osposobljene</a:t>
            </a:r>
            <a:r>
              <a:rPr lang="en-GB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GB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njegu</a:t>
            </a:r>
            <a:r>
              <a:rPr lang="en-GB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bolesnika</a:t>
            </a:r>
            <a:r>
              <a:rPr lang="en-GB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BA" sz="36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1530" lvl="1" indent="-514350">
              <a:buFont typeface="+mj-lt"/>
              <a:buAutoNum type="arabicPeriod"/>
              <a:defRPr/>
            </a:pPr>
            <a:r>
              <a:rPr lang="hr-HR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njega bolesnika</a:t>
            </a:r>
          </a:p>
          <a:p>
            <a:pPr marL="811530" lvl="1" indent="-514350">
              <a:buFont typeface="+mj-lt"/>
              <a:buAutoNum type="arabicPeriod"/>
              <a:defRPr/>
            </a:pPr>
            <a:r>
              <a:rPr lang="hr-HR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briga za prehranu</a:t>
            </a:r>
          </a:p>
          <a:p>
            <a:pPr marL="811530" lvl="1" indent="-514350">
              <a:buFont typeface="+mj-lt"/>
              <a:buAutoNum type="arabicPeriod"/>
              <a:defRPr/>
            </a:pPr>
            <a:r>
              <a:rPr lang="hr-HR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primjena terapije</a:t>
            </a:r>
          </a:p>
          <a:p>
            <a:pPr marL="811530" lvl="1" indent="-514350">
              <a:buFont typeface="+mj-lt"/>
              <a:buAutoNum type="arabicPeriod"/>
              <a:defRPr/>
            </a:pPr>
            <a:r>
              <a:rPr lang="hr-HR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učestvovanje u dijagnostici</a:t>
            </a:r>
          </a:p>
          <a:p>
            <a:pPr marL="811530" lvl="1" indent="-514350">
              <a:buFont typeface="+mj-lt"/>
              <a:buAutoNum type="arabicPeriod"/>
              <a:defRPr/>
            </a:pPr>
            <a:r>
              <a:rPr lang="hr-HR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promatranje stanja bolesnika</a:t>
            </a:r>
          </a:p>
          <a:p>
            <a:pPr marL="811530" lvl="1" indent="-514350">
              <a:buFont typeface="+mj-lt"/>
              <a:buAutoNum type="arabicPeriod"/>
              <a:defRPr/>
            </a:pPr>
            <a:r>
              <a:rPr lang="hr-HR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prepoznavanje alarmantnih stanja i pružanja prve stručne pomoći</a:t>
            </a:r>
          </a:p>
          <a:p>
            <a:pPr marL="811530" lvl="1" indent="-514350">
              <a:buFont typeface="+mj-lt"/>
              <a:buAutoNum type="arabicPeriod"/>
              <a:defRPr/>
            </a:pPr>
            <a:r>
              <a:rPr lang="hr-HR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zdravstveni odgoj</a:t>
            </a:r>
          </a:p>
          <a:p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FFFEFB-6EC6-4C72-A0F4-A126F252E1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003768" cy="4023360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sr-Latn-C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ZNAČAJ KUĆNE NJEGE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podizanje opšteg </a:t>
            </a:r>
            <a:r>
              <a:rPr lang="en-GB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nivoa</a:t>
            </a: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</a:t>
            </a: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kultur</a:t>
            </a:r>
            <a:r>
              <a:rPr lang="en-GB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stanovništva,</a:t>
            </a:r>
          </a:p>
          <a:p>
            <a:pPr lvl="1" algn="just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prijatnost obol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elih da budu u svojim kućama sa članovima svoje porodice</a:t>
            </a:r>
          </a:p>
          <a:p>
            <a:pPr lvl="1" algn="just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oslobađanje postelja u bolnicama za bolesnike kojima je bolnička njega neophodna</a:t>
            </a:r>
          </a:p>
          <a:p>
            <a:pPr lvl="1" algn="just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ekonomičnost , jer je jeftinija od njege u bolnici.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8038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16EBD-DBF1-4846-A617-0A11B05DB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223" y="311021"/>
            <a:ext cx="11495314" cy="1356360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5023FD-4D5F-4D57-857F-4A5A96DC1F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3894" y="2057399"/>
            <a:ext cx="5533986" cy="4023360"/>
          </a:xfrm>
          <a:ln>
            <a:solidFill>
              <a:schemeClr val="accent1"/>
            </a:solidFill>
          </a:ln>
        </p:spPr>
        <p:txBody>
          <a:bodyPr>
            <a:normAutofit fontScale="77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C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KVALITET I LIK MEDICINSKE N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EGOVATELJICE/N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EGOVATELJA</a:t>
            </a:r>
            <a:br>
              <a:rPr lang="sr-Latn-C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r-Latn-C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može da bude svaka osoba koja je psihofizički zdrava ličnost i koja je poznaje v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eštine kućne njege.</a:t>
            </a:r>
          </a:p>
          <a:p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egovatelja/icu se po mogućnosti bira osoba:</a:t>
            </a:r>
          </a:p>
          <a:p>
            <a:pPr lvl="1"/>
            <a:r>
              <a:rPr lang="sr-Latn-CS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koja ima smisla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želju i afinitet za njegu,</a:t>
            </a:r>
          </a:p>
          <a:p>
            <a:pPr lvl="1"/>
            <a:r>
              <a:rPr lang="sr-Latn-CS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koja voli bolesnika,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posjeduje smisao za komunikaciju i saradnju sa bolesnikom i stručnim timom,</a:t>
            </a:r>
          </a:p>
          <a:p>
            <a:pPr lvl="1"/>
            <a:r>
              <a:rPr lang="sr-Latn-CS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koja je strpljiva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pažljiva i odgovorna u svom poslu.</a:t>
            </a:r>
          </a:p>
          <a:p>
            <a:pPr marL="114300" indent="0" fontAlgn="auto">
              <a:spcAft>
                <a:spcPts val="0"/>
              </a:spcAft>
              <a:buNone/>
              <a:defRPr/>
            </a:pPr>
            <a:endParaRPr lang="sr-Latn-C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838F6D-E8D5-41E9-B5C2-5E7E7CEDA9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77500" lnSpcReduction="20000"/>
          </a:bodyPr>
          <a:lstStyle/>
          <a:p>
            <a:pPr algn="just"/>
            <a:r>
              <a:rPr lang="sr-Latn-C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 se pristupi kućnoj n</a:t>
            </a:r>
            <a:r>
              <a:rPr 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ezi, važno je:</a:t>
            </a:r>
          </a:p>
          <a:p>
            <a:pPr marL="45720" indent="0" algn="just">
              <a:buNone/>
            </a:pPr>
            <a:endParaRPr lang="sr-Latn-CS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poslove ne d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eliti na teške i lake, čiste i prljave,</a:t>
            </a:r>
          </a:p>
          <a:p>
            <a:pPr lvl="1" algn="just"/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je osoba koja njeguje čista, uredna i da ličnim izgledom i poštovanjem uliva pov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erenje,</a:t>
            </a:r>
          </a:p>
          <a:p>
            <a:pPr lvl="1" algn="just"/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nosi zaštitnu obuću i od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eću,</a:t>
            </a:r>
          </a:p>
          <a:p>
            <a:pPr lvl="1" algn="just"/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ima razvijene higijenske navike,</a:t>
            </a:r>
          </a:p>
          <a:p>
            <a:pPr lvl="1" algn="just"/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je samokritična i da se pridržava osnovnih principa i zadataka u kućnoj 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ezi.</a:t>
            </a:r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6470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14E22-683F-4C83-A9B9-B6E5D9D76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48" y="247650"/>
            <a:ext cx="11613504" cy="1189264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F48CE-1AAF-4EAA-BAF7-A66264401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248" y="1733549"/>
            <a:ext cx="11476653" cy="4555283"/>
          </a:xfrm>
        </p:spPr>
        <p:txBody>
          <a:bodyPr>
            <a:no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sr-Latn-C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USLOVI ZA SPROVOĐENJE KUĆNE NJEGE:</a:t>
            </a:r>
          </a:p>
          <a:p>
            <a:pPr lvl="1" algn="just">
              <a:lnSpc>
                <a:spcPct val="9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bolesnik ima stan ili kuću, da se stan dobro zagr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ija</a:t>
            </a:r>
            <a:r>
              <a:rPr lang="sr-Latn-C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va, prov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etrava, da ima vodu za održavanje higijenskih zaht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eva,</a:t>
            </a:r>
          </a:p>
          <a:p>
            <a:pPr lvl="1" algn="just">
              <a:lnSpc>
                <a:spcPct val="9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ima poseban ležaj, dosta ličnog i posteljnog rublja,</a:t>
            </a:r>
          </a:p>
          <a:p>
            <a:pPr lvl="1" algn="just">
              <a:lnSpc>
                <a:spcPct val="9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bolesnik ima materijalna sredstva za obezb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eđenje pravilne ishrane i druge uslove koje će proc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eniti stručni tim..</a:t>
            </a:r>
          </a:p>
          <a:p>
            <a:pPr algn="just">
              <a:lnSpc>
                <a:spcPct val="90000"/>
              </a:lnSpc>
              <a:buFont typeface="Arial" charset="0"/>
              <a:buChar char="•"/>
              <a:defRPr/>
            </a:pPr>
            <a:r>
              <a:rPr lang="sr-Latn-CS" sz="1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Ukoliko ne postoje navedeni uslovi onda se uz pomoć porodice, humanitarnih i nevladinih organizacija mora učiniti koliko god je moguće da se izvrši prom</a:t>
            </a:r>
            <a:r>
              <a:rPr lang="en-US" sz="1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1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ena uslova i podizanje kvaliteta života...</a:t>
            </a:r>
            <a:endParaRPr lang="sr-Latn-CS" sz="1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sr-Latn-C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OSNOVNI ZADACI KUĆNE NJEGE</a:t>
            </a:r>
            <a:endParaRPr lang="sr-Latn-CS" sz="1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Briga o</a:t>
            </a:r>
            <a:r>
              <a:rPr lang="sr-Latn-CS" sz="1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ličnoj higijeni bolesnika </a:t>
            </a:r>
            <a:r>
              <a:rPr lang="sr-Latn-C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njegove okoline,</a:t>
            </a:r>
          </a:p>
          <a:p>
            <a:pPr lvl="1" algn="just"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Svakodnevno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posmatranje bolesnika (</a:t>
            </a:r>
            <a:r>
              <a:rPr lang="sr-Latn-CS" sz="1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mjerenje životnih funkcija</a:t>
            </a:r>
            <a:r>
              <a:rPr lang="sr-Latn-C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briga o opštem stanju bolesnika unošenje podataka u dnevni bolesnički list,</a:t>
            </a:r>
          </a:p>
          <a:p>
            <a:pPr lvl="1" algn="just"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Staranje </a:t>
            </a:r>
            <a:r>
              <a:rPr lang="sr-Latn-CS" sz="1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pravilnoj ishrani </a:t>
            </a:r>
            <a:r>
              <a:rPr lang="sr-Latn-C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zavisnosti od bolesti i uputstva ljekara,</a:t>
            </a:r>
          </a:p>
          <a:p>
            <a:pPr lvl="1" algn="just"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1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Sprovođenje zdravstveno- vaspitnog rada</a:t>
            </a:r>
            <a:r>
              <a:rPr lang="sr-Latn-C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bolesnikom i članovima porodice i njegove okoline,</a:t>
            </a:r>
          </a:p>
          <a:p>
            <a:pPr lvl="1" algn="just"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1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Stvaranje prijatne atmosfere </a:t>
            </a:r>
            <a:r>
              <a:rPr lang="sr-Latn-C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oko bolesnika</a:t>
            </a:r>
          </a:p>
          <a:p>
            <a:pPr lvl="1" algn="just"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Sprovođenje </a:t>
            </a:r>
            <a:r>
              <a:rPr lang="sr-Latn-CS" sz="1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jednostavnih radnji njege bolesnika</a:t>
            </a:r>
            <a:r>
              <a:rPr lang="sr-Latn-C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1" algn="just"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Čuvanje i </a:t>
            </a:r>
            <a:r>
              <a:rPr lang="sr-Latn-CS" sz="1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davanje l</a:t>
            </a:r>
            <a:r>
              <a:rPr lang="en-US" sz="18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1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ekova</a:t>
            </a:r>
            <a:r>
              <a:rPr lang="sr-Latn-C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 uputstvu ljekara.</a:t>
            </a:r>
          </a:p>
          <a:p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2128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B83AD-72E6-42C6-8840-D60707AD6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419" y="0"/>
            <a:ext cx="11318032" cy="1356360"/>
          </a:xfrm>
        </p:spPr>
        <p:txBody>
          <a:bodyPr>
            <a:normAutofit/>
          </a:bodyPr>
          <a:lstStyle/>
          <a:p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31ED3-5235-4933-9139-E36D44430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458" y="1502229"/>
            <a:ext cx="10297414" cy="4491135"/>
          </a:xfrm>
        </p:spPr>
        <p:txBody>
          <a:bodyPr>
            <a:normAutofit fontScale="85000" lnSpcReduction="10000"/>
          </a:bodyPr>
          <a:lstStyle/>
          <a:p>
            <a:pPr marL="114300" indent="0">
              <a:buNone/>
            </a:pPr>
            <a:r>
              <a:rPr lang="sr-Latn-C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OSNOVNI PRINCIPI KUĆNE NJEGE</a:t>
            </a:r>
          </a:p>
          <a:p>
            <a:pPr algn="just"/>
            <a:endParaRPr lang="sr-Latn-CS" sz="2200" dirty="0">
              <a:latin typeface="Arial" pitchFamily="34" charset="0"/>
              <a:cs typeface="Arial" pitchFamily="34" charset="0"/>
            </a:endParaRPr>
          </a:p>
          <a:p>
            <a:pPr marL="114300" indent="0" algn="just">
              <a:buNone/>
            </a:pP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sr-Latn-C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</a:t>
            </a:r>
            <a:r>
              <a:rPr 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edovanje određenog znanja</a:t>
            </a: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praktičnih vještina i afiniteta,</a:t>
            </a:r>
          </a:p>
          <a:p>
            <a:pPr marL="114300" indent="0" algn="just">
              <a:buNone/>
            </a:pP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sr-Latn-C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Potpuna saradnja</a:t>
            </a: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 l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ekarom i zdravstvenim radnicima, članovima porodice i bolesnikom,</a:t>
            </a:r>
          </a:p>
          <a:p>
            <a:pPr marL="114300" indent="0" algn="just">
              <a:buNone/>
            </a:pP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sr-Latn-C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 ekonomičnosti</a:t>
            </a: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kućna njega je najčešće dugotrajna i obično se prim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enjuje  kod osoba kojima nisu dostupne druge mogućnosti ...</a:t>
            </a:r>
          </a:p>
          <a:p>
            <a:pPr marL="114300" indent="0" algn="just">
              <a:buNone/>
            </a:pPr>
            <a:r>
              <a:rPr lang="sr-Latn-C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Princip bezb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ednosti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prisustvo međusobnog pov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erenja i odgovornosti kod svih učesnika u kućnoj 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ezi uključujući i bolesnika, kao i  poštovanje određenih pravila zaštite naročito ako se radi o zaraznom oboljenju i mogućnosti širenja zaraze.</a:t>
            </a:r>
          </a:p>
          <a:p>
            <a:pPr marL="114300" indent="0" algn="just">
              <a:buNone/>
            </a:pP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sr-Latn-C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 aktivacije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znači aktiviranje bolesnika u psihološkom i fizičkom smislu radi sprečavanja raznih komlikacija kao posl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edica bolesti ili dugotrajnog ležanja.</a:t>
            </a:r>
          </a:p>
          <a:p>
            <a:pPr marL="114300" indent="0" algn="just">
              <a:buNone/>
            </a:pP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sr-Latn-C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 udobnosti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bolesnika podrazum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 dobru njegu, udobnu postelju, prijatnu atmosferu i ambijent, što doprinosi osjećanju zadovoljstva bolesnika i svih ostalih članova tima.</a:t>
            </a:r>
            <a:r>
              <a:rPr lang="sr-Latn-C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endParaRPr lang="sr-Latn-CS" sz="22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9005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EB2DE-9B0B-4EDF-820A-5B631F883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587" y="342470"/>
            <a:ext cx="11719249" cy="450542"/>
          </a:xfrm>
        </p:spPr>
        <p:txBody>
          <a:bodyPr>
            <a:no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CED76-417F-48FE-A466-782590DBA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877" y="793012"/>
            <a:ext cx="11122090" cy="5908089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endParaRPr lang="sr-Latn-CS" dirty="0"/>
          </a:p>
          <a:p>
            <a:pPr algn="just">
              <a:lnSpc>
                <a:spcPct val="90000"/>
              </a:lnSpc>
              <a:spcBef>
                <a:spcPts val="0"/>
              </a:spcBef>
            </a:pPr>
            <a:r>
              <a:rPr lang="sr-Latn-C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ASPEKTI KUĆNE NJEGE</a:t>
            </a:r>
          </a:p>
          <a:p>
            <a:pPr marL="45720" indent="0" algn="just">
              <a:lnSpc>
                <a:spcPct val="90000"/>
              </a:lnSpc>
              <a:spcBef>
                <a:spcPts val="0"/>
              </a:spcBef>
              <a:buNone/>
            </a:pPr>
            <a:endParaRPr lang="sr-Latn-CS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</a:pPr>
            <a:r>
              <a:rPr lang="sr-Latn-C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Pored fizičke njege t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ela kao osnovnog obezbeđuje se: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sr-Latn-C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Mentalno higijenski asp</a:t>
            </a:r>
            <a:r>
              <a:rPr lang="sr-Latn-C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ekt </a:t>
            </a:r>
          </a:p>
          <a:p>
            <a:pPr lvl="1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bolesnik je okružen svojim najbližim i najdražim članovima porodice koji mu pomažu da se lakše bori sa bolešću; nalazi se u sredini na koju je navikao i ne odvaja se od dragih osoba što doprinosi bržem oporavku.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sr-Latn-C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Vaspitni aspekt </a:t>
            </a:r>
          </a:p>
          <a:p>
            <a:pPr lvl="1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pravilnim 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egovanjem bolesnika i odnosom prema njemu utičemo na m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enjanje njegativnih navika, običaja i ponašanja i bolesnika i porodice. Pri tom ga i motivišemo što svaku pozitivnu prom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enu vezujemo za poboljšanje njegovog zdravstvenog stanja.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sr-Latn-C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Socijalni aspekt </a:t>
            </a:r>
            <a:endParaRPr lang="sr-Latn-C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podrazum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 da se uz pomoć drugih članova tima, humanitarnih, stručnih i društvenih organizacija r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ešavaju  i socijalni problemi bolesnika i porodice.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sr-Latn-C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Društveni aspekt </a:t>
            </a:r>
          </a:p>
          <a:p>
            <a:pPr lvl="1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značajan u vanrednim situacijama (rat, zemljotres, poplave) gd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uključujemo u rad sve osobe koje su prošle kurseve kućne njege i prve pomoći, ali pod nadzorom stručnih lica.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3005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C0F1C-DE2B-4BA4-933A-B2C2B6B1C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935" y="199053"/>
            <a:ext cx="11670967" cy="1356360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DF1B39-2E76-4514-BE1D-A7EAC4A748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236" y="1801740"/>
            <a:ext cx="5627292" cy="4436707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sr-Latn-C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POLOŽAJ BOLESNIKA U POSTELJI</a:t>
            </a:r>
          </a:p>
          <a:p>
            <a:pPr lvl="1" algn="just">
              <a:lnSpc>
                <a:spcPct val="9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Aktivni</a:t>
            </a: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lakši bolesnicima kojima bolest dozvoljava položaj po svojoj želji</a:t>
            </a:r>
          </a:p>
          <a:p>
            <a:pPr lvl="1" algn="just">
              <a:lnSpc>
                <a:spcPct val="9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Pasivni </a:t>
            </a: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položaj koji zauzimaju teški bolesnici i koji nisu u stanju da se pomjere, već ostaju u položaju u kojem ih ostavimo ili nam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estimo; značajno je </a:t>
            </a:r>
            <a:r>
              <a:rPr lang="sr-Latn-C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enjati položaj</a:t>
            </a: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bolesnika najmanje </a:t>
            </a:r>
            <a:r>
              <a:rPr lang="sr-Latn-C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dva sata </a:t>
            </a: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ne bi došlo do stvaranja dekubitusa</a:t>
            </a:r>
          </a:p>
          <a:p>
            <a:pPr lvl="1" algn="just">
              <a:lnSpc>
                <a:spcPct val="9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Prinudni</a:t>
            </a:r>
            <a:r>
              <a:rPr lang="sr-Latn-C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položaj u kome ostavimo bolesnika</a:t>
            </a:r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01833E-20AF-4584-91E5-0BA6AAEFAA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96947" y="1726163"/>
            <a:ext cx="5997955" cy="4512284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sr-Latn-C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IZBOR SOBE I DRUGIH USLOVA ZA BOLESNIKA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sr-Latn-C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Soba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je bez suvišnog namještaja, </a:t>
            </a:r>
            <a:r>
              <a:rPr lang="sr-Latn-C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18-22C</a:t>
            </a:r>
            <a:r>
              <a:rPr lang="sr-Latn-CS" sz="2400" b="1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Latn-C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vlažnosti 50-70%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suva, svijetla, da se dobro provjetrava, da je blizu sanitarng čvora ,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sr-Latn-C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Ležaj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pristupačan sa tri strane, postavljen nasuprot prozoru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sr-Latn-C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Lično rublje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od prirodnog materijala, bez grubih šavova, dugmadi i da je široko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sr-Latn-C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Posteljina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kao i rublje, da je od prirodnog materijala, da se lako pere, pegla, iskuvava, da je šira i duža kako bi se dobro zategla pod dušek ...</a:t>
            </a:r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300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FA73F-FC4C-48D0-AEBC-23C89B69C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8738" y="247650"/>
            <a:ext cx="9601200" cy="1485900"/>
          </a:xfrm>
        </p:spPr>
        <p:txBody>
          <a:bodyPr>
            <a:normAutofit/>
          </a:bodyPr>
          <a:lstStyle/>
          <a:p>
            <a:pPr algn="ctr"/>
            <a:r>
              <a:rPr lang="pl-PL" sz="32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3200" b="1" i="1" dirty="0">
                <a:solidFill>
                  <a:srgbClr val="FF0000"/>
                </a:solidFill>
              </a:rPr>
              <a:t> </a:t>
            </a:r>
            <a:r>
              <a:rPr lang="pl-PL" sz="3200" b="1" i="1" dirty="0">
                <a:solidFill>
                  <a:srgbClr val="FF0000"/>
                </a:solidFill>
              </a:rPr>
              <a:t>ZDRAVSTVU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9DC63-89A0-4F83-BB83-4B86B26DB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61" y="1733550"/>
            <a:ext cx="9601200" cy="458082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114300" indent="0" fontAlgn="base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hr-H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Pojam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patronaža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ima korjen  iz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latinsk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riječi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“,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zaštitnik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pokrovitelj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dobročinitelj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u to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nije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odnosilo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zaštitu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fontAlgn="base"/>
            <a:r>
              <a:rPr lang="hr-H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Florance Nightingale- 1859. godine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fontAlgn="base"/>
            <a:r>
              <a:rPr lang="hr-HR" sz="24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„Posao koji radimo se odnosi na održavanje zdravlja otklanjanjem faktora koji ga ugrožavaju, prljavštine, tekućina, ishrana, plijesni i izlučevina.”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hr-H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Dorothy E. Johnson-1980.godine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fontAlgn="base"/>
            <a:r>
              <a:rPr lang="hr-HR" sz="24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„Zdravstvena njega je spoljnji regulacioni uticaj usmjeren podsticanja i održavanju pozitivnog zdravstvenog ponašanja u zdravlju i bolesti .„</a:t>
            </a:r>
          </a:p>
          <a:p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Slika 1">
            <a:extLst>
              <a:ext uri="{FF2B5EF4-FFF2-40B4-BE49-F238E27FC236}">
                <a16:creationId xmlns:a16="http://schemas.microsoft.com/office/drawing/2014/main" id="{64F6A605-6EDB-4BD6-ACAF-96929FF2BD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7812" y="37006"/>
            <a:ext cx="2404188" cy="3009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2837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60CBD-23F2-4585-BE27-D4E109691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580" y="609600"/>
            <a:ext cx="11523306" cy="1356360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BDB03-B032-4F79-9F68-08E5F5ECF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POSMATRANJE BOLESNIKA</a:t>
            </a:r>
          </a:p>
          <a:p>
            <a:pPr lvl="1"/>
            <a:r>
              <a:rPr lang="sr-Latn-C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Najčešća stanja na koja treba obratiti pažnju su:</a:t>
            </a:r>
          </a:p>
          <a:p>
            <a:pPr lvl="2">
              <a:buFont typeface="Arial" pitchFamily="34" charset="0"/>
              <a:buChar char="•"/>
            </a:pPr>
            <a:r>
              <a:rPr lang="sr-Latn-C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Povišena temperatura ,</a:t>
            </a:r>
          </a:p>
          <a:p>
            <a:pPr lvl="2">
              <a:buFont typeface="Arial" pitchFamily="34" charset="0"/>
              <a:buChar char="•"/>
            </a:pPr>
            <a:r>
              <a:rPr lang="sr-Latn-C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Poremećaj pulsa, disanja i krvnog pritiska ,</a:t>
            </a:r>
          </a:p>
          <a:p>
            <a:pPr lvl="2">
              <a:buFont typeface="Arial" pitchFamily="34" charset="0"/>
              <a:buChar char="•"/>
            </a:pPr>
            <a:r>
              <a:rPr lang="sr-Latn-C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Povraćanje ,</a:t>
            </a:r>
          </a:p>
          <a:p>
            <a:pPr lvl="2">
              <a:buFont typeface="Arial" pitchFamily="34" charset="0"/>
              <a:buChar char="•"/>
            </a:pPr>
            <a:r>
              <a:rPr lang="sr-Latn-C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Znojenje ,</a:t>
            </a:r>
          </a:p>
          <a:p>
            <a:pPr lvl="2">
              <a:buFont typeface="Arial" pitchFamily="34" charset="0"/>
              <a:buChar char="•"/>
            </a:pPr>
            <a:r>
              <a:rPr lang="sr-Latn-C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 psihičkog stanja ,</a:t>
            </a:r>
          </a:p>
          <a:p>
            <a:pPr lvl="2">
              <a:buFont typeface="Arial" pitchFamily="34" charset="0"/>
              <a:buChar char="•"/>
            </a:pPr>
            <a:r>
              <a:rPr lang="sr-Latn-C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 na koži i sluzokoži 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2560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3EC95-9C52-4F80-B835-1BD4456B0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989" y="99874"/>
            <a:ext cx="9601200" cy="1485900"/>
          </a:xfrm>
        </p:spPr>
        <p:txBody>
          <a:bodyPr>
            <a:normAutofit/>
          </a:bodyPr>
          <a:lstStyle/>
          <a:p>
            <a:r>
              <a:rPr lang="pl-PL" sz="20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000" b="1" i="1" dirty="0">
                <a:solidFill>
                  <a:srgbClr val="FF0000"/>
                </a:solidFill>
              </a:rPr>
              <a:t> </a:t>
            </a:r>
            <a:r>
              <a:rPr lang="pl-PL" sz="2000" b="1" i="1" dirty="0">
                <a:solidFill>
                  <a:srgbClr val="FF0000"/>
                </a:solidFill>
              </a:rPr>
              <a:t>ZDRAVSTVU</a:t>
            </a: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848F1-E0A4-43E0-8ED4-84A6D2F986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61134" y="1585775"/>
            <a:ext cx="5234866" cy="4281626"/>
          </a:xfrm>
          <a:ln>
            <a:solidFill>
              <a:srgbClr val="FF0000"/>
            </a:solidFill>
          </a:ln>
        </p:spPr>
        <p:txBody>
          <a:bodyPr>
            <a:normAutofit fontScale="70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ERENJE VITALNIH FUNKCIJA</a:t>
            </a:r>
          </a:p>
          <a:p>
            <a:pPr fontAlgn="auto">
              <a:spcAft>
                <a:spcPts val="0"/>
              </a:spcAft>
              <a:defRPr/>
            </a:pPr>
            <a:endParaRPr lang="sr-Latn-C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sr-Latn-C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TEMPERATURA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je stepen zagr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janosti čov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ečijeg t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ela</a:t>
            </a:r>
          </a:p>
          <a:p>
            <a:pPr lvl="1">
              <a:buFont typeface="Arial" charset="0"/>
              <a:buChar char="•"/>
              <a:defRPr/>
            </a:pPr>
            <a:r>
              <a:rPr lang="sr-Latn-C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Normalna T je 36-37C</a:t>
            </a:r>
            <a:r>
              <a:rPr lang="sr-Latn-CS" sz="2800" b="1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sr-Latn-C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charset="0"/>
              <a:buChar char="•"/>
              <a:defRPr/>
            </a:pPr>
            <a:r>
              <a:rPr lang="sr-Latn-C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Povišena T 37-38C</a:t>
            </a:r>
            <a:r>
              <a:rPr lang="sr-Latn-CS" sz="2800" b="1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lvl="1">
              <a:buFont typeface="Arial" charset="0"/>
              <a:buChar char="•"/>
              <a:defRPr/>
            </a:pPr>
            <a:r>
              <a:rPr lang="sr-Latn-C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Jako povišena T 38-39C</a:t>
            </a:r>
            <a:r>
              <a:rPr lang="sr-Latn-CS" sz="2800" b="1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sr-Latn-C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eri se pod pazuhom, u ustima (ispod jezika), u preponama i završnom d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elu debelog cr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 (čmaru) – temperatura m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erena na sluzokoži je za pola stepena viša</a:t>
            </a:r>
            <a:b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BC1C16-1E2B-4B85-AEEF-188EA2B6B5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25402" y="1585773"/>
            <a:ext cx="5095467" cy="4281627"/>
          </a:xfrm>
          <a:ln>
            <a:solidFill>
              <a:srgbClr val="FF0000"/>
            </a:solidFill>
          </a:ln>
        </p:spPr>
        <p:txBody>
          <a:bodyPr>
            <a:normAutofit fontScale="70000" lnSpcReduction="20000"/>
          </a:bodyPr>
          <a:lstStyle/>
          <a:p>
            <a:pPr algn="just"/>
            <a:r>
              <a:rPr lang="sr-Latn-C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PULS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je odraz rada srca u arterijskim krvnim sudovima.</a:t>
            </a:r>
          </a:p>
          <a:p>
            <a:pPr algn="just">
              <a:buFont typeface="Arial" pitchFamily="34" charset="0"/>
              <a:buChar char="•"/>
            </a:pP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Normalan broj otkucaja kod odraslih zdravih osoba je od </a:t>
            </a:r>
            <a:r>
              <a:rPr lang="sr-Latn-C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60-80 u minuti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Arial" pitchFamily="34" charset="0"/>
              <a:buChar char="•"/>
            </a:pP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Kod starijih osoba može biti usporeniji od </a:t>
            </a:r>
            <a:r>
              <a:rPr lang="sr-Latn-C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50-70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ali ne mora ,</a:t>
            </a:r>
          </a:p>
          <a:p>
            <a:pPr algn="just">
              <a:buFont typeface="Arial" pitchFamily="34" charset="0"/>
              <a:buChar char="•"/>
            </a:pP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Kod d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ece normalan broj otkucaja je od </a:t>
            </a:r>
            <a:r>
              <a:rPr lang="sr-Latn-C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90-110 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minuti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Puls se mjeri na arterijama koje se mogu opipati, na čvrstoj podlozi (uz kost) kao što je:</a:t>
            </a:r>
          </a:p>
          <a:p>
            <a:pPr lvl="1" algn="just">
              <a:buFont typeface="Arial" charset="0"/>
              <a:buChar char="•"/>
              <a:defRPr/>
            </a:pPr>
            <a:r>
              <a:rPr lang="sr-Latn-C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Arterija na podlaktici iznad ručnog zgloba (ispod palca) </a:t>
            </a:r>
          </a:p>
          <a:p>
            <a:pPr lvl="1" algn="just">
              <a:buFont typeface="Arial" charset="0"/>
              <a:buChar char="•"/>
              <a:defRPr/>
            </a:pPr>
            <a:r>
              <a:rPr lang="sr-Latn-C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prednjoj bočnoj strani vrata ,</a:t>
            </a:r>
          </a:p>
          <a:p>
            <a:pPr lvl="1" algn="just">
              <a:buFont typeface="Arial" charset="0"/>
              <a:buChar char="•"/>
              <a:defRPr/>
            </a:pPr>
            <a:r>
              <a:rPr lang="sr-Latn-C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sl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epočnici ...</a:t>
            </a:r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5662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D2F76-0624-40DB-8968-20449C662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273" y="0"/>
            <a:ext cx="11896531" cy="1485900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BB21B3-5983-4BEC-8B30-CD4B1A6FF7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4602" y="1722269"/>
            <a:ext cx="5341398" cy="4446974"/>
          </a:xfrm>
          <a:ln>
            <a:solidFill>
              <a:srgbClr val="FF0000"/>
            </a:solidFill>
          </a:ln>
        </p:spPr>
        <p:txBody>
          <a:bodyPr>
            <a:normAutofit fontScale="925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CS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DISANJE </a:t>
            </a:r>
          </a:p>
          <a:p>
            <a:pPr fontAlgn="auto">
              <a:spcAft>
                <a:spcPts val="0"/>
              </a:spcAft>
              <a:defRPr/>
            </a:pPr>
            <a:endParaRPr lang="sr-Latn-CS" sz="3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 jednim disajnim aktom podrazumeva se udisaj i izdisaj.</a:t>
            </a:r>
          </a:p>
          <a:p>
            <a:pPr lvl="1"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Disanje se mjeri posmatranjem i praćenjem podizanja i spuštanja grudnog koša ili držanjem ruke u pred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elu grudi.</a:t>
            </a:r>
          </a:p>
          <a:p>
            <a:pPr lvl="1"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Normalna učestalost disanja kod odraslih, zdravih osoba je od </a:t>
            </a:r>
            <a:r>
              <a:rPr lang="sr-Latn-C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16-20</a:t>
            </a: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puta u minuti...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07B760-DAB3-4B4A-B3D5-7A6DB8078A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8120" y="1722269"/>
            <a:ext cx="5468329" cy="4455850"/>
          </a:xfrm>
          <a:ln>
            <a:solidFill>
              <a:srgbClr val="FF0000"/>
            </a:solidFill>
          </a:ln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sr-Latn-C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sr-Latn-C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KRVNI PRITISAK</a:t>
            </a:r>
          </a:p>
          <a:p>
            <a:pPr algn="just">
              <a:lnSpc>
                <a:spcPct val="90000"/>
              </a:lnSpc>
              <a:buFont typeface="Arial" pitchFamily="34" charset="0"/>
              <a:buChar char="•"/>
            </a:pP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Arterijski krvni pritisak je pritisak koji vrši krv na krvne sudove.</a:t>
            </a:r>
          </a:p>
          <a:p>
            <a:pPr algn="just">
              <a:lnSpc>
                <a:spcPct val="90000"/>
              </a:lnSpc>
              <a:buFont typeface="Arial" pitchFamily="34" charset="0"/>
              <a:buChar char="•"/>
            </a:pP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Prilikom m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erenja krvnog pritiska dobijamo dv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vr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ednosti: </a:t>
            </a:r>
            <a:r>
              <a:rPr lang="sr-Latn-CS" sz="26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gornji</a:t>
            </a: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pritisak nastaje istiskivanjem krvi iz srca, a niži nastaje u fazi primanja krvi u srce – tzv. </a:t>
            </a:r>
            <a:r>
              <a:rPr lang="sr-Latn-CS" sz="26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donj</a:t>
            </a: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pritisak.</a:t>
            </a:r>
          </a:p>
          <a:p>
            <a:pPr lvl="1" algn="just">
              <a:lnSpc>
                <a:spcPct val="90000"/>
              </a:lnSpc>
              <a:buFont typeface="Arial" pitchFamily="34" charset="0"/>
              <a:buChar char="•"/>
            </a:pP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Normalna vr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ednost krvnog pritiska je </a:t>
            </a:r>
            <a:r>
              <a:rPr lang="sr-Latn-C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120/80</a:t>
            </a:r>
          </a:p>
          <a:p>
            <a:pPr lvl="1" algn="just">
              <a:lnSpc>
                <a:spcPct val="90000"/>
              </a:lnSpc>
              <a:buFont typeface="Arial" pitchFamily="34" charset="0"/>
              <a:buChar char="•"/>
            </a:pP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Hipertenzija 140/90</a:t>
            </a:r>
          </a:p>
          <a:p>
            <a:pPr lvl="1" algn="just">
              <a:lnSpc>
                <a:spcPct val="90000"/>
              </a:lnSpc>
              <a:buFont typeface="Arial" pitchFamily="34" charset="0"/>
              <a:buChar char="•"/>
            </a:pP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Hipotenzija ako je gornji pritisak 90/ ...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6883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907F6-2F0C-46B4-9C14-F594053B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621" y="99060"/>
            <a:ext cx="11504644" cy="1356360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18069-501E-4E98-8802-9D5AAA90AF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9857" y="2122714"/>
            <a:ext cx="4754880" cy="4023360"/>
          </a:xfrm>
        </p:spPr>
        <p:txBody>
          <a:bodyPr>
            <a:norm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sr-Latn-C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MOKRAĆA </a:t>
            </a:r>
          </a:p>
          <a:p>
            <a:pPr marL="987552" lvl="1" indent="-457200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Količina mokraće koje se u toku 24h izluči iz organizma naziva se </a:t>
            </a:r>
            <a:r>
              <a:rPr lang="sr-Latn-CS" sz="24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diureza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987552" lvl="1" indent="-457200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Ona iznosi normalno </a:t>
            </a:r>
            <a:r>
              <a:rPr lang="sr-Latn-C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1.5-2l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što zavisi od količine un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ete tečnosti, znojenja, povraćanja, proliva i dr.</a:t>
            </a:r>
          </a:p>
          <a:p>
            <a:pPr marL="987552" lvl="1" indent="-457200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Ukoliko postoji problem otežanog mokrenja postavlja se urinarni kateter.</a:t>
            </a:r>
          </a:p>
          <a:p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AFFAA9-4D47-41E6-8B9A-D9B619D8940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C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ZNOJENJE</a:t>
            </a:r>
            <a:endParaRPr lang="sr-Latn-C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služi za regulaciju toplote t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ela i izlučivanje štetnih materija iz organizma. </a:t>
            </a:r>
          </a:p>
          <a:p>
            <a:pPr lvl="1" algn="just"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pojačano znojenje vodi gubitku tečnosti ,</a:t>
            </a:r>
          </a:p>
          <a:p>
            <a:pPr lvl="1" algn="just"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potrebna je prom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ena rublja i posteljine i nadoknada tečnosti ...</a:t>
            </a:r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6709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D2C1C-EC76-449C-A495-7291D86E0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453" y="126507"/>
            <a:ext cx="11807029" cy="993166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FB50F-C345-42EF-95BC-598FC54A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326" y="1243985"/>
            <a:ext cx="10715347" cy="561401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sr-Latn-C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STOLICA</a:t>
            </a:r>
          </a:p>
          <a:p>
            <a:pPr lvl="1" algn="just">
              <a:lnSpc>
                <a:spcPct val="90000"/>
              </a:lnSpc>
              <a:buFont typeface="Arial" pitchFamily="34" charset="0"/>
              <a:buChar char="•"/>
            </a:pP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Pražnjenje debelog cr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 je fiziološka radnja kojom se izbacuje sadržaj debelog cr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eva.</a:t>
            </a:r>
          </a:p>
          <a:p>
            <a:pPr lvl="1" algn="just">
              <a:lnSpc>
                <a:spcPct val="90000"/>
              </a:lnSpc>
              <a:buFont typeface="Arial" pitchFamily="34" charset="0"/>
              <a:buChar char="•"/>
            </a:pP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Kod nepokretnih bolesnika defekacija se obavlja u postelji u za to poseban sud – “lopata”.</a:t>
            </a:r>
          </a:p>
          <a:p>
            <a:pPr lvl="1" algn="just">
              <a:lnSpc>
                <a:spcPct val="90000"/>
              </a:lnSpc>
              <a:buFont typeface="Arial" pitchFamily="34" charset="0"/>
              <a:buChar char="•"/>
            </a:pP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Kod bolesnika je čest poremećaj pražnjenja cr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 što dovodi do zatvora (opstipacije).</a:t>
            </a:r>
          </a:p>
          <a:p>
            <a:pPr lvl="1" algn="just">
              <a:lnSpc>
                <a:spcPct val="90000"/>
              </a:lnSpc>
              <a:buFont typeface="Arial" pitchFamily="34" charset="0"/>
              <a:buChar char="•"/>
            </a:pP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Bitno je razlikovati da li zatvor stvara probleme ili ne i da li se može regulisati ishranom.</a:t>
            </a:r>
          </a:p>
          <a:p>
            <a:pPr lvl="1" algn="just">
              <a:lnSpc>
                <a:spcPct val="90000"/>
              </a:lnSpc>
              <a:buFont typeface="Arial" pitchFamily="34" charset="0"/>
              <a:buChar char="•"/>
            </a:pP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Najznačajnije je obezb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editi redovnost pražnjenja  ...</a:t>
            </a:r>
          </a:p>
          <a:p>
            <a:pPr lvl="1" algn="just">
              <a:buFont typeface="Arial" pitchFamily="34" charset="0"/>
              <a:buChar char="•"/>
            </a:pP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se stolica ne može regulisati ishranom prib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egava se davanje sredstva za čišćenje, ako je bolesnik sv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estan.</a:t>
            </a:r>
          </a:p>
          <a:p>
            <a:pPr lvl="1" algn="just">
              <a:buFont typeface="Arial" pitchFamily="34" charset="0"/>
              <a:buChar char="•"/>
            </a:pP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ne može da guta ili nije sv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estan stavljaju mu se čepići u završni dio debelog cr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eva.</a:t>
            </a:r>
          </a:p>
          <a:p>
            <a:pPr lvl="1" algn="just">
              <a:buFont typeface="Arial" pitchFamily="34" charset="0"/>
              <a:buChar char="•"/>
            </a:pP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ni tada nije došlo do pražnjenja cr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 daje se klizma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kojom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u završni d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debelog cr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 unosi određena količina tečnosti, uz dodatak isitnjenog, rastvorenog sapuna ili 1 kašike soli ili 1 kašike glicerina ...</a:t>
            </a:r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6232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620ED-F96F-4EC4-BE96-6E5D74419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16" y="236376"/>
            <a:ext cx="11568086" cy="1356360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E6DC4-8A4A-4694-9DC6-42F085C202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35" y="1895381"/>
            <a:ext cx="4991893" cy="4576440"/>
          </a:xfrm>
          <a:ln>
            <a:solidFill>
              <a:srgbClr val="FF0000"/>
            </a:solidFill>
          </a:ln>
        </p:spPr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r-Latn-C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POVRAĆANJE</a:t>
            </a:r>
          </a:p>
          <a:p>
            <a:pPr algn="just">
              <a:buFont typeface="Arial" pitchFamily="34" charset="0"/>
              <a:buChar char="•"/>
            </a:pPr>
            <a:endParaRPr lang="sr-Latn-CS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sr-Latn-C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udruženo sa mukom i gađenjem, a može da bude kod oboljenja želu</a:t>
            </a:r>
            <a:r>
              <a:rPr lang="en-U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sr-Latn-C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ca, žuči, jetre i cr</a:t>
            </a:r>
            <a:r>
              <a:rPr lang="en-US" sz="3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eva.</a:t>
            </a:r>
          </a:p>
          <a:p>
            <a:pPr lvl="1" algn="just">
              <a:buFont typeface="Arial" pitchFamily="34" charset="0"/>
              <a:buChar char="•"/>
            </a:pPr>
            <a:r>
              <a:rPr lang="sr-Latn-C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 bolesnik povraća, ne smije se  </a:t>
            </a:r>
            <a:r>
              <a:rPr lang="en-U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sr-Latn-C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staviti sam. </a:t>
            </a:r>
          </a:p>
          <a:p>
            <a:pPr lvl="1" algn="just">
              <a:buFont typeface="Arial" pitchFamily="34" charset="0"/>
              <a:buChar char="•"/>
            </a:pPr>
            <a:r>
              <a:rPr lang="sr-Latn-C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pridržavati mu glavu dok povraća,</a:t>
            </a:r>
          </a:p>
          <a:p>
            <a:pPr lvl="1" algn="just">
              <a:buFont typeface="Arial" pitchFamily="34" charset="0"/>
              <a:buChar char="•"/>
            </a:pPr>
            <a:r>
              <a:rPr lang="sr-Latn-C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</a:t>
            </a:r>
            <a:r>
              <a:rPr lang="en-US" sz="3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povraćanja obavezno isprati usta vodom i staviti ga u odgovarajući položaj i reći da duboko diše.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5BA8FF-1C52-47E6-ABF4-A7F733190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25402" y="1895381"/>
            <a:ext cx="5459451" cy="4576440"/>
          </a:xfrm>
          <a:ln>
            <a:solidFill>
              <a:srgbClr val="FF0000"/>
            </a:solidFill>
          </a:ln>
        </p:spPr>
        <p:txBody>
          <a:bodyPr>
            <a:normAutofit fontScale="85000" lnSpcReduction="20000"/>
          </a:bodyPr>
          <a:lstStyle/>
          <a:p>
            <a:pPr algn="just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sr-Latn-CS" sz="2000" b="1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Obratiti pažnju kod povraćanja na:</a:t>
            </a:r>
            <a:endParaRPr lang="sr-Latn-CS" sz="2000" cap="all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9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izgled povraćenog sadržaja</a:t>
            </a:r>
          </a:p>
          <a:p>
            <a:pPr lvl="1" algn="just">
              <a:lnSpc>
                <a:spcPct val="9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količin</a:t>
            </a:r>
            <a:r>
              <a:rPr lang="en-U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endParaRPr lang="sr-Latn-CS" sz="31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9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koliko je puta  povraćao</a:t>
            </a:r>
          </a:p>
          <a:p>
            <a:pPr lvl="1" algn="just">
              <a:lnSpc>
                <a:spcPct val="9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li  </a:t>
            </a:r>
            <a:r>
              <a:rPr lang="en-US" sz="3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povraća</a:t>
            </a:r>
            <a:r>
              <a:rPr lang="en-U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en-US" sz="3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ili posl</a:t>
            </a:r>
            <a:r>
              <a:rPr lang="en-US" sz="3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jela </a:t>
            </a:r>
          </a:p>
          <a:p>
            <a:pPr lvl="1" algn="just">
              <a:lnSpc>
                <a:spcPct val="9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li je iznemogo i </a:t>
            </a:r>
          </a:p>
          <a:p>
            <a:pPr lvl="1" algn="just">
              <a:lnSpc>
                <a:spcPct val="9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li je povraćanje naglo</a:t>
            </a:r>
          </a:p>
          <a:p>
            <a:pPr lvl="1" algn="just">
              <a:lnSpc>
                <a:spcPct val="9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li u povraćenom sadržaju ima prim</a:t>
            </a:r>
            <a:r>
              <a:rPr lang="en-U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ese krvi, nesvarene hrane, sluzi i dr.</a:t>
            </a:r>
          </a:p>
          <a:p>
            <a:pPr lvl="1" algn="just">
              <a:lnSpc>
                <a:spcPct val="9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poslije povraćanja davati male količine tečnosti na kašiku u razmacima...</a:t>
            </a:r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0105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DA382-586D-4900-AF0A-3C5AD0931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273" y="41059"/>
            <a:ext cx="11737911" cy="1485900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5D495-2857-4E85-8309-9A3FBBF89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544" y="1526959"/>
            <a:ext cx="10848512" cy="5331041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C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 NA KOŽI I SLUZOKOŽI MOGU BITI:</a:t>
            </a:r>
          </a:p>
          <a:p>
            <a:pPr lvl="1" algn="just"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ena boje kože (bl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edilo i crvenilo) ,</a:t>
            </a:r>
          </a:p>
          <a:p>
            <a:pPr lvl="1" algn="just"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Osipa ,</a:t>
            </a:r>
          </a:p>
          <a:p>
            <a:pPr lvl="1" algn="just"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Povreda i oštećenja ,</a:t>
            </a:r>
          </a:p>
          <a:p>
            <a:pPr lvl="1" algn="just"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Oteklina ,</a:t>
            </a:r>
          </a:p>
          <a:p>
            <a:pPr lvl="1" algn="just"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Naslaga ...</a:t>
            </a:r>
          </a:p>
          <a:p>
            <a:pPr algn="just" fontAlgn="auto"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 na </a:t>
            </a:r>
            <a:r>
              <a:rPr lang="sr-Latn-C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sluzokoži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najčešće su na usnama, usnoj dupli, očima, polnim organima i dr.</a:t>
            </a:r>
          </a:p>
          <a:p>
            <a:pPr algn="just" fontAlgn="auto"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Najteža komplikacija prom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ena na </a:t>
            </a:r>
            <a:r>
              <a:rPr lang="sr-Latn-C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koži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rana (dekubitus) kod dugoležećih bolesnika koja nastaje usljed pritiska naročito na onaj d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kože ispod koje se nalazi kost.</a:t>
            </a:r>
          </a:p>
          <a:p>
            <a:pPr algn="just" fontAlgn="auto">
              <a:spcAft>
                <a:spcPts val="0"/>
              </a:spcAft>
              <a:buFont typeface="Arial" charset="0"/>
              <a:buChar char="•"/>
              <a:defRPr/>
            </a:pP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Najčešće podložna 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 za nastanak dekubitusa su: krsna kost, bočni dio rebara, kukovi, lopatice, kičma, pete, laktovi, unutrašnja strana kol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ena, predio potiljka, vrhovi prstiju, zadnjica, spoljašnji skočni zglob i dr. u zavisnosti od položaja u kojem bolesnik najduže boravi...</a:t>
            </a:r>
          </a:p>
        </p:txBody>
      </p:sp>
    </p:spTree>
    <p:extLst>
      <p:ext uri="{BB962C8B-B14F-4D97-AF65-F5344CB8AC3E}">
        <p14:creationId xmlns:p14="http://schemas.microsoft.com/office/powerpoint/2010/main" val="32098596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19ECB-CFC9-4013-B223-4995168A3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935" y="247650"/>
            <a:ext cx="11467322" cy="1485900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F4D4B-1654-4945-9165-C414F03D0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sr-Latn-CS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r-Latn-CS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rečavanje nastanka dekubitusa obuhvata:</a:t>
            </a:r>
          </a:p>
          <a:p>
            <a:pPr lvl="1" algn="just">
              <a:lnSpc>
                <a:spcPct val="90000"/>
              </a:lnSpc>
              <a:buFont typeface="Arial" charset="0"/>
              <a:buChar char="•"/>
              <a:defRPr/>
            </a:pPr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detaljan pregled kože,</a:t>
            </a:r>
          </a:p>
          <a:p>
            <a:pPr lvl="1" algn="just">
              <a:lnSpc>
                <a:spcPct val="90000"/>
              </a:lnSpc>
              <a:buFont typeface="Arial" charset="0"/>
              <a:buChar char="•"/>
              <a:defRPr/>
            </a:pPr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održavanje čistoće, suve kože ličnog i posteljnog rublja</a:t>
            </a:r>
          </a:p>
          <a:p>
            <a:pPr lvl="1" algn="just">
              <a:lnSpc>
                <a:spcPct val="90000"/>
              </a:lnSpc>
              <a:buFont typeface="Arial" charset="0"/>
              <a:buChar char="•"/>
              <a:defRPr/>
            </a:pPr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ena položaja i sprečavanje dugotrajnog pritiska na kožu</a:t>
            </a:r>
          </a:p>
          <a:p>
            <a:pPr lvl="1" algn="just">
              <a:lnSpc>
                <a:spcPct val="90000"/>
              </a:lnSpc>
              <a:buFont typeface="Arial" charset="0"/>
              <a:buChar char="•"/>
              <a:defRPr/>
            </a:pPr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zaštita ugroženih d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elova tijela od ozleda kože upotrebom antidekubitora</a:t>
            </a:r>
          </a:p>
          <a:p>
            <a:pPr lvl="1" algn="just">
              <a:lnSpc>
                <a:spcPct val="90000"/>
              </a:lnSpc>
              <a:buFont typeface="Arial" charset="0"/>
              <a:buChar char="•"/>
              <a:defRPr/>
            </a:pPr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češćim okretanjem bolesnika</a:t>
            </a:r>
          </a:p>
          <a:p>
            <a:pPr lvl="1" algn="just">
              <a:lnSpc>
                <a:spcPct val="90000"/>
              </a:lnSpc>
              <a:buFont typeface="Arial" charset="0"/>
              <a:buChar char="•"/>
              <a:defRPr/>
            </a:pPr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masažom d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elova tijela predodređenih za nastanak dekubitusa</a:t>
            </a:r>
          </a:p>
          <a:p>
            <a:pPr algn="just"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sr-Latn-CS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48870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AE2D7-BDB1-49FA-B07F-98BCE991F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604" y="133165"/>
            <a:ext cx="11607282" cy="1162975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91C95-AF01-4D84-8E9E-DA1D2AB44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GUBITAK APETITA</a:t>
            </a:r>
          </a:p>
          <a:p>
            <a:pPr lvl="1" algn="just">
              <a:buFont typeface="Arial" pitchFamily="34" charset="0"/>
              <a:buChar char="•"/>
            </a:pP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Prati bolesti želuca, cr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eva, žuči, u početku TBC ... bolesnike sa povećanom temperaturom.</a:t>
            </a:r>
          </a:p>
          <a:p>
            <a:pPr lvl="1" algn="just">
              <a:buFont typeface="Arial" pitchFamily="34" charset="0"/>
              <a:buChar char="•"/>
            </a:pP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Nepokretni bolesnici se hrane u krevetu gdje se hrana servira na poslužavnik ili specijalnom stočiću za hranjenje u krevetu...</a:t>
            </a:r>
          </a:p>
          <a:p>
            <a:r>
              <a:rPr lang="sr-Latn-C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POREMEĆAJ SNA</a:t>
            </a:r>
          </a:p>
          <a:p>
            <a:pPr lvl="1" algn="just">
              <a:buFont typeface="Arial" pitchFamily="34" charset="0"/>
              <a:buChar char="•"/>
            </a:pP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Bolesnike koji imaju poremećen san treba u skladu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 njihovim mogućnostima, sposobnostima i interesovanjem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tivi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blage fizičke v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ežbe, čitanje, slušanje radija, razgovore sa drugim osobama i prijateljima, nekim radovima kako bi im odložili spavanje...</a:t>
            </a:r>
          </a:p>
          <a:p>
            <a:pPr algn="just">
              <a:buFont typeface="Arial" pitchFamily="34" charset="0"/>
              <a:buChar char="•"/>
            </a:pPr>
            <a:endParaRPr lang="sr-Latn-C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34145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AD68D-6A7B-45EE-B5C0-67DAA915B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514" y="311021"/>
            <a:ext cx="11364685" cy="1356360"/>
          </a:xfrm>
        </p:spPr>
        <p:txBody>
          <a:bodyPr>
            <a:normAutofit/>
          </a:bodyPr>
          <a:lstStyle/>
          <a:p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557F8-AE54-4BFD-B235-FE05157E2A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Održavanje lične higijene u kućnim uslovima podrazum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eva:</a:t>
            </a:r>
          </a:p>
          <a:p>
            <a:pPr lvl="1" algn="just">
              <a:buFont typeface="Arial" pitchFamily="34" charset="0"/>
              <a:buChar char="•"/>
            </a:pPr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Higijenu kože,</a:t>
            </a:r>
          </a:p>
          <a:p>
            <a:pPr lvl="1" algn="just">
              <a:buFont typeface="Arial" pitchFamily="34" charset="0"/>
              <a:buChar char="•"/>
            </a:pPr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Pranje ruku bolesnika,</a:t>
            </a:r>
          </a:p>
          <a:p>
            <a:pPr lvl="1" algn="just">
              <a:buFont typeface="Arial" pitchFamily="34" charset="0"/>
              <a:buChar char="•"/>
            </a:pPr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Pranje ruku n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egovateljica,</a:t>
            </a:r>
          </a:p>
          <a:p>
            <a:pPr lvl="1" algn="just">
              <a:buFont typeface="Arial" pitchFamily="34" charset="0"/>
              <a:buChar char="•"/>
            </a:pPr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ega usta i zuba,</a:t>
            </a:r>
          </a:p>
          <a:p>
            <a:pPr lvl="1" algn="just">
              <a:buFont typeface="Arial" pitchFamily="34" charset="0"/>
              <a:buChar char="•"/>
            </a:pPr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ega usne duplje,</a:t>
            </a:r>
          </a:p>
          <a:p>
            <a:pPr lvl="1" algn="just">
              <a:buFont typeface="Arial" pitchFamily="34" charset="0"/>
              <a:buChar char="•"/>
            </a:pPr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Umivanje pokretnog bolesnika,</a:t>
            </a:r>
          </a:p>
          <a:p>
            <a:pPr lvl="1" algn="just">
              <a:buFont typeface="Arial" pitchFamily="34" charset="0"/>
              <a:buChar char="•"/>
            </a:pPr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Umivanje nepokretnog bolesnika,</a:t>
            </a:r>
          </a:p>
          <a:p>
            <a:pPr lvl="1" algn="just">
              <a:buFont typeface="Arial" pitchFamily="34" charset="0"/>
              <a:buChar char="•"/>
            </a:pPr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Pranje kose,</a:t>
            </a:r>
          </a:p>
          <a:p>
            <a:pPr lvl="1" algn="just">
              <a:buFont typeface="Arial" pitchFamily="34" charset="0"/>
              <a:buChar char="•"/>
            </a:pPr>
            <a:r>
              <a:rPr lang="sr-Latn-C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Promjena ličnog i posteljnog rublja...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293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44F80-CEDA-4565-B1EE-15AAFBF28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506" y="217715"/>
            <a:ext cx="10589312" cy="1356360"/>
          </a:xfrm>
        </p:spPr>
        <p:txBody>
          <a:bodyPr>
            <a:normAutofit/>
          </a:bodyPr>
          <a:lstStyle/>
          <a:p>
            <a:pPr algn="ctr"/>
            <a:r>
              <a:rPr lang="pl-PL" sz="32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3200" b="1" i="1" dirty="0">
                <a:solidFill>
                  <a:srgbClr val="FF0000"/>
                </a:solidFill>
              </a:rPr>
              <a:t> </a:t>
            </a:r>
            <a:r>
              <a:rPr lang="pl-PL" sz="3200" b="1" i="1" dirty="0">
                <a:solidFill>
                  <a:srgbClr val="FF0000"/>
                </a:solidFill>
              </a:rPr>
              <a:t>ZDRAVSTVU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116E80-C7F9-41C9-B105-ADD58042E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979" y="2355979"/>
            <a:ext cx="11290041" cy="4082143"/>
          </a:xfrm>
        </p:spPr>
        <p:txBody>
          <a:bodyPr>
            <a:noAutofit/>
          </a:bodyPr>
          <a:lstStyle/>
          <a:p>
            <a:r>
              <a:rPr lang="bs-Latn-BA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Patronažna služba počinje biti prepoznatljiva još </a:t>
            </a:r>
            <a:r>
              <a:rPr lang="bs-Latn-BA" sz="2000" b="1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1921. god</a:t>
            </a:r>
            <a:r>
              <a:rPr lang="bs-Latn-BA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., kad je osnovana </a:t>
            </a:r>
            <a:r>
              <a:rPr lang="bs-Latn-BA" sz="2000" b="1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prva Škola za sestre pomoćnice</a:t>
            </a:r>
            <a:r>
              <a:rPr lang="bs-Latn-BA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koje su radile monovalentnu patronažu u tadašnjim dispanzerima za tuberkulozu i dojenčad.</a:t>
            </a:r>
          </a:p>
          <a:p>
            <a:r>
              <a:rPr lang="bs-Latn-BA" sz="2000" b="1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1952 god</a:t>
            </a:r>
            <a:r>
              <a:rPr lang="bs-Latn-BA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Domovi zdravlja se počinju osnivati i tada medicinske sestre započinju sa polivalentnim načinom rada.</a:t>
            </a:r>
          </a:p>
          <a:p>
            <a:r>
              <a:rPr lang="bs-Latn-BA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bs-Latn-BA" sz="2000" b="1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Od 1961. </a:t>
            </a:r>
            <a:r>
              <a:rPr lang="bs-Latn-BA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uključene su u timove ljekara opšte medicine.</a:t>
            </a:r>
            <a:r>
              <a:rPr lang="bs-Latn-BA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bs-Latn-BA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Reformom zdravstva </a:t>
            </a:r>
            <a:r>
              <a:rPr lang="bs-Latn-BA" sz="2000" b="1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1993.god., </a:t>
            </a:r>
            <a:r>
              <a:rPr lang="bs-Latn-BA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uveden je slobodan izbor ljekara, dok su patronažne sestre izdvojene iz ljekarskih timova i </a:t>
            </a:r>
            <a:r>
              <a:rPr lang="bs-Latn-BA" sz="2000" b="1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objedinjene u posebnu patronažnu službu </a:t>
            </a:r>
            <a:r>
              <a:rPr lang="bs-Latn-BA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kao dio doma zdravlja. Upravo tom Reformom iz 1993. god. gube elemente saradnje i stručne pomoći od strane porodičnog doktora</a:t>
            </a:r>
            <a:r>
              <a:rPr lang="bs-Latn-BA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potpuno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napuštaju</a:t>
            </a:r>
            <a:r>
              <a:rPr lang="en-US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kurativne</a:t>
            </a:r>
            <a:r>
              <a:rPr lang="en-US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postupke</a:t>
            </a:r>
            <a:r>
              <a:rPr lang="en-US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posvećuju</a:t>
            </a:r>
            <a:r>
              <a:rPr lang="en-US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0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preventivnom</a:t>
            </a:r>
            <a:r>
              <a:rPr lang="en-US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radu</a:t>
            </a:r>
            <a:r>
              <a:rPr lang="en-US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s-Latn-BA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bs-Latn-BA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Mreža javne zdravstvene službe stupila je na snagu </a:t>
            </a:r>
            <a:r>
              <a:rPr lang="bs-Latn-BA" sz="2000" b="1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2009.</a:t>
            </a:r>
            <a:r>
              <a:rPr lang="bs-Latn-BA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godine stavljanjem van zakonske snage Osnovnu mrežu zdravstvenih usluga. </a:t>
            </a:r>
            <a:r>
              <a:rPr lang="bs-Latn-BA" sz="2000" b="1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Patronažna služba u potpunosti pripada navedenim domovima zdravlja</a:t>
            </a:r>
            <a:r>
              <a:rPr lang="bs-Latn-BA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47109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BD8F8-E13B-4219-911B-23FEC3AAD17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590800" y="2028825"/>
            <a:ext cx="6870441" cy="3581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Latn-BA" sz="4400" b="1" dirty="0"/>
              <a:t>HVALA NA PAŽNJI</a:t>
            </a:r>
          </a:p>
          <a:p>
            <a:pPr marL="0" indent="0" algn="ctr">
              <a:buNone/>
            </a:pPr>
            <a:r>
              <a:rPr lang="sr-Latn-BA" sz="4400" b="1" dirty="0"/>
              <a:t>?</a:t>
            </a:r>
            <a:endParaRPr lang="en-US" sz="4400" b="1" dirty="0"/>
          </a:p>
          <a:p>
            <a:pPr algn="ctr"/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075662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8EC3F-1CF6-415E-B6C2-D268EBAFD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D45AD-0D99-4A5A-9CE5-9698649039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Patronažna služba  je organizovana polivalentno i učestvuje  u izvođenju:</a:t>
            </a:r>
          </a:p>
          <a:p>
            <a:pPr lvl="1"/>
            <a:r>
              <a:rPr lang="bs-Latn-BA" sz="2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preventivnog, </a:t>
            </a:r>
          </a:p>
          <a:p>
            <a:pPr lvl="1"/>
            <a:r>
              <a:rPr lang="bs-Latn-BA" sz="2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kurativnog i </a:t>
            </a:r>
          </a:p>
          <a:p>
            <a:pPr lvl="1"/>
            <a:r>
              <a:rPr lang="bs-Latn-BA" sz="2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socijalnog zbrinjavanja svih živitni doba  stanovništva. </a:t>
            </a:r>
          </a:p>
          <a:p>
            <a:r>
              <a:rPr lang="bs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bs-Latn-BA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atronažna služba je:</a:t>
            </a:r>
          </a:p>
          <a:p>
            <a:pPr lvl="1"/>
            <a:r>
              <a:rPr lang="bs-Latn-BA" sz="2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primarno preventivna,</a:t>
            </a:r>
          </a:p>
          <a:p>
            <a:pPr lvl="1"/>
            <a:r>
              <a:rPr lang="bs-Latn-BA" sz="2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edukativna i informativna s</a:t>
            </a:r>
          </a:p>
          <a:p>
            <a:pPr lvl="1"/>
            <a:r>
              <a:rPr lang="bs-Latn-BA" sz="2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obilježjima medicinsko-socijalnog djelovanja. </a:t>
            </a:r>
          </a:p>
          <a:p>
            <a:r>
              <a:rPr lang="bs-Latn-BA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Patronažne sestre doprinose svojim djelovanjem promociji, unapređenju i očuvanju zdravlja pojedinaca, porodice i zajednice tamo gdje oni žive, rade.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457312D9-F959-4391-85B6-D1394A2BB7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3791" y="2733869"/>
            <a:ext cx="947360" cy="216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549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87653-1279-4D81-810C-1FC316AF6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596" y="320351"/>
            <a:ext cx="11644604" cy="1356360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400" b="1" dirty="0">
                <a:solidFill>
                  <a:srgbClr val="FF0000"/>
                </a:solidFill>
              </a:rPr>
              <a:t>  </a:t>
            </a:r>
            <a:r>
              <a:rPr lang="pl-PL" sz="2400" b="1" dirty="0">
                <a:solidFill>
                  <a:srgbClr val="FF0000"/>
                </a:solidFill>
              </a:rPr>
              <a:t>ZDRAVSTVU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9F005-A4EE-46B1-8245-AA8558101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870" y="1842795"/>
            <a:ext cx="10907486" cy="4694853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Patronažna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pruža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zdravstvenu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zaštitu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korisnicima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izvan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zdravstvenih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ustanova</a:t>
            </a:r>
            <a:r>
              <a:rPr lang="sr-Latn-BA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>
              <a:spcAft>
                <a:spcPts val="0"/>
              </a:spcAft>
            </a:pP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sr-Latn-BA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kućama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korisnika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sr-Latn-BA" sz="26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Aft>
                <a:spcPts val="0"/>
              </a:spcAft>
            </a:pPr>
            <a:r>
              <a:rPr lang="en-US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vrtićima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sr-Latn-BA" sz="26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Aft>
                <a:spcPts val="0"/>
              </a:spcAft>
            </a:pPr>
            <a:r>
              <a:rPr lang="sr-Latn-BA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socijalnim ustanovima,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26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Aft>
                <a:spcPts val="0"/>
              </a:spcAft>
            </a:pPr>
            <a:r>
              <a:rPr lang="en-US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raznim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domovima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sr-Latn-BA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njegu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onima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koji </a:t>
            </a:r>
            <a:r>
              <a:rPr lang="en-US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napustili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porodični 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dom.</a:t>
            </a:r>
            <a:endParaRPr lang="sr-Latn-BA" sz="26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</a:t>
            </a:r>
            <a:r>
              <a:rPr lang="sr-Latn-BA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dstiče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čuvanje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unapređenje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zdravlja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posebno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najosjetljivijim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razdobljima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života</a:t>
            </a:r>
            <a:r>
              <a:rPr lang="sr-Latn-BA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>
              <a:spcAft>
                <a:spcPts val="0"/>
              </a:spcAft>
            </a:pP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trudnoći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u </a:t>
            </a:r>
            <a:r>
              <a:rPr lang="en-US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vrijeme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babinja</a:t>
            </a:r>
            <a:r>
              <a:rPr lang="sr-Latn-BA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posebnim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stanjima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okolnostima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ronične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bolesti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invalidnost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duboka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starost </a:t>
            </a:r>
            <a:r>
              <a:rPr lang="en-US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loše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socijalne</a:t>
            </a:r>
            <a:r>
              <a:rPr lang="en-U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prilike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r-Latn-BA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26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731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A888356-5587-4AD6-95F5-338D97CB9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6" y="199053"/>
            <a:ext cx="11672596" cy="135636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dirty="0">
                <a:solidFill>
                  <a:srgbClr val="FF0000"/>
                </a:solidFill>
              </a:rPr>
              <a:t>  </a:t>
            </a:r>
            <a:r>
              <a:rPr lang="pl-PL" sz="2800" b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CA0565-A61D-4C41-8D74-15B04BA69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118" y="1819469"/>
            <a:ext cx="10702213" cy="4839478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</a:pP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Patronažnu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zdravstvenu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užem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smislu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radi/e 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patronažne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medicinske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sestre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Latn-BA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arađuje</a:t>
            </a:r>
            <a:r>
              <a:rPr lang="sr-Latn-BA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062990" lvl="2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r-Latn-BA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 ljekarom opšte/porodične medicine</a:t>
            </a:r>
          </a:p>
          <a:p>
            <a:pPr marL="1062990" lvl="2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ostalom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specijalističkom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zdravstvenom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zaštitom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BA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lvl="1" indent="0">
              <a:spcBef>
                <a:spcPts val="0"/>
              </a:spcBef>
              <a:spcAft>
                <a:spcPts val="0"/>
              </a:spcAft>
              <a:buNone/>
            </a:pPr>
            <a:endParaRPr lang="sr-Latn-BA" sz="26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sr-Latn-BA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Sarađuju sa </a:t>
            </a: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centrom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</a:t>
            </a:r>
            <a:r>
              <a:rPr lang="sr-Latn-BA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socijalnu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njegu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domovima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odrasle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službom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pomoć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njegu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kući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odgojno-obrazovnim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ustanovama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vrtićima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školama</a:t>
            </a:r>
            <a:r>
              <a:rPr lang="sr-Latn-BA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26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lvl="1" indent="0">
              <a:spcBef>
                <a:spcPts val="0"/>
              </a:spcBef>
              <a:spcAft>
                <a:spcPts val="0"/>
              </a:spcAft>
              <a:buNone/>
            </a:pPr>
            <a:endParaRPr lang="sr-Latn-BA" sz="26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sr-Latn-R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Cilj patronažne zdravstvene zaštite je: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sr-Latn-R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pružiti zdravstvenu zaštitu korisnicima izvan zdravstvenih ustanova (u njihovim kućama, vrtiću, školi, široj zajednici),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sr-Latn-R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podsticati ih na očuvanje i unapređenje zdravlja,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sr-Latn-R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prevenciju bolesti i povrede.</a:t>
            </a:r>
          </a:p>
          <a:p>
            <a:pPr marL="274320" lvl="1" indent="0">
              <a:spcBef>
                <a:spcPts val="0"/>
              </a:spcBef>
              <a:spcAft>
                <a:spcPts val="0"/>
              </a:spcAft>
              <a:buNone/>
            </a:pPr>
            <a:endParaRPr lang="sr-Latn-RS" sz="26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sr-Latn-RS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Patronažne posjete korisnicima organizuju se prijavom</a:t>
            </a:r>
            <a:r>
              <a:rPr lang="sr-Latn-R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lvl="1">
              <a:spcBef>
                <a:spcPts val="0"/>
              </a:spcBef>
            </a:pPr>
            <a:r>
              <a:rPr lang="sr-Latn-R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stručnog saradnika, poziva člana porodice, susjeda, prijatelja ili samog korisnika... </a:t>
            </a:r>
          </a:p>
          <a:p>
            <a:pPr algn="just">
              <a:spcBef>
                <a:spcPts val="0"/>
              </a:spcBef>
            </a:pPr>
            <a:r>
              <a:rPr lang="sr-Latn-R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Medicinsko- socijalni rad </a:t>
            </a:r>
            <a:r>
              <a:rPr lang="sr-Latn-R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organizuje se </a:t>
            </a:r>
            <a:r>
              <a:rPr lang="sr-Latn-R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svrhu promovisanja i očuvanja zdravlja pojedinca, porodice  i zajednice.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sr-Latn-BA" sz="26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148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D0332-CD1D-4378-8177-AB1273629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943" y="49764"/>
            <a:ext cx="11691256" cy="1356360"/>
          </a:xfrm>
        </p:spPr>
        <p:txBody>
          <a:bodyPr>
            <a:normAutofit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1B767-6609-4FA3-98FD-BD969937B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6" y="1716832"/>
            <a:ext cx="11560629" cy="4646646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postojećem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Zakonu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zdravstvenoj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zaštiti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medicinska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rad u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patronažnoj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imati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završen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dodiplomski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studij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sestrinstva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BA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Kompetencije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patronažne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usmjerene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1520" lvl="1" indent="-45720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procjena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fizičkih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psih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ičkih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socijalnih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duhovnih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pojedinca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zajednice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sr-Latn-BA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1520" lvl="1" indent="-45720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uočavanje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prepoznavanje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faktora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koji 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pospješuju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 ugrožavaju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zdravlju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sr-Latn-BA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1520" lvl="1" indent="-45720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tvrđ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uju 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potrebu 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zdravstvenom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njegom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sr-Latn-BA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1520" lvl="1" indent="-45720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planira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 i vrednuju 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provođenja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njege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sr-Latn-BA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1520" lvl="1" indent="-45720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oma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žu 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ugroženim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pojedincima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podi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žu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nivoa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socijalne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empatije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njihovom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okruženju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1520" lvl="1" indent="-45720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dstiču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organiziranja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samozaštitnih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grupa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učestvuju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njihovom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radu</a:t>
            </a:r>
            <a:endParaRPr lang="sr-Latn-BA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1520" lvl="1" indent="-45720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država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 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komunikacije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korisnika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radnika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zdravstvu</a:t>
            </a:r>
            <a:endParaRPr lang="sr-Latn-BA" sz="24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1520" lvl="1" indent="-45720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zastupaju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korisnika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/pacijenata</a:t>
            </a:r>
          </a:p>
          <a:p>
            <a:pPr marL="731520" lvl="1" indent="-45720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rovo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edukacije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zdravstvenih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radnika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studenata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učenika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107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4B3BA-F2F4-4174-8736-7951DB78C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451" y="60649"/>
            <a:ext cx="11541967" cy="1356360"/>
          </a:xfrm>
        </p:spPr>
        <p:txBody>
          <a:bodyPr>
            <a:normAutofit/>
          </a:bodyPr>
          <a:lstStyle/>
          <a:p>
            <a:r>
              <a:rPr lang="pl-PL" sz="2800" b="1" i="1" dirty="0">
                <a:solidFill>
                  <a:srgbClr val="FF0000"/>
                </a:solidFill>
              </a:rPr>
              <a:t>MJESTO I ZNAČAJ PATRONAŽNE SLUŽBE U SAVREMENOM</a:t>
            </a:r>
            <a:r>
              <a:rPr lang="sr-Latn-RS" sz="2800" b="1" i="1" dirty="0">
                <a:solidFill>
                  <a:srgbClr val="FF0000"/>
                </a:solidFill>
              </a:rPr>
              <a:t> </a:t>
            </a:r>
            <a:r>
              <a:rPr lang="pl-PL" sz="2800" b="1" i="1" dirty="0">
                <a:solidFill>
                  <a:srgbClr val="FF0000"/>
                </a:solidFill>
              </a:rPr>
              <a:t>ZDRAVSTVU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AEA84-888A-4186-880A-FEF9F682A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1544215"/>
            <a:ext cx="10260091" cy="438072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Patronažna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sestra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mora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upoznata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sr-Latn-BA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a:</a:t>
            </a:r>
          </a:p>
          <a:p>
            <a:pPr lvl="1">
              <a:spcBef>
                <a:spcPts val="0"/>
              </a:spcBef>
            </a:pP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potrebama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porodice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stavovima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problemima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mogla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pružiti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kontinuiranu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njegu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usmjerenu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preventivne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mjere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BA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edukovati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porodicu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uputiti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ih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faktore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koji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rizični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zdravlje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cijele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porodice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ovati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brigu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bolesnom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članu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porodice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BA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mora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procjenjivati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epen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zavisnosti 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sposobnosti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pojedinca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porodice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traženju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pomoći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potrebna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BA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temeljem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prikupljenih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podataka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izrađuje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plan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njege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skladu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utvrđenim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potrebama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BA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djeluju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pacijentov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savjetni</a:t>
            </a:r>
            <a:r>
              <a:rPr lang="sr-Latn-BA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koja daje; zdravstvenu zaštitu, savjete, vrši edukaciju, procjenu zdravstveno-socijalog stanje  kojim upoznaje  nadležnu ustanovu/e.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3075630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601</TotalTime>
  <Words>4916</Words>
  <Application>Microsoft Office PowerPoint</Application>
  <PresentationFormat>Widescreen</PresentationFormat>
  <Paragraphs>474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8" baseType="lpstr">
      <vt:lpstr>Arial</vt:lpstr>
      <vt:lpstr>Calibri</vt:lpstr>
      <vt:lpstr>Corbel</vt:lpstr>
      <vt:lpstr>Tahoma</vt:lpstr>
      <vt:lpstr>Times New Roman</vt:lpstr>
      <vt:lpstr>Wingdings</vt:lpstr>
      <vt:lpstr>Wingdings 2</vt:lpstr>
      <vt:lpstr>Basis</vt:lpstr>
      <vt:lpstr>PATRONAŽNA ZDRAVSTVENA NJEGA MJESTO I ZNAČAJ PATRONAŽNE SLUŽBE U SAVREMENOM  ZDRAVSTVU </vt:lpstr>
      <vt:lpstr>PowerPoint Presentation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 ZDRAVSTVU</vt:lpstr>
      <vt:lpstr>MJESTO I ZNAČAJ PATRONAŽNE SLUŽBE U SAVREMENOM 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PowerPoint Presentation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MJESTO I ZNAČAJ PATRONAŽNE SLUŽBE U SAVREMENOM ZDRAVSTVU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ZDRAVSTVENA NJEGA U PORODIČNOJ MEDICINI I PATRONAŽI MJESTO I ZNAČAJ PATRONAŽNE SLUŽBE U SAVREMENOM ZDRAVSTVU </dc:title>
  <dc:creator>Asus</dc:creator>
  <cp:lastModifiedBy>Asus</cp:lastModifiedBy>
  <cp:revision>20</cp:revision>
  <dcterms:created xsi:type="dcterms:W3CDTF">2021-09-01T13:54:35Z</dcterms:created>
  <dcterms:modified xsi:type="dcterms:W3CDTF">2022-03-07T06:53:10Z</dcterms:modified>
</cp:coreProperties>
</file>